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59A0"/>
    <a:srgbClr val="58A121"/>
    <a:srgbClr val="196F25"/>
    <a:srgbClr val="1D7D79"/>
    <a:srgbClr val="141C9A"/>
    <a:srgbClr val="830057"/>
    <a:srgbClr val="730B23"/>
    <a:srgbClr val="D5141D"/>
    <a:srgbClr val="DE5820"/>
    <a:srgbClr val="FACE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660" y="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616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23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667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862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2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61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464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018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559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72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36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680EC-27F6-4E06-8EE3-03D5E66A6AFF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2BFF5-D5AC-4B30-920D-B574BD4BA0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85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FAC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ACE20"/>
                </a:solidFill>
                <a:latin typeface="Gill Sans MT" pitchFamily="34" charset="0"/>
              </a:rPr>
              <a:t>Heart and Circulatory Disorders</a:t>
            </a:r>
          </a:p>
          <a:p>
            <a:pPr algn="ctr"/>
            <a:endParaRPr lang="en-GB" sz="5400" b="1" dirty="0">
              <a:solidFill>
                <a:srgbClr val="FACE20"/>
              </a:solidFill>
              <a:latin typeface="Gill Sans MT" pitchFamily="34" charset="0"/>
            </a:endParaRPr>
          </a:p>
          <a:p>
            <a:pPr algn="ctr"/>
            <a:endParaRPr lang="en-GB" sz="2800" b="1" u="sng" dirty="0">
              <a:solidFill>
                <a:srgbClr val="FACE20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FACE20"/>
                </a:solidFill>
                <a:latin typeface="Gill Sans MT" pitchFamily="34" charset="0"/>
              </a:rPr>
              <a:t>For example:</a:t>
            </a:r>
          </a:p>
          <a:p>
            <a:pPr algn="ctr"/>
            <a:r>
              <a:rPr lang="en-GB" sz="2800" b="1" dirty="0">
                <a:solidFill>
                  <a:srgbClr val="FACE20"/>
                </a:solidFill>
                <a:latin typeface="Gill Sans MT" pitchFamily="34" charset="0"/>
              </a:rPr>
              <a:t>Heart attack</a:t>
            </a:r>
          </a:p>
          <a:p>
            <a:pPr algn="ctr"/>
            <a:r>
              <a:rPr lang="en-GB" sz="2800" b="1" dirty="0">
                <a:solidFill>
                  <a:srgbClr val="FACE20"/>
                </a:solidFill>
                <a:latin typeface="Gill Sans MT" pitchFamily="34" charset="0"/>
              </a:rPr>
              <a:t>Stroke</a:t>
            </a:r>
          </a:p>
          <a:p>
            <a:pPr algn="ctr"/>
            <a:r>
              <a:rPr lang="en-GB" sz="2800" b="1" dirty="0">
                <a:solidFill>
                  <a:srgbClr val="FACE20"/>
                </a:solidFill>
                <a:latin typeface="Gill Sans MT" pitchFamily="34" charset="0"/>
              </a:rPr>
              <a:t>High Blood Pressure</a:t>
            </a:r>
            <a:endParaRPr lang="en-GB" sz="2400" b="1" dirty="0">
              <a:solidFill>
                <a:srgbClr val="FACE2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35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DE58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DE5820"/>
                </a:solidFill>
                <a:latin typeface="Gill Sans MT" pitchFamily="34" charset="0"/>
              </a:rPr>
              <a:t>Cancer</a:t>
            </a:r>
          </a:p>
          <a:p>
            <a:pPr algn="ctr"/>
            <a:endParaRPr lang="en-GB" sz="5400" b="1" dirty="0">
              <a:solidFill>
                <a:srgbClr val="DE5820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DE5820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DE5820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DE5820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DE5820"/>
                </a:solidFill>
                <a:latin typeface="Gill Sans MT" pitchFamily="34" charset="0"/>
              </a:rPr>
              <a:t>Most common:</a:t>
            </a:r>
          </a:p>
          <a:p>
            <a:pPr algn="ctr"/>
            <a:r>
              <a:rPr lang="en-GB" sz="2800" b="1" dirty="0">
                <a:solidFill>
                  <a:srgbClr val="DE5820"/>
                </a:solidFill>
                <a:latin typeface="Gill Sans MT" pitchFamily="34" charset="0"/>
              </a:rPr>
              <a:t>Lung cancer</a:t>
            </a:r>
          </a:p>
          <a:p>
            <a:pPr algn="ctr"/>
            <a:r>
              <a:rPr lang="en-GB" sz="2800" b="1" dirty="0">
                <a:solidFill>
                  <a:srgbClr val="DE5820"/>
                </a:solidFill>
                <a:latin typeface="Gill Sans MT" pitchFamily="34" charset="0"/>
              </a:rPr>
              <a:t>Bowel cancer</a:t>
            </a:r>
          </a:p>
          <a:p>
            <a:pPr algn="ctr"/>
            <a:r>
              <a:rPr lang="en-GB" sz="2800" b="1" dirty="0">
                <a:solidFill>
                  <a:srgbClr val="DE5820"/>
                </a:solidFill>
                <a:latin typeface="Gill Sans MT" pitchFamily="34" charset="0"/>
              </a:rPr>
              <a:t>Stomach and Oesophageal cancer</a:t>
            </a:r>
          </a:p>
          <a:p>
            <a:pPr algn="ctr"/>
            <a:r>
              <a:rPr lang="en-GB" sz="2800" b="1" dirty="0">
                <a:solidFill>
                  <a:srgbClr val="DE5820"/>
                </a:solidFill>
                <a:latin typeface="Gill Sans MT" pitchFamily="34" charset="0"/>
              </a:rPr>
              <a:t>Breast cancer</a:t>
            </a:r>
          </a:p>
        </p:txBody>
      </p:sp>
    </p:spTree>
    <p:extLst>
      <p:ext uri="{BB962C8B-B14F-4D97-AF65-F5344CB8AC3E}">
        <p14:creationId xmlns:p14="http://schemas.microsoft.com/office/powerpoint/2010/main" val="244435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D514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D5141D"/>
                </a:solidFill>
                <a:latin typeface="Gill Sans MT" pitchFamily="34" charset="0"/>
              </a:rPr>
              <a:t>Respiratory (Lung) Disorders</a:t>
            </a:r>
          </a:p>
          <a:p>
            <a:pPr algn="ctr"/>
            <a:endParaRPr lang="en-GB" sz="5400" b="1" dirty="0">
              <a:solidFill>
                <a:srgbClr val="D5141D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D5141D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D5141D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D5141D"/>
                </a:solidFill>
                <a:latin typeface="Gill Sans MT" pitchFamily="34" charset="0"/>
              </a:rPr>
              <a:t>For example:</a:t>
            </a:r>
          </a:p>
          <a:p>
            <a:pPr algn="ctr"/>
            <a:r>
              <a:rPr lang="en-GB" sz="2800" b="1" dirty="0">
                <a:solidFill>
                  <a:srgbClr val="D5141D"/>
                </a:solidFill>
                <a:latin typeface="Gill Sans MT" pitchFamily="34" charset="0"/>
              </a:rPr>
              <a:t>Pneumonia</a:t>
            </a:r>
          </a:p>
          <a:p>
            <a:pPr algn="ctr"/>
            <a:r>
              <a:rPr lang="en-GB" sz="2800" b="1" dirty="0">
                <a:solidFill>
                  <a:srgbClr val="D5141D"/>
                </a:solidFill>
                <a:latin typeface="Gill Sans MT" pitchFamily="34" charset="0"/>
              </a:rPr>
              <a:t>Bronchitis (common in smokers)</a:t>
            </a:r>
          </a:p>
          <a:p>
            <a:pPr algn="ctr"/>
            <a:r>
              <a:rPr lang="en-GB" sz="2800" b="1" dirty="0">
                <a:solidFill>
                  <a:srgbClr val="D5141D"/>
                </a:solidFill>
                <a:latin typeface="Gill Sans MT" pitchFamily="34" charset="0"/>
              </a:rPr>
              <a:t>COPD (due to smoking)</a:t>
            </a:r>
          </a:p>
          <a:p>
            <a:pPr algn="ctr"/>
            <a:r>
              <a:rPr lang="en-GB" sz="2800" b="1" dirty="0">
                <a:solidFill>
                  <a:srgbClr val="D5141D"/>
                </a:solidFill>
                <a:latin typeface="Gill Sans MT" pitchFamily="34" charset="0"/>
              </a:rPr>
              <a:t>Influenza (Flu)</a:t>
            </a:r>
          </a:p>
          <a:p>
            <a:pPr algn="ctr"/>
            <a:r>
              <a:rPr lang="en-GB" sz="2800" b="1" dirty="0">
                <a:solidFill>
                  <a:srgbClr val="D5141D"/>
                </a:solidFill>
                <a:latin typeface="Gill Sans MT" pitchFamily="34" charset="0"/>
              </a:rPr>
              <a:t>Asthma</a:t>
            </a:r>
          </a:p>
          <a:p>
            <a:pPr algn="ctr"/>
            <a:endParaRPr lang="en-GB" sz="2800" b="1" dirty="0">
              <a:solidFill>
                <a:srgbClr val="D5141D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825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30B23"/>
                </a:solidFill>
                <a:latin typeface="Gill Sans MT" pitchFamily="34" charset="0"/>
              </a:rPr>
              <a:t>Nervous System</a:t>
            </a:r>
          </a:p>
          <a:p>
            <a:pPr algn="ctr"/>
            <a:r>
              <a:rPr lang="en-GB" sz="5400" b="1" dirty="0">
                <a:solidFill>
                  <a:srgbClr val="730B23"/>
                </a:solidFill>
                <a:latin typeface="Gill Sans MT" pitchFamily="34" charset="0"/>
              </a:rPr>
              <a:t>Disorders</a:t>
            </a:r>
          </a:p>
          <a:p>
            <a:pPr algn="ctr"/>
            <a:r>
              <a:rPr lang="en-GB" sz="3200" b="1" dirty="0">
                <a:solidFill>
                  <a:srgbClr val="730B23"/>
                </a:solidFill>
                <a:latin typeface="Gill Sans MT" pitchFamily="34" charset="0"/>
              </a:rPr>
              <a:t>(Brain, spinal cord and nerves)</a:t>
            </a:r>
          </a:p>
          <a:p>
            <a:pPr algn="ctr"/>
            <a:endParaRPr lang="en-GB" sz="3200" b="1" dirty="0">
              <a:solidFill>
                <a:srgbClr val="730B23"/>
              </a:solidFill>
              <a:latin typeface="Gill Sans MT" pitchFamily="34" charset="0"/>
            </a:endParaRPr>
          </a:p>
          <a:p>
            <a:pPr algn="ctr"/>
            <a:endParaRPr lang="en-GB" sz="3200" b="1" dirty="0">
              <a:solidFill>
                <a:srgbClr val="730B23"/>
              </a:solidFill>
              <a:latin typeface="Gill Sans MT" pitchFamily="34" charset="0"/>
            </a:endParaRPr>
          </a:p>
          <a:p>
            <a:pPr algn="ctr"/>
            <a:endParaRPr lang="en-GB" sz="3200" b="1" dirty="0">
              <a:solidFill>
                <a:srgbClr val="730B23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730B23"/>
                </a:solidFill>
                <a:latin typeface="Gill Sans MT" pitchFamily="34" charset="0"/>
              </a:rPr>
              <a:t>For example:</a:t>
            </a:r>
          </a:p>
          <a:p>
            <a:pPr algn="ctr"/>
            <a:r>
              <a:rPr lang="en-GB" sz="2800" b="1" dirty="0">
                <a:solidFill>
                  <a:srgbClr val="730B23"/>
                </a:solidFill>
                <a:latin typeface="Gill Sans MT" pitchFamily="34" charset="0"/>
              </a:rPr>
              <a:t>Dementia (e.g. Alzheimer’s)</a:t>
            </a:r>
          </a:p>
          <a:p>
            <a:pPr algn="ctr"/>
            <a:r>
              <a:rPr lang="en-GB" sz="2800" b="1" dirty="0">
                <a:solidFill>
                  <a:srgbClr val="730B23"/>
                </a:solidFill>
                <a:latin typeface="Gill Sans MT" pitchFamily="34" charset="0"/>
              </a:rPr>
              <a:t>Parkinson’s Disease</a:t>
            </a:r>
          </a:p>
          <a:p>
            <a:pPr algn="ctr"/>
            <a:r>
              <a:rPr lang="en-GB" sz="2800" b="1" dirty="0">
                <a:solidFill>
                  <a:srgbClr val="730B23"/>
                </a:solidFill>
                <a:latin typeface="Gill Sans MT" pitchFamily="34" charset="0"/>
              </a:rPr>
              <a:t>Motor Neuron Disease</a:t>
            </a:r>
          </a:p>
          <a:p>
            <a:pPr algn="ctr"/>
            <a:r>
              <a:rPr lang="en-GB" sz="2800" b="1" dirty="0">
                <a:solidFill>
                  <a:srgbClr val="730B23"/>
                </a:solidFill>
                <a:latin typeface="Gill Sans MT" pitchFamily="34" charset="0"/>
              </a:rPr>
              <a:t>Epilepsy</a:t>
            </a:r>
          </a:p>
          <a:p>
            <a:pPr algn="ctr"/>
            <a:r>
              <a:rPr lang="en-GB" sz="2800" b="1" dirty="0">
                <a:solidFill>
                  <a:srgbClr val="730B23"/>
                </a:solidFill>
                <a:latin typeface="Gill Sans MT" pitchFamily="34" charset="0"/>
              </a:rPr>
              <a:t>Multiple Sclerosis</a:t>
            </a:r>
            <a:r>
              <a:rPr lang="en-GB" sz="3200" b="1" dirty="0">
                <a:solidFill>
                  <a:srgbClr val="730B23"/>
                </a:solidFill>
                <a:latin typeface="Gill Sans MT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830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830057"/>
                </a:solidFill>
                <a:latin typeface="Gill Sans MT" pitchFamily="34" charset="0"/>
              </a:rPr>
              <a:t>Digestive Disorders</a:t>
            </a:r>
          </a:p>
          <a:p>
            <a:pPr algn="ctr"/>
            <a:endParaRPr lang="en-GB" sz="5400" b="1" dirty="0">
              <a:solidFill>
                <a:srgbClr val="830057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830057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830057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830057"/>
                </a:solidFill>
                <a:latin typeface="Gill Sans MT" pitchFamily="34" charset="0"/>
              </a:rPr>
              <a:t>For example:</a:t>
            </a:r>
          </a:p>
          <a:p>
            <a:pPr algn="ctr"/>
            <a:r>
              <a:rPr lang="en-GB" sz="2800" b="1" dirty="0">
                <a:solidFill>
                  <a:srgbClr val="830057"/>
                </a:solidFill>
                <a:latin typeface="Gill Sans MT" pitchFamily="34" charset="0"/>
              </a:rPr>
              <a:t>Disease which affect blood flow to the bowel</a:t>
            </a:r>
          </a:p>
          <a:p>
            <a:pPr algn="ctr"/>
            <a:r>
              <a:rPr lang="en-GB" sz="2800" b="1" dirty="0">
                <a:solidFill>
                  <a:srgbClr val="830057"/>
                </a:solidFill>
                <a:latin typeface="Gill Sans MT" pitchFamily="34" charset="0"/>
              </a:rPr>
              <a:t>Liver failure (often due to alcohol)</a:t>
            </a:r>
          </a:p>
          <a:p>
            <a:pPr algn="ctr"/>
            <a:r>
              <a:rPr lang="en-GB" sz="2800" b="1" dirty="0">
                <a:solidFill>
                  <a:srgbClr val="830057"/>
                </a:solidFill>
                <a:latin typeface="Gill Sans MT" pitchFamily="34" charset="0"/>
              </a:rPr>
              <a:t>Stomach ulcers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141C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141C9A"/>
                </a:solidFill>
                <a:latin typeface="Gill Sans MT" pitchFamily="34" charset="0"/>
              </a:rPr>
              <a:t>Kidney Disorders</a:t>
            </a:r>
          </a:p>
          <a:p>
            <a:pPr algn="ctr"/>
            <a:endParaRPr lang="en-GB" sz="5400" b="1" dirty="0">
              <a:solidFill>
                <a:srgbClr val="141C9A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141C9A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141C9A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141C9A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141C9A"/>
                </a:solidFill>
                <a:latin typeface="Gill Sans MT" pitchFamily="34" charset="0"/>
              </a:rPr>
              <a:t>For example:</a:t>
            </a:r>
          </a:p>
          <a:p>
            <a:pPr algn="ctr"/>
            <a:r>
              <a:rPr lang="en-GB" sz="2800" b="1" dirty="0">
                <a:solidFill>
                  <a:srgbClr val="141C9A"/>
                </a:solidFill>
                <a:latin typeface="Gill Sans MT" pitchFamily="34" charset="0"/>
              </a:rPr>
              <a:t>Blockage or infection of the kidney</a:t>
            </a:r>
          </a:p>
          <a:p>
            <a:pPr algn="ctr"/>
            <a:r>
              <a:rPr lang="en-GB" sz="2800" b="1" dirty="0">
                <a:solidFill>
                  <a:srgbClr val="141C9A"/>
                </a:solidFill>
                <a:latin typeface="Gill Sans MT" pitchFamily="34" charset="0"/>
              </a:rPr>
              <a:t>Kidney failure (often due to diabetes and high blood pressure)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1D59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1D59A0"/>
                </a:solidFill>
                <a:latin typeface="Gill Sans MT" pitchFamily="34" charset="0"/>
              </a:rPr>
              <a:t>Infections</a:t>
            </a:r>
          </a:p>
          <a:p>
            <a:pPr algn="ctr"/>
            <a:endParaRPr lang="en-GB" sz="5400" b="1" dirty="0">
              <a:solidFill>
                <a:srgbClr val="1D59A0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1D59A0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1D59A0"/>
              </a:solidFill>
              <a:latin typeface="Gill Sans MT" pitchFamily="34" charset="0"/>
            </a:endParaRPr>
          </a:p>
          <a:p>
            <a:pPr algn="ctr"/>
            <a:endParaRPr lang="en-GB" sz="2800" b="1" u="sng" dirty="0">
              <a:solidFill>
                <a:srgbClr val="1D59A0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1D59A0"/>
                </a:solidFill>
                <a:latin typeface="Gill Sans MT" pitchFamily="34" charset="0"/>
              </a:rPr>
              <a:t>For example:</a:t>
            </a:r>
          </a:p>
          <a:p>
            <a:pPr algn="ctr"/>
            <a:r>
              <a:rPr lang="en-GB" sz="2800" b="1" dirty="0">
                <a:solidFill>
                  <a:srgbClr val="1D59A0"/>
                </a:solidFill>
                <a:latin typeface="Gill Sans MT" pitchFamily="34" charset="0"/>
              </a:rPr>
              <a:t>Diarrhoea and vomiting bugs</a:t>
            </a:r>
          </a:p>
          <a:p>
            <a:pPr algn="ctr"/>
            <a:r>
              <a:rPr lang="en-GB" sz="2800" b="1" dirty="0">
                <a:solidFill>
                  <a:srgbClr val="1D59A0"/>
                </a:solidFill>
                <a:latin typeface="Gill Sans MT" pitchFamily="34" charset="0"/>
              </a:rPr>
              <a:t>MRSA</a:t>
            </a:r>
          </a:p>
          <a:p>
            <a:pPr algn="ctr"/>
            <a:r>
              <a:rPr lang="en-GB" sz="2800" b="1" dirty="0">
                <a:solidFill>
                  <a:srgbClr val="1D59A0"/>
                </a:solidFill>
                <a:latin typeface="Gill Sans MT" pitchFamily="34" charset="0"/>
              </a:rPr>
              <a:t>Meningitis</a:t>
            </a:r>
          </a:p>
          <a:p>
            <a:pPr algn="ctr"/>
            <a:r>
              <a:rPr lang="en-GB" sz="2800" b="1" dirty="0">
                <a:solidFill>
                  <a:srgbClr val="1D59A0"/>
                </a:solidFill>
                <a:latin typeface="Gill Sans MT" pitchFamily="34" charset="0"/>
              </a:rPr>
              <a:t>HIV</a:t>
            </a:r>
          </a:p>
          <a:p>
            <a:pPr algn="ctr"/>
            <a:r>
              <a:rPr lang="en-GB" sz="2800" b="1" dirty="0">
                <a:solidFill>
                  <a:srgbClr val="1D59A0"/>
                </a:solidFill>
                <a:latin typeface="Gill Sans MT" pitchFamily="34" charset="0"/>
              </a:rPr>
              <a:t>TB</a:t>
            </a:r>
          </a:p>
          <a:p>
            <a:pPr algn="ctr"/>
            <a:r>
              <a:rPr lang="en-GB" sz="2800" b="1" dirty="0">
                <a:solidFill>
                  <a:srgbClr val="1D59A0"/>
                </a:solidFill>
                <a:latin typeface="Gill Sans MT" pitchFamily="34" charset="0"/>
              </a:rPr>
              <a:t>Influenza/Flu</a:t>
            </a:r>
          </a:p>
          <a:p>
            <a:pPr algn="ctr"/>
            <a:r>
              <a:rPr lang="en-GB" sz="2800" b="1" dirty="0">
                <a:solidFill>
                  <a:srgbClr val="1D59A0"/>
                </a:solidFill>
                <a:latin typeface="Gill Sans MT" pitchFamily="34" charset="0"/>
              </a:rPr>
              <a:t>COVID-19</a:t>
            </a:r>
          </a:p>
          <a:p>
            <a:pPr algn="ctr"/>
            <a:endParaRPr lang="en-GB" sz="2800" b="1" dirty="0">
              <a:solidFill>
                <a:srgbClr val="1D59A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1D7D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1D7D79"/>
                </a:solidFill>
                <a:latin typeface="Gill Sans MT" pitchFamily="34" charset="0"/>
              </a:rPr>
              <a:t>Non-transport accidents</a:t>
            </a:r>
          </a:p>
          <a:p>
            <a:pPr algn="ctr"/>
            <a:endParaRPr lang="en-GB" sz="5400" b="1" dirty="0">
              <a:solidFill>
                <a:srgbClr val="1D7D79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1D7D79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1D7D79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1D7D79"/>
                </a:solidFill>
                <a:latin typeface="Gill Sans MT" pitchFamily="34" charset="0"/>
              </a:rPr>
              <a:t>For example:</a:t>
            </a:r>
          </a:p>
          <a:p>
            <a:pPr algn="ctr"/>
            <a:r>
              <a:rPr lang="en-GB" sz="2800" b="1" dirty="0">
                <a:solidFill>
                  <a:srgbClr val="1D7D79"/>
                </a:solidFill>
                <a:latin typeface="Gill Sans MT" pitchFamily="34" charset="0"/>
              </a:rPr>
              <a:t>Falls</a:t>
            </a:r>
          </a:p>
          <a:p>
            <a:pPr algn="ctr"/>
            <a:r>
              <a:rPr lang="en-GB" sz="2800" b="1" dirty="0">
                <a:solidFill>
                  <a:srgbClr val="1D7D79"/>
                </a:solidFill>
                <a:latin typeface="Gill Sans MT" pitchFamily="34" charset="0"/>
              </a:rPr>
              <a:t>Accidental drug             overdose (e.g. heroin)</a:t>
            </a:r>
          </a:p>
          <a:p>
            <a:pPr algn="ctr"/>
            <a:r>
              <a:rPr lang="en-GB" sz="2800" b="1" dirty="0">
                <a:solidFill>
                  <a:srgbClr val="1D7D79"/>
                </a:solidFill>
                <a:latin typeface="Gill Sans MT" pitchFamily="34" charset="0"/>
              </a:rPr>
              <a:t>Choking and suffocation</a:t>
            </a:r>
          </a:p>
          <a:p>
            <a:pPr algn="ctr"/>
            <a:r>
              <a:rPr lang="en-GB" sz="2800" b="1" dirty="0">
                <a:solidFill>
                  <a:srgbClr val="1D7D79"/>
                </a:solidFill>
                <a:latin typeface="Gill Sans MT" pitchFamily="34" charset="0"/>
              </a:rPr>
              <a:t>Fire</a:t>
            </a:r>
          </a:p>
          <a:p>
            <a:pPr algn="ctr"/>
            <a:r>
              <a:rPr lang="en-GB" sz="2800" b="1" dirty="0">
                <a:solidFill>
                  <a:srgbClr val="1D7D79"/>
                </a:solidFill>
                <a:latin typeface="Gill Sans MT" pitchFamily="34" charset="0"/>
              </a:rPr>
              <a:t>Drowning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196F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196F25"/>
                </a:solidFill>
                <a:latin typeface="Gill Sans MT" pitchFamily="34" charset="0"/>
              </a:rPr>
              <a:t>Diabetes</a:t>
            </a:r>
          </a:p>
          <a:p>
            <a:pPr algn="ctr"/>
            <a:endParaRPr lang="en-GB" sz="5400" b="1" dirty="0">
              <a:solidFill>
                <a:srgbClr val="196F25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196F25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196F25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196F25"/>
              </a:solidFill>
              <a:latin typeface="Gill Sans MT" pitchFamily="34" charset="0"/>
            </a:endParaRPr>
          </a:p>
          <a:p>
            <a:pPr algn="ctr"/>
            <a:r>
              <a:rPr lang="en-GB" sz="2800" b="1" dirty="0">
                <a:solidFill>
                  <a:srgbClr val="196F25"/>
                </a:solidFill>
                <a:latin typeface="Gill Sans MT" pitchFamily="34" charset="0"/>
              </a:rPr>
              <a:t>Usually people die because of the damage that diabetes causes to their kidneys and blood vessels.</a:t>
            </a:r>
          </a:p>
          <a:p>
            <a:pPr algn="ctr"/>
            <a:endParaRPr lang="en-GB" sz="2800" b="1" dirty="0">
              <a:solidFill>
                <a:srgbClr val="196F25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196F25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58A1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92D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58A121"/>
                </a:solidFill>
                <a:latin typeface="Gill Sans MT" pitchFamily="34" charset="0"/>
              </a:rPr>
              <a:t>Musculoskeletal Disorders</a:t>
            </a:r>
          </a:p>
          <a:p>
            <a:pPr algn="ctr"/>
            <a:endParaRPr lang="en-GB" sz="5400" b="1" dirty="0">
              <a:solidFill>
                <a:srgbClr val="58A121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58A121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58A121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58A121"/>
                </a:solidFill>
                <a:latin typeface="Gill Sans MT" pitchFamily="34" charset="0"/>
              </a:rPr>
              <a:t>For example:</a:t>
            </a:r>
          </a:p>
          <a:p>
            <a:pPr algn="ctr"/>
            <a:r>
              <a:rPr lang="en-GB" sz="2800" b="1" dirty="0">
                <a:solidFill>
                  <a:srgbClr val="58A121"/>
                </a:solidFill>
                <a:latin typeface="Gill Sans MT" pitchFamily="34" charset="0"/>
              </a:rPr>
              <a:t>Osteoporosis</a:t>
            </a:r>
          </a:p>
          <a:p>
            <a:pPr algn="ctr"/>
            <a:r>
              <a:rPr lang="en-GB" sz="2800" b="1" dirty="0">
                <a:solidFill>
                  <a:srgbClr val="58A121"/>
                </a:solidFill>
                <a:latin typeface="Gill Sans MT" pitchFamily="34" charset="0"/>
              </a:rPr>
              <a:t>Arthritis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B8A4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B8A45A"/>
                </a:solidFill>
                <a:latin typeface="Gill Sans MT" pitchFamily="34" charset="0"/>
              </a:rPr>
              <a:t>Suicide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8854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885442"/>
                </a:solidFill>
                <a:latin typeface="Gill Sans MT" pitchFamily="34" charset="0"/>
              </a:rPr>
              <a:t>Transport accidents</a:t>
            </a:r>
          </a:p>
          <a:p>
            <a:pPr algn="ctr"/>
            <a:endParaRPr lang="en-GB" sz="5400" b="1" dirty="0">
              <a:solidFill>
                <a:srgbClr val="885442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885442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885442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885442"/>
                </a:solidFill>
                <a:latin typeface="Gill Sans MT" pitchFamily="34" charset="0"/>
              </a:rPr>
              <a:t>For example:</a:t>
            </a:r>
          </a:p>
          <a:p>
            <a:pPr algn="ctr"/>
            <a:r>
              <a:rPr lang="en-GB" sz="2800" b="1" dirty="0">
                <a:solidFill>
                  <a:srgbClr val="885442"/>
                </a:solidFill>
                <a:latin typeface="Gill Sans MT" pitchFamily="34" charset="0"/>
              </a:rPr>
              <a:t>Car/motorbike/train crashes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AD14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AD1424"/>
                </a:solidFill>
                <a:latin typeface="Gill Sans MT" pitchFamily="34" charset="0"/>
              </a:rPr>
              <a:t>Mental Health Disorders</a:t>
            </a:r>
          </a:p>
          <a:p>
            <a:pPr algn="ctr"/>
            <a:endParaRPr lang="en-GB" sz="5400" b="1" dirty="0">
              <a:solidFill>
                <a:srgbClr val="AD1424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AD1424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AD1424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AD1424"/>
                </a:solidFill>
                <a:latin typeface="Gill Sans MT" pitchFamily="34" charset="0"/>
              </a:rPr>
              <a:t>For example:</a:t>
            </a:r>
          </a:p>
          <a:p>
            <a:pPr algn="ctr"/>
            <a:r>
              <a:rPr lang="en-GB" sz="2800" b="1" dirty="0">
                <a:solidFill>
                  <a:srgbClr val="AD1424"/>
                </a:solidFill>
                <a:latin typeface="Gill Sans MT" pitchFamily="34" charset="0"/>
              </a:rPr>
              <a:t>Drug abuse</a:t>
            </a:r>
          </a:p>
          <a:p>
            <a:pPr algn="ctr"/>
            <a:r>
              <a:rPr lang="en-GB" sz="2800" b="1" dirty="0">
                <a:solidFill>
                  <a:srgbClr val="AD1424"/>
                </a:solidFill>
                <a:latin typeface="Gill Sans MT" pitchFamily="34" charset="0"/>
              </a:rPr>
              <a:t>Schizophrenia</a:t>
            </a:r>
          </a:p>
          <a:p>
            <a:pPr algn="ctr"/>
            <a:r>
              <a:rPr lang="en-GB" sz="2800" b="1" dirty="0">
                <a:solidFill>
                  <a:srgbClr val="AD1424"/>
                </a:solidFill>
                <a:latin typeface="Gill Sans MT" pitchFamily="34" charset="0"/>
              </a:rPr>
              <a:t>Eating disorders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FFB2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B2E4"/>
                </a:solidFill>
                <a:latin typeface="Gill Sans MT" pitchFamily="34" charset="0"/>
              </a:rPr>
              <a:t>Undetermined Events</a:t>
            </a:r>
          </a:p>
          <a:p>
            <a:pPr algn="ctr"/>
            <a:endParaRPr lang="en-GB" sz="5400" b="1" dirty="0">
              <a:solidFill>
                <a:srgbClr val="FFB2E4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FFB2E4"/>
              </a:solidFill>
              <a:latin typeface="Gill Sans MT" pitchFamily="34" charset="0"/>
            </a:endParaRPr>
          </a:p>
          <a:p>
            <a:pPr algn="ctr"/>
            <a:endParaRPr lang="en-GB" sz="2800" b="1" u="sng" dirty="0">
              <a:solidFill>
                <a:srgbClr val="FFB2E4"/>
              </a:solidFill>
              <a:latin typeface="Gill Sans MT" pitchFamily="34" charset="0"/>
            </a:endParaRPr>
          </a:p>
          <a:p>
            <a:pPr algn="ctr"/>
            <a:r>
              <a:rPr lang="en-GB" sz="2800" b="1" dirty="0">
                <a:solidFill>
                  <a:srgbClr val="FFB2E4"/>
                </a:solidFill>
                <a:latin typeface="Gill Sans MT" pitchFamily="34" charset="0"/>
              </a:rPr>
              <a:t>This is when it is not clear whether a person dies because of an accident, self harm or assault.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99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999966"/>
                </a:solidFill>
                <a:latin typeface="Gill Sans MT" pitchFamily="34" charset="0"/>
              </a:rPr>
              <a:t>Murder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99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990066"/>
                </a:solidFill>
                <a:latin typeface="Gill Sans MT" pitchFamily="34" charset="0"/>
              </a:rPr>
              <a:t>Medical Complications</a:t>
            </a:r>
          </a:p>
          <a:p>
            <a:pPr algn="ctr"/>
            <a:endParaRPr lang="en-GB" sz="5400" b="1" dirty="0">
              <a:solidFill>
                <a:srgbClr val="990066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990066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990066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990066"/>
              </a:solidFill>
              <a:latin typeface="Gill Sans MT" pitchFamily="34" charset="0"/>
            </a:endParaRPr>
          </a:p>
          <a:p>
            <a:pPr algn="ctr"/>
            <a:r>
              <a:rPr lang="en-GB" sz="2800" b="1" dirty="0">
                <a:solidFill>
                  <a:srgbClr val="990066"/>
                </a:solidFill>
                <a:latin typeface="Gill Sans MT" pitchFamily="34" charset="0"/>
              </a:rPr>
              <a:t>These are usually problems that occur after surgery, for example, after an organ transplant or a heart bypass.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00C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00CDFF"/>
                </a:solidFill>
                <a:latin typeface="Gill Sans MT" pitchFamily="34" charset="0"/>
              </a:rPr>
              <a:t>Pregnancy and Birth</a:t>
            </a:r>
          </a:p>
          <a:p>
            <a:pPr algn="ctr"/>
            <a:endParaRPr lang="en-GB" sz="5400" b="1" dirty="0">
              <a:solidFill>
                <a:srgbClr val="00CDFF"/>
              </a:solidFill>
              <a:latin typeface="Gill Sans MT" pitchFamily="34" charset="0"/>
            </a:endParaRPr>
          </a:p>
          <a:p>
            <a:pPr algn="ctr"/>
            <a:endParaRPr lang="en-GB" sz="5400" b="1" dirty="0">
              <a:solidFill>
                <a:srgbClr val="00CDFF"/>
              </a:solidFill>
              <a:latin typeface="Gill Sans MT" pitchFamily="34" charset="0"/>
            </a:endParaRPr>
          </a:p>
          <a:p>
            <a:pPr algn="ctr"/>
            <a:endParaRPr lang="en-GB" sz="2800" b="1" dirty="0">
              <a:solidFill>
                <a:srgbClr val="00CDFF"/>
              </a:solidFill>
              <a:latin typeface="Gill Sans MT" pitchFamily="34" charset="0"/>
            </a:endParaRPr>
          </a:p>
          <a:p>
            <a:pPr algn="ctr"/>
            <a:r>
              <a:rPr lang="en-GB" sz="2800" b="1" u="sng" dirty="0">
                <a:solidFill>
                  <a:srgbClr val="00CDFF"/>
                </a:solidFill>
                <a:latin typeface="Gill Sans MT" pitchFamily="34" charset="0"/>
              </a:rPr>
              <a:t>For example:</a:t>
            </a:r>
          </a:p>
          <a:p>
            <a:pPr algn="ctr"/>
            <a:r>
              <a:rPr lang="en-GB" sz="2800" b="1" dirty="0">
                <a:solidFill>
                  <a:srgbClr val="00CDFF"/>
                </a:solidFill>
                <a:latin typeface="Gill Sans MT" pitchFamily="34" charset="0"/>
              </a:rPr>
              <a:t>Babies that die from Sudden Infant Death Syndrome (cot death)</a:t>
            </a:r>
          </a:p>
          <a:p>
            <a:pPr algn="ctr"/>
            <a:r>
              <a:rPr lang="en-GB" sz="2800" b="1" dirty="0">
                <a:solidFill>
                  <a:srgbClr val="00CDFF"/>
                </a:solidFill>
                <a:latin typeface="Gill Sans MT" pitchFamily="34" charset="0"/>
              </a:rPr>
              <a:t>Problems or infections during birth</a:t>
            </a:r>
          </a:p>
          <a:p>
            <a:pPr algn="ctr"/>
            <a:r>
              <a:rPr lang="en-GB" sz="2800" b="1" dirty="0">
                <a:solidFill>
                  <a:srgbClr val="00CDFF"/>
                </a:solidFill>
                <a:latin typeface="Gill Sans MT" pitchFamily="34" charset="0"/>
              </a:rPr>
              <a:t>Mothers who have very high blood pressure or lose a lot of blood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0648" y="200472"/>
            <a:ext cx="6336704" cy="9505056"/>
          </a:xfrm>
          <a:prstGeom prst="roundRect">
            <a:avLst/>
          </a:prstGeom>
          <a:noFill/>
          <a:ln w="50800">
            <a:solidFill>
              <a:srgbClr val="0025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256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696" y="776536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002561"/>
                </a:solidFill>
                <a:latin typeface="Gill Sans MT" pitchFamily="34" charset="0"/>
              </a:rPr>
              <a:t>War</a:t>
            </a:r>
          </a:p>
        </p:txBody>
      </p:sp>
    </p:spTree>
    <p:extLst>
      <p:ext uri="{BB962C8B-B14F-4D97-AF65-F5344CB8AC3E}">
        <p14:creationId xmlns:p14="http://schemas.microsoft.com/office/powerpoint/2010/main" val="107964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5BE3CB2242E24983F1860FE1464400" ma:contentTypeVersion="39" ma:contentTypeDescription="Create a new document." ma:contentTypeScope="" ma:versionID="35e2cf3435b46b7fa3e879c9e6f2c177">
  <xsd:schema xmlns:xsd="http://www.w3.org/2001/XMLSchema" xmlns:xs="http://www.w3.org/2001/XMLSchema" xmlns:p="http://schemas.microsoft.com/office/2006/metadata/properties" xmlns:ns2="c06ae15c-9fdd-4b58-94aa-f94dc73e0fbd" xmlns:ns3="7a9d3e49-bd46-4096-8312-b534c94ed188" targetNamespace="http://schemas.microsoft.com/office/2006/metadata/properties" ma:root="true" ma:fieldsID="2692cbbb5b8e8e0f07f4ff194346c937" ns2:_="" ns3:_="">
    <xsd:import namespace="c06ae15c-9fdd-4b58-94aa-f94dc73e0fbd"/>
    <xsd:import namespace="7a9d3e49-bd46-4096-8312-b534c94ed188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Note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6ae15c-9fdd-4b58-94aa-f94dc73e0fbd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0" nillable="true" ma:displayName="Tags" ma:internalName="MediaServiceAutoTags" ma:readOnly="true">
      <xsd:simpleType>
        <xsd:restriction base="dms:Text"/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3" nillable="true" ma:displayName="Location" ma:internalName="MediaServiceLocation" ma:readOnly="true">
      <xsd:simpleType>
        <xsd:restriction base="dms:Text"/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cbf2f534-9c3d-494b-83fb-768e80718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Notes" ma:index="45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9d3e49-bd46-4096-8312-b534c94ed188" elementFormDefault="qualified">
    <xsd:import namespace="http://schemas.microsoft.com/office/2006/documentManagement/types"/>
    <xsd:import namespace="http://schemas.microsoft.com/office/infopath/2007/PartnerControls"/>
    <xsd:element name="SharedWithUsers" ma:index="3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3" nillable="true" ma:displayName="Taxonomy Catch All Column" ma:hidden="true" ma:list="{460b9d10-2e18-45ae-9af6-f54029fb5816}" ma:internalName="TaxCatchAll" ma:showField="CatchAllData" ma:web="7a9d3e49-bd46-4096-8312-b534c94ed1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faultSectionNames xmlns="c06ae15c-9fdd-4b58-94aa-f94dc73e0fbd" xsi:nil="true"/>
    <Invited_Members xmlns="c06ae15c-9fdd-4b58-94aa-f94dc73e0fbd" xsi:nil="true"/>
    <AppVersion xmlns="c06ae15c-9fdd-4b58-94aa-f94dc73e0fbd" xsi:nil="true"/>
    <Templates xmlns="c06ae15c-9fdd-4b58-94aa-f94dc73e0fbd" xsi:nil="true"/>
    <Member_Groups xmlns="c06ae15c-9fdd-4b58-94aa-f94dc73e0fbd">
      <UserInfo>
        <DisplayName/>
        <AccountId xsi:nil="true"/>
        <AccountType/>
      </UserInfo>
    </Member_Groups>
    <Self_Registration_Enabled xmlns="c06ae15c-9fdd-4b58-94aa-f94dc73e0fbd" xsi:nil="true"/>
    <Has_Leaders_Only_SectionGroup xmlns="c06ae15c-9fdd-4b58-94aa-f94dc73e0fbd" xsi:nil="true"/>
    <TaxCatchAll xmlns="7a9d3e49-bd46-4096-8312-b534c94ed188" xsi:nil="true"/>
    <CultureName xmlns="c06ae15c-9fdd-4b58-94aa-f94dc73e0fbd" xsi:nil="true"/>
    <lcf76f155ced4ddcb4097134ff3c332f xmlns="c06ae15c-9fdd-4b58-94aa-f94dc73e0fbd">
      <Terms xmlns="http://schemas.microsoft.com/office/infopath/2007/PartnerControls"/>
    </lcf76f155ced4ddcb4097134ff3c332f>
    <LMS_Mappings xmlns="c06ae15c-9fdd-4b58-94aa-f94dc73e0fbd" xsi:nil="true"/>
    <FolderType xmlns="c06ae15c-9fdd-4b58-94aa-f94dc73e0fbd" xsi:nil="true"/>
    <Owner xmlns="c06ae15c-9fdd-4b58-94aa-f94dc73e0fbd">
      <UserInfo>
        <DisplayName/>
        <AccountId xsi:nil="true"/>
        <AccountType/>
      </UserInfo>
    </Owner>
    <Leaders xmlns="c06ae15c-9fdd-4b58-94aa-f94dc73e0fbd">
      <UserInfo>
        <DisplayName/>
        <AccountId xsi:nil="true"/>
        <AccountType/>
      </UserInfo>
    </Leaders>
    <TeamsChannelId xmlns="c06ae15c-9fdd-4b58-94aa-f94dc73e0fbd" xsi:nil="true"/>
    <Invited_Leaders xmlns="c06ae15c-9fdd-4b58-94aa-f94dc73e0fbd" xsi:nil="true"/>
    <NotebookType xmlns="c06ae15c-9fdd-4b58-94aa-f94dc73e0fbd" xsi:nil="true"/>
    <Is_Collaboration_Space_Locked xmlns="c06ae15c-9fdd-4b58-94aa-f94dc73e0fbd" xsi:nil="true"/>
    <IsNotebookLocked xmlns="c06ae15c-9fdd-4b58-94aa-f94dc73e0fbd" xsi:nil="true"/>
    <Distribution_Groups xmlns="c06ae15c-9fdd-4b58-94aa-f94dc73e0fbd" xsi:nil="true"/>
    <Math_Settings xmlns="c06ae15c-9fdd-4b58-94aa-f94dc73e0fbd" xsi:nil="true"/>
    <Members xmlns="c06ae15c-9fdd-4b58-94aa-f94dc73e0fbd">
      <UserInfo>
        <DisplayName/>
        <AccountId xsi:nil="true"/>
        <AccountType/>
      </UserInfo>
    </Members>
    <Notes xmlns="c06ae15c-9fdd-4b58-94aa-f94dc73e0fbd" xsi:nil="true"/>
  </documentManagement>
</p:properties>
</file>

<file path=customXml/itemProps1.xml><?xml version="1.0" encoding="utf-8"?>
<ds:datastoreItem xmlns:ds="http://schemas.openxmlformats.org/officeDocument/2006/customXml" ds:itemID="{55F6AB1C-B67A-40CF-84B8-0484551900EC}"/>
</file>

<file path=customXml/itemProps2.xml><?xml version="1.0" encoding="utf-8"?>
<ds:datastoreItem xmlns:ds="http://schemas.openxmlformats.org/officeDocument/2006/customXml" ds:itemID="{FB19C918-EB39-43F9-8DBD-B992A2C34BDC}"/>
</file>

<file path=customXml/itemProps3.xml><?xml version="1.0" encoding="utf-8"?>
<ds:datastoreItem xmlns:ds="http://schemas.openxmlformats.org/officeDocument/2006/customXml" ds:itemID="{FCBBCA61-E583-427F-915F-18341EBE3FAE}"/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298</Words>
  <Application>Microsoft Office PowerPoint</Application>
  <PresentationFormat>A4 Paper (210x297 mm)</PresentationFormat>
  <Paragraphs>127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Southampton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Davey</dc:creator>
  <cp:lastModifiedBy>Lisa Bagust</cp:lastModifiedBy>
  <cp:revision>13</cp:revision>
  <dcterms:created xsi:type="dcterms:W3CDTF">2013-08-13T12:58:18Z</dcterms:created>
  <dcterms:modified xsi:type="dcterms:W3CDTF">2021-03-17T16:15:47Z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0x010100AA5BE3CB2242E24983F1860FE1464400</vt:lpwstr>
  </property>
</Properties>
</file>