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0" r:id="rId3"/>
    <p:sldId id="261" r:id="rId4"/>
    <p:sldId id="262" r:id="rId5"/>
    <p:sldId id="263" r:id="rId6"/>
    <p:sldId id="266" r:id="rId7"/>
    <p:sldId id="264" r:id="rId8"/>
    <p:sldId id="265"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90" d="100"/>
          <a:sy n="90" d="100"/>
        </p:scale>
        <p:origin x="133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6FE778-DADE-48A6-B06F-5E3D48AF76C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367414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6FE778-DADE-48A6-B06F-5E3D48AF76C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3202472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6FE778-DADE-48A6-B06F-5E3D48AF76C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1914252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6FE778-DADE-48A6-B06F-5E3D48AF76C9}"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2922887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6FE778-DADE-48A6-B06F-5E3D48AF76C9}"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1565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6FE778-DADE-48A6-B06F-5E3D48AF76C9}"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1319413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6FE778-DADE-48A6-B06F-5E3D48AF76C9}"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758103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6FE778-DADE-48A6-B06F-5E3D48AF76C9}"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208385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6FE778-DADE-48A6-B06F-5E3D48AF76C9}"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124610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6FE778-DADE-48A6-B06F-5E3D48AF76C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709672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6FE778-DADE-48A6-B06F-5E3D48AF76C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17A5FD-312D-4A57-AF77-CF6F83DA9DFC}" type="slidenum">
              <a:rPr lang="en-US" smtClean="0"/>
              <a:t>‹#›</a:t>
            </a:fld>
            <a:endParaRPr lang="en-US"/>
          </a:p>
        </p:txBody>
      </p:sp>
    </p:spTree>
    <p:extLst>
      <p:ext uri="{BB962C8B-B14F-4D97-AF65-F5344CB8AC3E}">
        <p14:creationId xmlns:p14="http://schemas.microsoft.com/office/powerpoint/2010/main" val="4094490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FE778-DADE-48A6-B06F-5E3D48AF76C9}" type="datetimeFigureOut">
              <a:rPr lang="en-US" smtClean="0"/>
              <a:t>1/24/2020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17A5FD-312D-4A57-AF77-CF6F83DA9DFC}" type="slidenum">
              <a:rPr lang="en-US" smtClean="0"/>
              <a:t>‹#›</a:t>
            </a:fld>
            <a:endParaRPr lang="en-US"/>
          </a:p>
        </p:txBody>
      </p:sp>
    </p:spTree>
    <p:extLst>
      <p:ext uri="{BB962C8B-B14F-4D97-AF65-F5344CB8AC3E}">
        <p14:creationId xmlns:p14="http://schemas.microsoft.com/office/powerpoint/2010/main" val="1568348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40317"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s3-news-tmp-90538-walkers-holiday-range_1--2x1--940.jpg"/>
          <p:cNvPicPr/>
          <p:nvPr/>
        </p:nvPicPr>
        <p:blipFill>
          <a:blip r:embed="rId2">
            <a:extLst>
              <a:ext uri="{28A0092B-C50C-407E-A947-70E740481C1C}">
                <a14:useLocalDpi xmlns:a14="http://schemas.microsoft.com/office/drawing/2010/main" val="0"/>
              </a:ext>
            </a:extLst>
          </a:blip>
          <a:srcRect/>
          <a:stretch>
            <a:fillRect/>
          </a:stretch>
        </p:blipFill>
        <p:spPr bwMode="auto">
          <a:xfrm>
            <a:off x="461074" y="610466"/>
            <a:ext cx="3570202" cy="2260646"/>
          </a:xfrm>
          <a:prstGeom prst="rect">
            <a:avLst/>
          </a:prstGeom>
          <a:noFill/>
          <a:ln>
            <a:noFill/>
          </a:ln>
        </p:spPr>
      </p:pic>
      <p:sp>
        <p:nvSpPr>
          <p:cNvPr id="2" name="Rectangle 1"/>
          <p:cNvSpPr/>
          <p:nvPr/>
        </p:nvSpPr>
        <p:spPr>
          <a:xfrm>
            <a:off x="5010332" y="368091"/>
            <a:ext cx="3678079" cy="2492990"/>
          </a:xfrm>
          <a:prstGeom prst="rect">
            <a:avLst/>
          </a:prstGeom>
        </p:spPr>
        <p:txBody>
          <a:bodyPr wrap="square">
            <a:spAutoFit/>
          </a:bodyPr>
          <a:lstStyle/>
          <a:p>
            <a:pPr algn="ctr"/>
            <a:r>
              <a:rPr lang="en-US" sz="1600" b="1" dirty="0">
                <a:solidFill>
                  <a:srgbClr val="0000FF"/>
                </a:solidFill>
                <a:latin typeface="Gill Sans MT"/>
                <a:cs typeface="Gill Sans MT"/>
              </a:rPr>
              <a:t>Competition Promotion </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Some companies display competitions with enticing high-end prizes on the front of their packaging in order to attract consumers. </a:t>
            </a:r>
            <a:endParaRPr lang="en-GB" sz="1400" dirty="0">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Should producers of unhealthy foods be allowed to entice consumers with the possibility of winning a competition through purchasing the product?</a:t>
            </a:r>
            <a:endParaRPr lang="en-GB" sz="1400" dirty="0">
              <a:latin typeface="Gill Sans MT"/>
              <a:cs typeface="Gill Sans MT"/>
            </a:endParaRPr>
          </a:p>
        </p:txBody>
      </p:sp>
      <p:pic>
        <p:nvPicPr>
          <p:cNvPr id="8" name="Picture 7" descr="Macintosh HD:Users:stacey.sellick:Desktop:methode_times_prod_web_bin_333b46cc-4806-11e8-8db5-58268675bbb1.jpg"/>
          <p:cNvPicPr/>
          <p:nvPr/>
        </p:nvPicPr>
        <p:blipFill>
          <a:blip r:embed="rId3">
            <a:extLst>
              <a:ext uri="{28A0092B-C50C-407E-A947-70E740481C1C}">
                <a14:useLocalDpi xmlns:a14="http://schemas.microsoft.com/office/drawing/2010/main" val="0"/>
              </a:ext>
            </a:extLst>
          </a:blip>
          <a:srcRect/>
          <a:stretch>
            <a:fillRect/>
          </a:stretch>
        </p:blipFill>
        <p:spPr bwMode="auto">
          <a:xfrm>
            <a:off x="368153" y="3828149"/>
            <a:ext cx="3791975" cy="2668661"/>
          </a:xfrm>
          <a:prstGeom prst="rect">
            <a:avLst/>
          </a:prstGeom>
          <a:noFill/>
          <a:ln>
            <a:noFill/>
          </a:ln>
        </p:spPr>
      </p:pic>
      <p:sp>
        <p:nvSpPr>
          <p:cNvPr id="3" name="Rectangle 2"/>
          <p:cNvSpPr/>
          <p:nvPr/>
        </p:nvSpPr>
        <p:spPr>
          <a:xfrm>
            <a:off x="5083963" y="3764677"/>
            <a:ext cx="3512409" cy="2492990"/>
          </a:xfrm>
          <a:prstGeom prst="rect">
            <a:avLst/>
          </a:prstGeom>
        </p:spPr>
        <p:txBody>
          <a:bodyPr wrap="square">
            <a:spAutoFit/>
          </a:bodyPr>
          <a:lstStyle/>
          <a:p>
            <a:pPr algn="ctr"/>
            <a:r>
              <a:rPr lang="en-US" sz="1600" b="1" dirty="0">
                <a:solidFill>
                  <a:srgbClr val="0000FF"/>
                </a:solidFill>
                <a:latin typeface="Gill Sans MT"/>
                <a:cs typeface="Gill Sans MT"/>
              </a:rPr>
              <a:t>Supermarket Bulk Buy Offers</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Tempting displays of products in the supermarket with large special offer signs. Examples of this include buy one get one free, and bundle offers for reduced prices.  </a:t>
            </a:r>
            <a:endParaRPr lang="en-GB" sz="1400" dirty="0">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What foods should supermarkets be allowed to offer on these promotions? Should they be allowed to offer unhealthy foods?</a:t>
            </a:r>
            <a:endParaRPr lang="en-GB" sz="1400" dirty="0">
              <a:latin typeface="Gill Sans MT"/>
              <a:cs typeface="Gill Sans MT"/>
            </a:endParaRPr>
          </a:p>
        </p:txBody>
      </p:sp>
    </p:spTree>
    <p:extLst>
      <p:ext uri="{BB962C8B-B14F-4D97-AF65-F5344CB8AC3E}">
        <p14:creationId xmlns:p14="http://schemas.microsoft.com/office/powerpoint/2010/main" val="311135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40317"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junk_food_child.jpg"/>
          <p:cNvPicPr/>
          <p:nvPr/>
        </p:nvPicPr>
        <p:blipFill>
          <a:blip r:embed="rId2">
            <a:extLst>
              <a:ext uri="{28A0092B-C50C-407E-A947-70E740481C1C}">
                <a14:useLocalDpi xmlns:a14="http://schemas.microsoft.com/office/drawing/2010/main" val="0"/>
              </a:ext>
            </a:extLst>
          </a:blip>
          <a:srcRect/>
          <a:stretch>
            <a:fillRect/>
          </a:stretch>
        </p:blipFill>
        <p:spPr bwMode="auto">
          <a:xfrm>
            <a:off x="404968" y="404900"/>
            <a:ext cx="3736753" cy="2631853"/>
          </a:xfrm>
          <a:prstGeom prst="rect">
            <a:avLst/>
          </a:prstGeom>
          <a:noFill/>
          <a:ln>
            <a:noFill/>
          </a:ln>
        </p:spPr>
      </p:pic>
      <p:sp>
        <p:nvSpPr>
          <p:cNvPr id="2" name="Rectangle 1"/>
          <p:cNvSpPr/>
          <p:nvPr/>
        </p:nvSpPr>
        <p:spPr>
          <a:xfrm>
            <a:off x="5010333" y="358902"/>
            <a:ext cx="3641263" cy="2708434"/>
          </a:xfrm>
          <a:prstGeom prst="rect">
            <a:avLst/>
          </a:prstGeom>
        </p:spPr>
        <p:txBody>
          <a:bodyPr wrap="square">
            <a:spAutoFit/>
          </a:bodyPr>
          <a:lstStyle/>
          <a:p>
            <a:pPr algn="ctr"/>
            <a:r>
              <a:rPr lang="en-US" sz="1600" b="1" dirty="0">
                <a:solidFill>
                  <a:srgbClr val="0000FF"/>
                </a:solidFill>
                <a:latin typeface="Gill Sans MT"/>
                <a:cs typeface="Gill Sans MT"/>
              </a:rPr>
              <a:t>Product placement in local shops</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Very often, when you walk into your local corner shop, the sweets and chocolates are on a prominent and very large display where they can be seen clearly on both entry and exit of the shop. Petrol stations use a similar tactic.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How does this product placement affect the food choices children make on their way to and from school?</a:t>
            </a:r>
            <a:endParaRPr lang="en-GB" sz="1400" dirty="0">
              <a:latin typeface="Gill Sans MT"/>
              <a:cs typeface="Gill Sans MT"/>
            </a:endParaRPr>
          </a:p>
        </p:txBody>
      </p:sp>
      <p:pic>
        <p:nvPicPr>
          <p:cNvPr id="8" name="Picture 7" descr="Macintosh HD:Users:stacey.sellick:Desktop:supermarket-image-1080x675.jpg"/>
          <p:cNvPicPr/>
          <p:nvPr/>
        </p:nvPicPr>
        <p:blipFill>
          <a:blip r:embed="rId3">
            <a:extLst>
              <a:ext uri="{28A0092B-C50C-407E-A947-70E740481C1C}">
                <a14:useLocalDpi xmlns:a14="http://schemas.microsoft.com/office/drawing/2010/main" val="0"/>
              </a:ext>
            </a:extLst>
          </a:blip>
          <a:srcRect/>
          <a:stretch>
            <a:fillRect/>
          </a:stretch>
        </p:blipFill>
        <p:spPr bwMode="auto">
          <a:xfrm>
            <a:off x="404968" y="3791340"/>
            <a:ext cx="3718346" cy="2687066"/>
          </a:xfrm>
          <a:prstGeom prst="rect">
            <a:avLst/>
          </a:prstGeom>
          <a:noFill/>
          <a:ln>
            <a:noFill/>
          </a:ln>
        </p:spPr>
      </p:pic>
      <p:sp>
        <p:nvSpPr>
          <p:cNvPr id="3" name="Rectangle 2"/>
          <p:cNvSpPr/>
          <p:nvPr/>
        </p:nvSpPr>
        <p:spPr>
          <a:xfrm>
            <a:off x="5047147" y="3718201"/>
            <a:ext cx="3586041" cy="2739212"/>
          </a:xfrm>
          <a:prstGeom prst="rect">
            <a:avLst/>
          </a:prstGeom>
        </p:spPr>
        <p:txBody>
          <a:bodyPr wrap="square">
            <a:spAutoFit/>
          </a:bodyPr>
          <a:lstStyle/>
          <a:p>
            <a:pPr algn="ctr"/>
            <a:r>
              <a:rPr lang="en-US" sz="1600" b="1" dirty="0">
                <a:solidFill>
                  <a:srgbClr val="0000FF"/>
                </a:solidFill>
                <a:latin typeface="Gill Sans MT"/>
                <a:cs typeface="Gill Sans MT"/>
              </a:rPr>
              <a:t>Product placement in supermarkets</a:t>
            </a:r>
            <a:endParaRPr lang="en-GB" sz="1600" b="1" dirty="0">
              <a:solidFill>
                <a:srgbClr val="0000FF"/>
              </a:solidFill>
              <a:latin typeface="Gill Sans MT"/>
              <a:cs typeface="Gill Sans MT"/>
            </a:endParaRPr>
          </a:p>
          <a:p>
            <a:r>
              <a:rPr lang="en-US" sz="1400" dirty="0">
                <a:latin typeface="Gill Sans MT"/>
                <a:cs typeface="Gill Sans MT"/>
              </a:rPr>
              <a:t>Supermarkets place products aimed at children lower down on their shelves so that they are eye level with children. Retailers rely on ‘pester power’ – that the child will be drawn to the product and pester their parent for it.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6600"/>
                </a:solidFill>
                <a:latin typeface="Gill Sans MT"/>
                <a:cs typeface="Gill Sans MT"/>
              </a:rPr>
              <a:t>Discussion point: </a:t>
            </a:r>
            <a:endParaRPr lang="en-GB" sz="1400" b="1" dirty="0">
              <a:solidFill>
                <a:srgbClr val="FF6600"/>
              </a:solidFill>
              <a:latin typeface="Gill Sans MT"/>
              <a:cs typeface="Gill Sans MT"/>
            </a:endParaRPr>
          </a:p>
          <a:p>
            <a:r>
              <a:rPr lang="en-US" sz="1400" dirty="0">
                <a:latin typeface="Gill Sans MT"/>
                <a:cs typeface="Gill Sans MT"/>
              </a:rPr>
              <a:t>Who do you think is responsible for this product placement? – Supermarkets or advertising teams for the products?</a:t>
            </a:r>
            <a:endParaRPr lang="en-GB" sz="1400" dirty="0">
              <a:latin typeface="Gill Sans MT"/>
              <a:cs typeface="Gill Sans MT"/>
            </a:endParaRPr>
          </a:p>
        </p:txBody>
      </p:sp>
    </p:spTree>
    <p:extLst>
      <p:ext uri="{BB962C8B-B14F-4D97-AF65-F5344CB8AC3E}">
        <p14:creationId xmlns:p14="http://schemas.microsoft.com/office/powerpoint/2010/main" val="1907886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7713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B6sjLpQIYAAL0lq.jpg"/>
          <p:cNvPicPr/>
          <p:nvPr/>
        </p:nvPicPr>
        <p:blipFill rotWithShape="1">
          <a:blip r:embed="rId2">
            <a:extLst>
              <a:ext uri="{28A0092B-C50C-407E-A947-70E740481C1C}">
                <a14:useLocalDpi xmlns:a14="http://schemas.microsoft.com/office/drawing/2010/main" val="0"/>
              </a:ext>
            </a:extLst>
          </a:blip>
          <a:srcRect l="806" t="13807" r="12904" b="12135"/>
          <a:stretch/>
        </p:blipFill>
        <p:spPr bwMode="auto">
          <a:xfrm>
            <a:off x="331338" y="404900"/>
            <a:ext cx="3810383" cy="2687066"/>
          </a:xfrm>
          <a:prstGeom prst="rect">
            <a:avLst/>
          </a:prstGeom>
          <a:noFill/>
          <a:ln>
            <a:noFill/>
          </a:ln>
          <a:extLst>
            <a:ext uri="{53640926-AAD7-44d8-BBD7-CCE9431645EC}">
              <a14:shadowObscured xmlns:a14="http://schemas.microsoft.com/office/drawing/2010/main" xmlns=""/>
            </a:ext>
          </a:extLst>
        </p:spPr>
      </p:pic>
      <p:sp>
        <p:nvSpPr>
          <p:cNvPr id="2" name="Rectangle 1"/>
          <p:cNvSpPr/>
          <p:nvPr/>
        </p:nvSpPr>
        <p:spPr>
          <a:xfrm>
            <a:off x="5028739" y="469330"/>
            <a:ext cx="3659672" cy="2708434"/>
          </a:xfrm>
          <a:prstGeom prst="rect">
            <a:avLst/>
          </a:prstGeom>
        </p:spPr>
        <p:txBody>
          <a:bodyPr wrap="square">
            <a:spAutoFit/>
          </a:bodyPr>
          <a:lstStyle/>
          <a:p>
            <a:pPr algn="ctr"/>
            <a:r>
              <a:rPr lang="en-US" sz="1600" b="1" dirty="0">
                <a:solidFill>
                  <a:srgbClr val="0000FF"/>
                </a:solidFill>
                <a:latin typeface="Gill Sans MT"/>
                <a:cs typeface="Gill Sans MT"/>
              </a:rPr>
              <a:t>Advertising on bus tickets</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Producers of fast food often buy up advertising space on the back of bust tickets. This space is often used to offer junk fast food at a reduced price or bulk buy offer.</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If you were the owner of the bus company, would you continue to allow this to happen? What else could the advertising space be used for?  </a:t>
            </a:r>
            <a:endParaRPr lang="en-GB" sz="1400" dirty="0">
              <a:latin typeface="Gill Sans MT"/>
              <a:cs typeface="Gill Sans MT"/>
            </a:endParaRPr>
          </a:p>
        </p:txBody>
      </p:sp>
      <p:pic>
        <p:nvPicPr>
          <p:cNvPr id="8" name="Picture 7" descr="Macintosh HD:Users:stacey.sellick:Desktop:sandwich-boards.jpg"/>
          <p:cNvPicPr/>
          <p:nvPr/>
        </p:nvPicPr>
        <p:blipFill>
          <a:blip r:embed="rId3">
            <a:extLst>
              <a:ext uri="{28A0092B-C50C-407E-A947-70E740481C1C}">
                <a14:useLocalDpi xmlns:a14="http://schemas.microsoft.com/office/drawing/2010/main" val="0"/>
              </a:ext>
            </a:extLst>
          </a:blip>
          <a:srcRect/>
          <a:stretch>
            <a:fillRect/>
          </a:stretch>
        </p:blipFill>
        <p:spPr bwMode="auto">
          <a:xfrm>
            <a:off x="423376" y="3809744"/>
            <a:ext cx="3699938" cy="2687065"/>
          </a:xfrm>
          <a:prstGeom prst="rect">
            <a:avLst/>
          </a:prstGeom>
          <a:noFill/>
          <a:ln>
            <a:noFill/>
          </a:ln>
        </p:spPr>
      </p:pic>
      <p:sp>
        <p:nvSpPr>
          <p:cNvPr id="3" name="Rectangle 2"/>
          <p:cNvSpPr/>
          <p:nvPr/>
        </p:nvSpPr>
        <p:spPr>
          <a:xfrm>
            <a:off x="5080511" y="3818960"/>
            <a:ext cx="3718345" cy="2492990"/>
          </a:xfrm>
          <a:prstGeom prst="rect">
            <a:avLst/>
          </a:prstGeom>
        </p:spPr>
        <p:txBody>
          <a:bodyPr wrap="square">
            <a:spAutoFit/>
          </a:bodyPr>
          <a:lstStyle/>
          <a:p>
            <a:pPr algn="ctr"/>
            <a:r>
              <a:rPr lang="en-US" sz="1600" b="1" dirty="0">
                <a:solidFill>
                  <a:srgbClr val="0000FF"/>
                </a:solidFill>
                <a:latin typeface="Gill Sans MT"/>
                <a:cs typeface="Gill Sans MT"/>
              </a:rPr>
              <a:t>A-board advertising on high street</a:t>
            </a:r>
            <a:endParaRPr lang="en-GB" sz="1600" b="1" dirty="0">
              <a:solidFill>
                <a:srgbClr val="0000FF"/>
              </a:solidFill>
              <a:latin typeface="Gill Sans MT"/>
              <a:cs typeface="Gill Sans MT"/>
            </a:endParaRPr>
          </a:p>
          <a:p>
            <a:r>
              <a:rPr lang="en-US" sz="1400" dirty="0">
                <a:latin typeface="Gill Sans MT"/>
                <a:cs typeface="Gill Sans MT"/>
              </a:rPr>
              <a:t>Cafes, shops and eateries use A-boards placed outside their premises on the street to advertise products and product promotions in the hope that passers by will be lured in to buy their product.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How often do you notice these signs? How do you get drawn in from seeing these signs? Who do you think these advertisements are aimed at?</a:t>
            </a:r>
            <a:endParaRPr lang="en-GB" sz="1400" dirty="0">
              <a:latin typeface="Gill Sans MT"/>
              <a:cs typeface="Gill Sans MT"/>
            </a:endParaRPr>
          </a:p>
        </p:txBody>
      </p:sp>
    </p:spTree>
    <p:extLst>
      <p:ext uri="{BB962C8B-B14F-4D97-AF65-F5344CB8AC3E}">
        <p14:creationId xmlns:p14="http://schemas.microsoft.com/office/powerpoint/2010/main" val="2805228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40317"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Freddo advert 19 July 2018.jpg"/>
          <p:cNvPicPr/>
          <p:nvPr/>
        </p:nvPicPr>
        <p:blipFill rotWithShape="1">
          <a:blip r:embed="rId2">
            <a:extLst>
              <a:ext uri="{28A0092B-C50C-407E-A947-70E740481C1C}">
                <a14:useLocalDpi xmlns:a14="http://schemas.microsoft.com/office/drawing/2010/main" val="0"/>
              </a:ext>
            </a:extLst>
          </a:blip>
          <a:srcRect l="-893" t="13635" r="-1785" b="-49676"/>
          <a:stretch/>
        </p:blipFill>
        <p:spPr bwMode="auto">
          <a:xfrm>
            <a:off x="338001" y="418663"/>
            <a:ext cx="3840535" cy="4219287"/>
          </a:xfrm>
          <a:prstGeom prst="rect">
            <a:avLst/>
          </a:prstGeom>
          <a:noFill/>
          <a:ln>
            <a:noFill/>
          </a:ln>
          <a:extLst>
            <a:ext uri="{53640926-AAD7-44d8-BBD7-CCE9431645EC}">
              <a14:shadowObscured xmlns:a14="http://schemas.microsoft.com/office/drawing/2010/main" xmlns=""/>
            </a:ext>
          </a:extLst>
        </p:spPr>
      </p:pic>
      <p:sp>
        <p:nvSpPr>
          <p:cNvPr id="2" name="Rectangle 1"/>
          <p:cNvSpPr/>
          <p:nvPr/>
        </p:nvSpPr>
        <p:spPr>
          <a:xfrm>
            <a:off x="5010332" y="322094"/>
            <a:ext cx="3678079" cy="2708434"/>
          </a:xfrm>
          <a:prstGeom prst="rect">
            <a:avLst/>
          </a:prstGeom>
        </p:spPr>
        <p:txBody>
          <a:bodyPr wrap="square">
            <a:spAutoFit/>
          </a:bodyPr>
          <a:lstStyle/>
          <a:p>
            <a:pPr algn="ctr"/>
            <a:r>
              <a:rPr lang="en-US" sz="1600" b="1" dirty="0">
                <a:solidFill>
                  <a:srgbClr val="0000FF"/>
                </a:solidFill>
                <a:latin typeface="Gill Sans MT"/>
                <a:cs typeface="Gill Sans MT"/>
              </a:rPr>
              <a:t>Bus shelters and billboards</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Companies often use shelters or large billboards on the street to advertise products and product promotions in the hope that passers by will be lured in to buy their product.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How often do you notice these signs? How has a product drawn you in from seeing these signs? Who do you think these advertisements are aimed at?</a:t>
            </a:r>
            <a:endParaRPr lang="en-GB" sz="1400" dirty="0">
              <a:latin typeface="Gill Sans MT"/>
              <a:cs typeface="Gill Sans MT"/>
            </a:endParaRPr>
          </a:p>
        </p:txBody>
      </p:sp>
      <p:pic>
        <p:nvPicPr>
          <p:cNvPr id="8" name="Picture 7" descr="Macintosh HD:Users:stacey.sellick:Desktop:you-tube-ad-types5.jpg"/>
          <p:cNvPicPr/>
          <p:nvPr/>
        </p:nvPicPr>
        <p:blipFill>
          <a:blip r:embed="rId3">
            <a:extLst>
              <a:ext uri="{28A0092B-C50C-407E-A947-70E740481C1C}">
                <a14:useLocalDpi xmlns:a14="http://schemas.microsoft.com/office/drawing/2010/main" val="0"/>
              </a:ext>
            </a:extLst>
          </a:blip>
          <a:srcRect/>
          <a:stretch>
            <a:fillRect/>
          </a:stretch>
        </p:blipFill>
        <p:spPr bwMode="auto">
          <a:xfrm>
            <a:off x="369670" y="3759826"/>
            <a:ext cx="3772051" cy="2724785"/>
          </a:xfrm>
          <a:prstGeom prst="rect">
            <a:avLst/>
          </a:prstGeom>
          <a:noFill/>
          <a:ln>
            <a:noFill/>
          </a:ln>
        </p:spPr>
      </p:pic>
      <p:sp>
        <p:nvSpPr>
          <p:cNvPr id="3" name="Rectangle 2"/>
          <p:cNvSpPr/>
          <p:nvPr/>
        </p:nvSpPr>
        <p:spPr>
          <a:xfrm>
            <a:off x="5028739" y="3717270"/>
            <a:ext cx="3622856" cy="2708434"/>
          </a:xfrm>
          <a:prstGeom prst="rect">
            <a:avLst/>
          </a:prstGeom>
        </p:spPr>
        <p:txBody>
          <a:bodyPr wrap="square">
            <a:spAutoFit/>
          </a:bodyPr>
          <a:lstStyle/>
          <a:p>
            <a:pPr algn="ctr"/>
            <a:r>
              <a:rPr lang="en-US" sz="1600" b="1" dirty="0">
                <a:solidFill>
                  <a:srgbClr val="0000FF"/>
                </a:solidFill>
                <a:latin typeface="Gill Sans MT"/>
                <a:cs typeface="Gill Sans MT"/>
              </a:rPr>
              <a:t>YouTube</a:t>
            </a:r>
            <a:endParaRPr lang="en-GB" sz="1600" b="1" dirty="0">
              <a:solidFill>
                <a:srgbClr val="0000FF"/>
              </a:solidFill>
              <a:latin typeface="Gill Sans MT"/>
              <a:cs typeface="Gill Sans MT"/>
            </a:endParaRPr>
          </a:p>
          <a:p>
            <a:r>
              <a:rPr lang="en-US" sz="1400" dirty="0">
                <a:latin typeface="Gill Sans MT"/>
                <a:cs typeface="Gill Sans MT"/>
              </a:rPr>
              <a:t>Based on your browsing history and use of cookies, etc. platforms such as YouTube, </a:t>
            </a:r>
            <a:r>
              <a:rPr lang="en-US" sz="1400" dirty="0" err="1">
                <a:latin typeface="Gill Sans MT"/>
                <a:cs typeface="Gill Sans MT"/>
              </a:rPr>
              <a:t>Instagram</a:t>
            </a:r>
            <a:r>
              <a:rPr lang="en-US" sz="1400" dirty="0">
                <a:latin typeface="Gill Sans MT"/>
                <a:cs typeface="Gill Sans MT"/>
              </a:rPr>
              <a:t> and Facebook use targeted advertisements to attract your attention. These pop up in specific locations as you browse in order to deliberately catch your attention. </a:t>
            </a:r>
            <a:endParaRPr lang="en-GB" sz="1400" dirty="0">
              <a:latin typeface="Gill Sans MT"/>
              <a:cs typeface="Gill Sans MT"/>
            </a:endParaRPr>
          </a:p>
          <a:p>
            <a:endParaRPr lang="en-US"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How much control do you feel you have over these pop-up advertisements? Do you think it is an invasion of your privacy? </a:t>
            </a:r>
            <a:endParaRPr lang="en-GB" sz="1400" dirty="0">
              <a:latin typeface="Gill Sans MT"/>
              <a:cs typeface="Gill Sans MT"/>
            </a:endParaRPr>
          </a:p>
        </p:txBody>
      </p:sp>
    </p:spTree>
    <p:extLst>
      <p:ext uri="{BB962C8B-B14F-4D97-AF65-F5344CB8AC3E}">
        <p14:creationId xmlns:p14="http://schemas.microsoft.com/office/powerpoint/2010/main" val="1666547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40317"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225026019.jpg.gallery.jpg"/>
          <p:cNvPicPr/>
          <p:nvPr/>
        </p:nvPicPr>
        <p:blipFill rotWithShape="1">
          <a:blip r:embed="rId2">
            <a:extLst>
              <a:ext uri="{28A0092B-C50C-407E-A947-70E740481C1C}">
                <a14:useLocalDpi xmlns:a14="http://schemas.microsoft.com/office/drawing/2010/main" val="0"/>
              </a:ext>
            </a:extLst>
          </a:blip>
          <a:srcRect l="13137" t="4436" r="25201" b="-403"/>
          <a:stretch/>
        </p:blipFill>
        <p:spPr bwMode="auto">
          <a:xfrm>
            <a:off x="411999" y="455474"/>
            <a:ext cx="2238703" cy="2636492"/>
          </a:xfrm>
          <a:prstGeom prst="rect">
            <a:avLst/>
          </a:prstGeom>
          <a:noFill/>
          <a:ln>
            <a:noFill/>
          </a:ln>
          <a:extLst>
            <a:ext uri="{53640926-AAD7-44d8-BBD7-CCE9431645EC}">
              <a14:shadowObscured xmlns:a14="http://schemas.microsoft.com/office/drawing/2010/main" xmlns=""/>
            </a:ext>
          </a:extLst>
        </p:spPr>
      </p:pic>
      <p:pic>
        <p:nvPicPr>
          <p:cNvPr id="8" name="Picture 7" descr="Macintosh HD:Users:stacey.sellick:Desktop:unnamed.jpg"/>
          <p:cNvPicPr/>
          <p:nvPr/>
        </p:nvPicPr>
        <p:blipFill rotWithShape="1">
          <a:blip r:embed="rId3">
            <a:extLst>
              <a:ext uri="{28A0092B-C50C-407E-A947-70E740481C1C}">
                <a14:useLocalDpi xmlns:a14="http://schemas.microsoft.com/office/drawing/2010/main" val="0"/>
              </a:ext>
            </a:extLst>
          </a:blip>
          <a:srcRect l="9945" t="-1" r="15323" b="44355"/>
          <a:stretch/>
        </p:blipFill>
        <p:spPr bwMode="auto">
          <a:xfrm>
            <a:off x="1921500" y="391381"/>
            <a:ext cx="2171700" cy="2700585"/>
          </a:xfrm>
          <a:prstGeom prst="rect">
            <a:avLst/>
          </a:prstGeom>
          <a:noFill/>
          <a:ln>
            <a:noFill/>
          </a:ln>
          <a:extLst>
            <a:ext uri="{53640926-AAD7-44d8-BBD7-CCE9431645EC}">
              <a14:shadowObscured xmlns:a14="http://schemas.microsoft.com/office/drawing/2010/main" xmlns=""/>
            </a:ext>
          </a:extLst>
        </p:spPr>
      </p:pic>
      <p:sp>
        <p:nvSpPr>
          <p:cNvPr id="2" name="Rectangle 1"/>
          <p:cNvSpPr/>
          <p:nvPr/>
        </p:nvSpPr>
        <p:spPr>
          <a:xfrm>
            <a:off x="5010332" y="423784"/>
            <a:ext cx="3696486" cy="2739211"/>
          </a:xfrm>
          <a:prstGeom prst="rect">
            <a:avLst/>
          </a:prstGeom>
        </p:spPr>
        <p:txBody>
          <a:bodyPr wrap="square">
            <a:spAutoFit/>
          </a:bodyPr>
          <a:lstStyle/>
          <a:p>
            <a:pPr algn="ctr"/>
            <a:r>
              <a:rPr lang="en-US" sz="1600" b="1" dirty="0">
                <a:solidFill>
                  <a:srgbClr val="0000FF"/>
                </a:solidFill>
                <a:latin typeface="Gill Sans MT"/>
                <a:cs typeface="Gill Sans MT"/>
              </a:rPr>
              <a:t>Advertising on school route</a:t>
            </a:r>
            <a:endParaRPr lang="en-GB" sz="1600" b="1" dirty="0">
              <a:solidFill>
                <a:srgbClr val="0000FF"/>
              </a:solidFill>
              <a:latin typeface="Gill Sans MT"/>
              <a:cs typeface="Gill Sans MT"/>
            </a:endParaRPr>
          </a:p>
          <a:p>
            <a:r>
              <a:rPr lang="en-US" sz="1600" b="1" dirty="0">
                <a:latin typeface="Gill Sans MT"/>
                <a:cs typeface="Gill Sans MT"/>
              </a:rPr>
              <a:t> </a:t>
            </a:r>
            <a:endParaRPr lang="en-GB" sz="1600" b="1" dirty="0">
              <a:latin typeface="Gill Sans MT"/>
              <a:cs typeface="Gill Sans MT"/>
            </a:endParaRPr>
          </a:p>
          <a:p>
            <a:r>
              <a:rPr lang="en-US" sz="1400" dirty="0">
                <a:latin typeface="Gill Sans MT"/>
                <a:cs typeface="Gill Sans MT"/>
              </a:rPr>
              <a:t>Fast food outlets, such as McDonald’s, are using phone boxes on school routes to advertise their products. Some of these let you know how close the nearest food outlet is.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How often do you notice these signs? How has a product drawn you in from seeing these signs? Who do you think these advertisements are aimed at?</a:t>
            </a:r>
            <a:endParaRPr lang="en-GB" sz="1400" dirty="0">
              <a:latin typeface="Gill Sans MT"/>
              <a:cs typeface="Gill Sans MT"/>
            </a:endParaRPr>
          </a:p>
        </p:txBody>
      </p:sp>
      <p:pic>
        <p:nvPicPr>
          <p:cNvPr id="11" name="Picture 10" descr="Macintosh HD:Users:stacey.sellick:Desktop:subway-fast-food-influencer-social-media-case-study.png"/>
          <p:cNvPicPr/>
          <p:nvPr/>
        </p:nvPicPr>
        <p:blipFill>
          <a:blip r:embed="rId4">
            <a:extLst>
              <a:ext uri="{28A0092B-C50C-407E-A947-70E740481C1C}">
                <a14:useLocalDpi xmlns:a14="http://schemas.microsoft.com/office/drawing/2010/main" val="0"/>
              </a:ext>
            </a:extLst>
          </a:blip>
          <a:srcRect/>
          <a:stretch>
            <a:fillRect/>
          </a:stretch>
        </p:blipFill>
        <p:spPr bwMode="auto">
          <a:xfrm>
            <a:off x="405850" y="3839987"/>
            <a:ext cx="3717464" cy="2638419"/>
          </a:xfrm>
          <a:prstGeom prst="rect">
            <a:avLst/>
          </a:prstGeom>
          <a:noFill/>
          <a:ln>
            <a:noFill/>
          </a:ln>
        </p:spPr>
      </p:pic>
      <p:sp>
        <p:nvSpPr>
          <p:cNvPr id="3" name="Rectangle 2"/>
          <p:cNvSpPr/>
          <p:nvPr/>
        </p:nvSpPr>
        <p:spPr>
          <a:xfrm>
            <a:off x="5028739" y="3726936"/>
            <a:ext cx="3622856" cy="2708434"/>
          </a:xfrm>
          <a:prstGeom prst="rect">
            <a:avLst/>
          </a:prstGeom>
        </p:spPr>
        <p:txBody>
          <a:bodyPr wrap="square">
            <a:spAutoFit/>
          </a:bodyPr>
          <a:lstStyle/>
          <a:p>
            <a:pPr algn="ctr"/>
            <a:r>
              <a:rPr lang="en-US" sz="1600" b="1" dirty="0">
                <a:solidFill>
                  <a:srgbClr val="0000FF"/>
                </a:solidFill>
                <a:latin typeface="Gill Sans MT"/>
                <a:cs typeface="Gill Sans MT"/>
              </a:rPr>
              <a:t>Celebrity Endorsement</a:t>
            </a:r>
            <a:endParaRPr lang="en-GB" sz="1600" b="1" dirty="0">
              <a:solidFill>
                <a:srgbClr val="0000FF"/>
              </a:solidFill>
              <a:latin typeface="Gill Sans MT"/>
              <a:cs typeface="Gill Sans MT"/>
            </a:endParaRPr>
          </a:p>
          <a:p>
            <a:r>
              <a:rPr lang="en-US" sz="1400" dirty="0">
                <a:latin typeface="Gill Sans MT"/>
                <a:cs typeface="Gill Sans MT"/>
              </a:rPr>
              <a:t>The big brands of the fast food industry incorporate influencer marketing into their large advertising strategies. Celebrities and influencers can stand to make a lot of money from these promotions.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What celebrity/influencers have you noticed promoting unhealthy food or drink types? How have you been influenced to buy a product based on celebrity endorsement?</a:t>
            </a:r>
            <a:endParaRPr lang="en-GB" sz="1400" dirty="0">
              <a:latin typeface="Gill Sans MT"/>
              <a:cs typeface="Gill Sans MT"/>
            </a:endParaRPr>
          </a:p>
        </p:txBody>
      </p:sp>
    </p:spTree>
    <p:extLst>
      <p:ext uri="{BB962C8B-B14F-4D97-AF65-F5344CB8AC3E}">
        <p14:creationId xmlns:p14="http://schemas.microsoft.com/office/powerpoint/2010/main" val="1666547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95540" y="407690"/>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bogof-tuesday.f6d768884f456194c3964f8bb3a94ef9.1.jpg"/>
          <p:cNvPicPr/>
          <p:nvPr/>
        </p:nvPicPr>
        <p:blipFill>
          <a:blip r:embed="rId2">
            <a:extLst>
              <a:ext uri="{28A0092B-C50C-407E-A947-70E740481C1C}">
                <a14:useLocalDpi xmlns:a14="http://schemas.microsoft.com/office/drawing/2010/main" val="0"/>
              </a:ext>
            </a:extLst>
          </a:blip>
          <a:srcRect/>
          <a:stretch>
            <a:fillRect/>
          </a:stretch>
        </p:blipFill>
        <p:spPr bwMode="auto">
          <a:xfrm>
            <a:off x="405208" y="427800"/>
            <a:ext cx="3681290" cy="2627358"/>
          </a:xfrm>
          <a:prstGeom prst="rect">
            <a:avLst/>
          </a:prstGeom>
          <a:noFill/>
          <a:ln>
            <a:noFill/>
          </a:ln>
        </p:spPr>
      </p:pic>
      <p:pic>
        <p:nvPicPr>
          <p:cNvPr id="8" name="Picture 7" descr="Macintosh HD:Users:stacey.sellick:Desktop:158934_Main---promotional-displays.jpg"/>
          <p:cNvPicPr/>
          <p:nvPr/>
        </p:nvPicPr>
        <p:blipFill>
          <a:blip r:embed="rId3">
            <a:extLst>
              <a:ext uri="{28A0092B-C50C-407E-A947-70E740481C1C}">
                <a14:useLocalDpi xmlns:a14="http://schemas.microsoft.com/office/drawing/2010/main" val="0"/>
              </a:ext>
            </a:extLst>
          </a:blip>
          <a:srcRect/>
          <a:stretch>
            <a:fillRect/>
          </a:stretch>
        </p:blipFill>
        <p:spPr bwMode="auto">
          <a:xfrm>
            <a:off x="399500" y="3801242"/>
            <a:ext cx="3723814" cy="2658759"/>
          </a:xfrm>
          <a:prstGeom prst="rect">
            <a:avLst/>
          </a:prstGeom>
          <a:noFill/>
          <a:ln>
            <a:noFill/>
          </a:ln>
        </p:spPr>
      </p:pic>
      <p:sp>
        <p:nvSpPr>
          <p:cNvPr id="2" name="Rectangle 1"/>
          <p:cNvSpPr/>
          <p:nvPr/>
        </p:nvSpPr>
        <p:spPr>
          <a:xfrm>
            <a:off x="4991925" y="395711"/>
            <a:ext cx="3678078" cy="2708434"/>
          </a:xfrm>
          <a:prstGeom prst="rect">
            <a:avLst/>
          </a:prstGeom>
        </p:spPr>
        <p:txBody>
          <a:bodyPr wrap="square">
            <a:spAutoFit/>
          </a:bodyPr>
          <a:lstStyle/>
          <a:p>
            <a:pPr algn="ctr"/>
            <a:r>
              <a:rPr lang="en-US" sz="1600" b="1" dirty="0">
                <a:solidFill>
                  <a:srgbClr val="0000FF"/>
                </a:solidFill>
                <a:latin typeface="Gill Sans MT"/>
                <a:cs typeface="Gill Sans MT"/>
              </a:rPr>
              <a:t>Fast food deals</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These can often be posted through letterboxes or made highly visible on fast food delivery websites. They offer more food at a cheaper price.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Who do you think these advertisements/promotions are aimed at? </a:t>
            </a:r>
            <a:endParaRPr lang="en-GB" sz="1400" dirty="0">
              <a:latin typeface="Gill Sans MT"/>
              <a:cs typeface="Gill Sans MT"/>
            </a:endParaRPr>
          </a:p>
          <a:p>
            <a:r>
              <a:rPr lang="en-US" sz="1400" dirty="0">
                <a:latin typeface="Gill Sans MT"/>
                <a:cs typeface="Gill Sans MT"/>
              </a:rPr>
              <a:t>Do you think they should be allowed to offer more food at a cheaper price? </a:t>
            </a:r>
            <a:endParaRPr lang="en-GB" sz="1400" dirty="0">
              <a:latin typeface="Gill Sans MT"/>
              <a:cs typeface="Gill Sans MT"/>
            </a:endParaRPr>
          </a:p>
        </p:txBody>
      </p:sp>
      <p:sp>
        <p:nvSpPr>
          <p:cNvPr id="3" name="Rectangle 2"/>
          <p:cNvSpPr/>
          <p:nvPr/>
        </p:nvSpPr>
        <p:spPr>
          <a:xfrm>
            <a:off x="5028740" y="3847033"/>
            <a:ext cx="3622855" cy="2708434"/>
          </a:xfrm>
          <a:prstGeom prst="rect">
            <a:avLst/>
          </a:prstGeom>
        </p:spPr>
        <p:txBody>
          <a:bodyPr wrap="square">
            <a:spAutoFit/>
          </a:bodyPr>
          <a:lstStyle/>
          <a:p>
            <a:pPr algn="ctr"/>
            <a:r>
              <a:rPr lang="en-US" sz="1600" b="1" dirty="0">
                <a:solidFill>
                  <a:srgbClr val="0000FF"/>
                </a:solidFill>
                <a:latin typeface="Gill Sans MT"/>
                <a:cs typeface="Gill Sans MT"/>
              </a:rPr>
              <a:t>End of supermarket aisle deals</a:t>
            </a:r>
            <a:endParaRPr lang="en-GB" sz="1600" b="1" dirty="0">
              <a:solidFill>
                <a:srgbClr val="0000FF"/>
              </a:solidFill>
              <a:latin typeface="Gill Sans MT"/>
              <a:cs typeface="Gill Sans MT"/>
            </a:endParaRPr>
          </a:p>
          <a:p>
            <a:r>
              <a:rPr lang="en-US" sz="1400" dirty="0">
                <a:latin typeface="Gill Sans MT"/>
                <a:cs typeface="Gill Sans MT"/>
              </a:rPr>
              <a:t>Supermarkets place products on offer such as ‘3 for 2’ or ‘buy one get one free’ on the end of aisles in the supermarket. They are highly visible and the promotion signs are very large. </a:t>
            </a:r>
            <a:endParaRPr lang="en-GB" sz="1400" dirty="0">
              <a:latin typeface="Gill Sans MT"/>
              <a:cs typeface="Gill Sans MT"/>
            </a:endParaRPr>
          </a:p>
          <a:p>
            <a:endParaRPr lang="en-US" sz="1400" dirty="0">
              <a:solidFill>
                <a:srgbClr val="FF0000"/>
              </a:solidFill>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Who do you think is responsible for this product placement? – Supermarkets or advertising teams for the products? </a:t>
            </a:r>
            <a:endParaRPr lang="en-GB" sz="1400" dirty="0">
              <a:latin typeface="Gill Sans MT"/>
              <a:cs typeface="Gill Sans MT"/>
            </a:endParaRPr>
          </a:p>
          <a:p>
            <a:r>
              <a:rPr lang="en-US" sz="1400" dirty="0">
                <a:latin typeface="Gill Sans MT"/>
                <a:cs typeface="Gill Sans MT"/>
              </a:rPr>
              <a:t>What products do you most often see promoted at the end of aisles? </a:t>
            </a:r>
            <a:endParaRPr lang="en-GB" sz="1400" dirty="0">
              <a:latin typeface="Gill Sans MT"/>
              <a:cs typeface="Gill Sans MT"/>
            </a:endParaRPr>
          </a:p>
        </p:txBody>
      </p:sp>
    </p:spTree>
    <p:extLst>
      <p:ext uri="{BB962C8B-B14F-4D97-AF65-F5344CB8AC3E}">
        <p14:creationId xmlns:p14="http://schemas.microsoft.com/office/powerpoint/2010/main" val="1726039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40317"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snapchat-future-marketing.jpg"/>
          <p:cNvPicPr/>
          <p:nvPr/>
        </p:nvPicPr>
        <p:blipFill>
          <a:blip r:embed="rId2">
            <a:extLst>
              <a:ext uri="{28A0092B-C50C-407E-A947-70E740481C1C}">
                <a14:useLocalDpi xmlns:a14="http://schemas.microsoft.com/office/drawing/2010/main" val="0"/>
              </a:ext>
            </a:extLst>
          </a:blip>
          <a:srcRect/>
          <a:stretch>
            <a:fillRect/>
          </a:stretch>
        </p:blipFill>
        <p:spPr bwMode="auto">
          <a:xfrm>
            <a:off x="381094" y="404901"/>
            <a:ext cx="3723812" cy="2705470"/>
          </a:xfrm>
          <a:prstGeom prst="rect">
            <a:avLst/>
          </a:prstGeom>
          <a:noFill/>
          <a:ln>
            <a:noFill/>
          </a:ln>
        </p:spPr>
      </p:pic>
      <p:sp>
        <p:nvSpPr>
          <p:cNvPr id="2" name="Rectangle 1"/>
          <p:cNvSpPr/>
          <p:nvPr/>
        </p:nvSpPr>
        <p:spPr>
          <a:xfrm>
            <a:off x="5028740" y="442189"/>
            <a:ext cx="3622855" cy="2492990"/>
          </a:xfrm>
          <a:prstGeom prst="rect">
            <a:avLst/>
          </a:prstGeom>
        </p:spPr>
        <p:txBody>
          <a:bodyPr wrap="square">
            <a:spAutoFit/>
          </a:bodyPr>
          <a:lstStyle/>
          <a:p>
            <a:pPr algn="ctr"/>
            <a:r>
              <a:rPr lang="en-US" sz="1600" b="1" dirty="0" err="1">
                <a:solidFill>
                  <a:srgbClr val="0000FF"/>
                </a:solidFill>
                <a:latin typeface="Gill Sans MT"/>
                <a:cs typeface="Gill Sans MT"/>
              </a:rPr>
              <a:t>Snapchat</a:t>
            </a:r>
            <a:r>
              <a:rPr lang="en-US" sz="1600" b="1" dirty="0">
                <a:solidFill>
                  <a:srgbClr val="0000FF"/>
                </a:solidFill>
                <a:latin typeface="Gill Sans MT"/>
                <a:cs typeface="Gill Sans MT"/>
              </a:rPr>
              <a:t> junk food lenses</a:t>
            </a:r>
            <a:endParaRPr lang="en-GB" sz="1600" b="1" dirty="0">
              <a:solidFill>
                <a:srgbClr val="0000FF"/>
              </a:solidFill>
              <a:latin typeface="Gill Sans MT"/>
              <a:cs typeface="Gill Sans MT"/>
            </a:endParaRPr>
          </a:p>
          <a:p>
            <a:r>
              <a:rPr lang="en-US" sz="1400" b="1" dirty="0">
                <a:solidFill>
                  <a:srgbClr val="0000FF"/>
                </a:solidFill>
                <a:latin typeface="Gill Sans MT"/>
                <a:cs typeface="Gill Sans MT"/>
              </a:rPr>
              <a:t> </a:t>
            </a:r>
            <a:endParaRPr lang="en-GB" sz="1400" b="1" dirty="0">
              <a:solidFill>
                <a:srgbClr val="0000FF"/>
              </a:solidFill>
              <a:latin typeface="Gill Sans MT"/>
              <a:cs typeface="Gill Sans MT"/>
            </a:endParaRPr>
          </a:p>
          <a:p>
            <a:r>
              <a:rPr lang="en-US" sz="1400" dirty="0">
                <a:latin typeface="Gill Sans MT"/>
                <a:cs typeface="Gill Sans MT"/>
              </a:rPr>
              <a:t>Online platforms such as </a:t>
            </a:r>
            <a:r>
              <a:rPr lang="en-US" sz="1400" dirty="0" err="1">
                <a:latin typeface="Gill Sans MT"/>
                <a:cs typeface="Gill Sans MT"/>
              </a:rPr>
              <a:t>Snapchat</a:t>
            </a:r>
            <a:r>
              <a:rPr lang="en-US" sz="1400" dirty="0">
                <a:latin typeface="Gill Sans MT"/>
                <a:cs typeface="Gill Sans MT"/>
              </a:rPr>
              <a:t> use fast food lenses. This allows users to merge their face image with a type of fast food. These are often linked to the retailer of the fast food and large advertising deals.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How do you think this encourages people to eat the food?</a:t>
            </a:r>
            <a:endParaRPr lang="en-GB" sz="1400" dirty="0">
              <a:latin typeface="Gill Sans MT"/>
              <a:cs typeface="Gill Sans MT"/>
            </a:endParaRPr>
          </a:p>
        </p:txBody>
      </p:sp>
      <p:pic>
        <p:nvPicPr>
          <p:cNvPr id="8" name="Picture 7" descr="Macintosh HD:Users:stacey.sellick:Desktop:English_KrabbyPattyQuiz_1024x576.jpg"/>
          <p:cNvPicPr/>
          <p:nvPr/>
        </p:nvPicPr>
        <p:blipFill>
          <a:blip r:embed="rId3">
            <a:extLst>
              <a:ext uri="{28A0092B-C50C-407E-A947-70E740481C1C}">
                <a14:useLocalDpi xmlns:a14="http://schemas.microsoft.com/office/drawing/2010/main" val="0"/>
              </a:ext>
            </a:extLst>
          </a:blip>
          <a:srcRect/>
          <a:stretch>
            <a:fillRect/>
          </a:stretch>
        </p:blipFill>
        <p:spPr bwMode="auto">
          <a:xfrm>
            <a:off x="361401" y="3798089"/>
            <a:ext cx="3743506" cy="2680318"/>
          </a:xfrm>
          <a:prstGeom prst="rect">
            <a:avLst/>
          </a:prstGeom>
          <a:noFill/>
          <a:ln>
            <a:noFill/>
          </a:ln>
        </p:spPr>
      </p:pic>
      <p:sp>
        <p:nvSpPr>
          <p:cNvPr id="3" name="Rectangle 2"/>
          <p:cNvSpPr/>
          <p:nvPr/>
        </p:nvSpPr>
        <p:spPr>
          <a:xfrm>
            <a:off x="4991924" y="3828628"/>
            <a:ext cx="3678079" cy="2492990"/>
          </a:xfrm>
          <a:prstGeom prst="rect">
            <a:avLst/>
          </a:prstGeom>
        </p:spPr>
        <p:txBody>
          <a:bodyPr wrap="square">
            <a:spAutoFit/>
          </a:bodyPr>
          <a:lstStyle/>
          <a:p>
            <a:pPr algn="ctr"/>
            <a:r>
              <a:rPr lang="en-US" sz="1600" b="1" dirty="0">
                <a:solidFill>
                  <a:srgbClr val="0000FF"/>
                </a:solidFill>
                <a:latin typeface="Gill Sans MT"/>
                <a:cs typeface="Gill Sans MT"/>
              </a:rPr>
              <a:t>Online games for children</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Online games for children associated with children’s </a:t>
            </a:r>
            <a:r>
              <a:rPr lang="en-US" sz="1400" dirty="0" err="1">
                <a:latin typeface="Gill Sans MT"/>
                <a:cs typeface="Gill Sans MT"/>
              </a:rPr>
              <a:t>programmes</a:t>
            </a:r>
            <a:r>
              <a:rPr lang="en-US" sz="1400" dirty="0">
                <a:latin typeface="Gill Sans MT"/>
                <a:cs typeface="Gill Sans MT"/>
              </a:rPr>
              <a:t> and characters can often have links with fast food. The characters often seem to be promoting these foods.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What sort of role model does this set for children? How do you think characters eating these foods easily influence children? </a:t>
            </a:r>
            <a:endParaRPr lang="en-GB" sz="1400" dirty="0">
              <a:latin typeface="Gill Sans MT"/>
              <a:cs typeface="Gill Sans MT"/>
            </a:endParaRPr>
          </a:p>
        </p:txBody>
      </p:sp>
    </p:spTree>
    <p:extLst>
      <p:ext uri="{BB962C8B-B14F-4D97-AF65-F5344CB8AC3E}">
        <p14:creationId xmlns:p14="http://schemas.microsoft.com/office/powerpoint/2010/main" val="166654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341752" y="37088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11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9" name="Text Box 2"/>
          <p:cNvSpPr txBox="1">
            <a:spLocks noChangeArrowheads="1"/>
          </p:cNvSpPr>
          <p:nvPr/>
        </p:nvSpPr>
        <p:spPr bwMode="auto">
          <a:xfrm>
            <a:off x="4995541" y="426095"/>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dirty="0">
                <a:effectLst/>
                <a:latin typeface="KG Second Chances Solid" panose="02000000000000000000" pitchFamily="2" charset="0"/>
                <a:ea typeface="Calibri" panose="020F0502020204030204" pitchFamily="34" charset="0"/>
                <a:cs typeface="Times New Roman" panose="02020603050405020304" pitchFamily="18" charset="0"/>
              </a:rPr>
              <a:t> </a:t>
            </a:r>
          </a:p>
        </p:txBody>
      </p:sp>
      <p:sp>
        <p:nvSpPr>
          <p:cNvPr id="10" name="Text Box 2"/>
          <p:cNvSpPr txBox="1">
            <a:spLocks noChangeArrowheads="1"/>
          </p:cNvSpPr>
          <p:nvPr/>
        </p:nvSpPr>
        <p:spPr bwMode="auto">
          <a:xfrm>
            <a:off x="4940317"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sp>
        <p:nvSpPr>
          <p:cNvPr id="6" name="Text Box 2"/>
          <p:cNvSpPr txBox="1">
            <a:spLocks noChangeArrowheads="1"/>
          </p:cNvSpPr>
          <p:nvPr/>
        </p:nvSpPr>
        <p:spPr bwMode="auto">
          <a:xfrm>
            <a:off x="341752" y="3769821"/>
            <a:ext cx="3827576" cy="2749824"/>
          </a:xfrm>
          <a:prstGeom prst="rect">
            <a:avLst/>
          </a:prstGeom>
          <a:solidFill>
            <a:srgbClr val="FFFFFF"/>
          </a:solidFill>
          <a:ln w="38100">
            <a:solidFill>
              <a:schemeClr val="tx1"/>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endParaRPr lang="en-US" sz="5400" dirty="0">
              <a:effectLst/>
              <a:latin typeface="KG Second Chances Solid" panose="02000000000000000000" pitchFamily="2" charset="0"/>
              <a:ea typeface="Calibri" panose="020F0502020204030204" pitchFamily="34" charset="0"/>
              <a:cs typeface="Times New Roman" panose="02020603050405020304" pitchFamily="18" charset="0"/>
            </a:endParaRPr>
          </a:p>
        </p:txBody>
      </p:sp>
      <p:pic>
        <p:nvPicPr>
          <p:cNvPr id="7" name="Picture 6" descr="Macintosh HD:Users:stacey.sellick:Desktop:mcdonalds.jpg"/>
          <p:cNvPicPr/>
          <p:nvPr/>
        </p:nvPicPr>
        <p:blipFill>
          <a:blip r:embed="rId2">
            <a:extLst>
              <a:ext uri="{28A0092B-C50C-407E-A947-70E740481C1C}">
                <a14:useLocalDpi xmlns:a14="http://schemas.microsoft.com/office/drawing/2010/main" val="0"/>
              </a:ext>
            </a:extLst>
          </a:blip>
          <a:srcRect/>
          <a:stretch>
            <a:fillRect/>
          </a:stretch>
        </p:blipFill>
        <p:spPr bwMode="auto">
          <a:xfrm>
            <a:off x="449015" y="674403"/>
            <a:ext cx="3600668" cy="2104686"/>
          </a:xfrm>
          <a:prstGeom prst="rect">
            <a:avLst/>
          </a:prstGeom>
          <a:noFill/>
          <a:ln>
            <a:noFill/>
          </a:ln>
        </p:spPr>
      </p:pic>
      <p:pic>
        <p:nvPicPr>
          <p:cNvPr id="8" name="Picture 7" descr="Macintosh HD:Users:stacey.sellick:Desktop:9155772-0-image-m-5_1548804821820.jpg"/>
          <p:cNvPicPr/>
          <p:nvPr/>
        </p:nvPicPr>
        <p:blipFill>
          <a:blip r:embed="rId3">
            <a:extLst>
              <a:ext uri="{28A0092B-C50C-407E-A947-70E740481C1C}">
                <a14:useLocalDpi xmlns:a14="http://schemas.microsoft.com/office/drawing/2010/main" val="0"/>
              </a:ext>
            </a:extLst>
          </a:blip>
          <a:srcRect/>
          <a:stretch>
            <a:fillRect/>
          </a:stretch>
        </p:blipFill>
        <p:spPr bwMode="auto">
          <a:xfrm>
            <a:off x="393792" y="3839988"/>
            <a:ext cx="3711114" cy="2656822"/>
          </a:xfrm>
          <a:prstGeom prst="rect">
            <a:avLst/>
          </a:prstGeom>
          <a:noFill/>
          <a:ln>
            <a:noFill/>
          </a:ln>
        </p:spPr>
      </p:pic>
      <p:sp>
        <p:nvSpPr>
          <p:cNvPr id="2" name="Rectangle 1"/>
          <p:cNvSpPr/>
          <p:nvPr/>
        </p:nvSpPr>
        <p:spPr>
          <a:xfrm>
            <a:off x="5010332" y="414116"/>
            <a:ext cx="3659671" cy="2708434"/>
          </a:xfrm>
          <a:prstGeom prst="rect">
            <a:avLst/>
          </a:prstGeom>
        </p:spPr>
        <p:txBody>
          <a:bodyPr wrap="square">
            <a:spAutoFit/>
          </a:bodyPr>
          <a:lstStyle/>
          <a:p>
            <a:pPr algn="ctr"/>
            <a:r>
              <a:rPr lang="en-US" sz="1600" b="1" dirty="0">
                <a:solidFill>
                  <a:srgbClr val="0000FF"/>
                </a:solidFill>
                <a:latin typeface="Gill Sans MT"/>
                <a:cs typeface="Gill Sans MT"/>
              </a:rPr>
              <a:t>Using Jingles and Slogans</a:t>
            </a:r>
            <a:endParaRPr lang="en-GB" sz="1600" b="1" dirty="0">
              <a:solidFill>
                <a:srgbClr val="0000FF"/>
              </a:solidFill>
              <a:latin typeface="Gill Sans MT"/>
              <a:cs typeface="Gill Sans MT"/>
            </a:endParaRPr>
          </a:p>
          <a:p>
            <a:r>
              <a:rPr lang="en-US" sz="1400" dirty="0">
                <a:latin typeface="Gill Sans MT"/>
                <a:cs typeface="Gill Sans MT"/>
              </a:rPr>
              <a:t> </a:t>
            </a:r>
          </a:p>
          <a:p>
            <a:r>
              <a:rPr lang="en-US" sz="1400" dirty="0">
                <a:latin typeface="Gill Sans MT"/>
                <a:cs typeface="Gill Sans MT"/>
              </a:rPr>
              <a:t>Companies often use a catchy jingle or slogan – it creates brand loyalty as you immediately associate what you see or hear with the brand. </a:t>
            </a:r>
            <a:r>
              <a:rPr lang="en-GB" sz="1400" dirty="0">
                <a:latin typeface="Gill Sans MT"/>
                <a:cs typeface="Gill Sans MT"/>
              </a:rPr>
              <a:t>Branding is all about creating an image of your company and having that image stick in customer's minds. </a:t>
            </a:r>
            <a:r>
              <a:rPr lang="en-US" sz="1400" dirty="0">
                <a:latin typeface="Gill Sans MT"/>
                <a:cs typeface="Gill Sans MT"/>
              </a:rPr>
              <a:t>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What other jingles or slogans can you think of that you associate with brands you use? </a:t>
            </a:r>
            <a:endParaRPr lang="en-GB" sz="1400" dirty="0">
              <a:latin typeface="Gill Sans MT"/>
              <a:cs typeface="Gill Sans MT"/>
            </a:endParaRPr>
          </a:p>
        </p:txBody>
      </p:sp>
      <p:sp>
        <p:nvSpPr>
          <p:cNvPr id="3" name="Rectangle 2"/>
          <p:cNvSpPr/>
          <p:nvPr/>
        </p:nvSpPr>
        <p:spPr>
          <a:xfrm>
            <a:off x="5028740" y="3846103"/>
            <a:ext cx="3641263" cy="2492990"/>
          </a:xfrm>
          <a:prstGeom prst="rect">
            <a:avLst/>
          </a:prstGeom>
        </p:spPr>
        <p:txBody>
          <a:bodyPr wrap="square">
            <a:spAutoFit/>
          </a:bodyPr>
          <a:lstStyle/>
          <a:p>
            <a:pPr algn="ctr"/>
            <a:r>
              <a:rPr lang="en-US" sz="1600" b="1" dirty="0">
                <a:solidFill>
                  <a:srgbClr val="0000FF"/>
                </a:solidFill>
                <a:latin typeface="Gill Sans MT"/>
                <a:cs typeface="Gill Sans MT"/>
              </a:rPr>
              <a:t>Using Cartoon Characters</a:t>
            </a:r>
            <a:endParaRPr lang="en-GB" sz="1600" b="1" dirty="0">
              <a:solidFill>
                <a:srgbClr val="0000FF"/>
              </a:solidFill>
              <a:latin typeface="Gill Sans MT"/>
              <a:cs typeface="Gill Sans MT"/>
            </a:endParaRPr>
          </a:p>
          <a:p>
            <a:r>
              <a:rPr lang="en-US" sz="1400" b="1" dirty="0">
                <a:latin typeface="Gill Sans MT"/>
                <a:cs typeface="Gill Sans MT"/>
              </a:rPr>
              <a:t> </a:t>
            </a:r>
            <a:endParaRPr lang="en-GB" sz="1400" b="1" dirty="0">
              <a:latin typeface="Gill Sans MT"/>
              <a:cs typeface="Gill Sans MT"/>
            </a:endParaRPr>
          </a:p>
          <a:p>
            <a:r>
              <a:rPr lang="en-US" sz="1400" dirty="0">
                <a:latin typeface="Gill Sans MT"/>
                <a:cs typeface="Gill Sans MT"/>
              </a:rPr>
              <a:t>Products aimed at children often have cartoon or other appealing characters on their packaging to attract children. Companies rely on ‘pester power’ – that the child will be drawn to the product and pester their parent for it. </a:t>
            </a:r>
            <a:endParaRPr lang="en-GB" sz="1400" dirty="0">
              <a:latin typeface="Gill Sans MT"/>
              <a:cs typeface="Gill Sans MT"/>
            </a:endParaRPr>
          </a:p>
          <a:p>
            <a:r>
              <a:rPr lang="en-US" sz="1400" dirty="0">
                <a:latin typeface="Gill Sans MT"/>
                <a:cs typeface="Gill Sans MT"/>
              </a:rPr>
              <a:t> </a:t>
            </a:r>
            <a:endParaRPr lang="en-GB" sz="1400" dirty="0">
              <a:latin typeface="Gill Sans MT"/>
              <a:cs typeface="Gill Sans MT"/>
            </a:endParaRPr>
          </a:p>
          <a:p>
            <a:r>
              <a:rPr lang="en-US" sz="1400" b="1" dirty="0">
                <a:solidFill>
                  <a:srgbClr val="FF0000"/>
                </a:solidFill>
                <a:latin typeface="Gill Sans MT"/>
                <a:cs typeface="Gill Sans MT"/>
              </a:rPr>
              <a:t>Discussion point: </a:t>
            </a:r>
            <a:endParaRPr lang="en-GB" sz="1400" b="1" dirty="0">
              <a:solidFill>
                <a:srgbClr val="FF0000"/>
              </a:solidFill>
              <a:latin typeface="Gill Sans MT"/>
              <a:cs typeface="Gill Sans MT"/>
            </a:endParaRPr>
          </a:p>
          <a:p>
            <a:r>
              <a:rPr lang="en-US" sz="1400" dirty="0">
                <a:latin typeface="Gill Sans MT"/>
                <a:cs typeface="Gill Sans MT"/>
              </a:rPr>
              <a:t>How do you think parents could think these products are healthier?</a:t>
            </a:r>
            <a:endParaRPr lang="en-GB" sz="1400" dirty="0">
              <a:latin typeface="Gill Sans MT"/>
              <a:cs typeface="Gill Sans MT"/>
            </a:endParaRPr>
          </a:p>
        </p:txBody>
      </p:sp>
    </p:spTree>
    <p:extLst>
      <p:ext uri="{BB962C8B-B14F-4D97-AF65-F5344CB8AC3E}">
        <p14:creationId xmlns:p14="http://schemas.microsoft.com/office/powerpoint/2010/main" val="17260395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5BE3CB2242E24983F1860FE1464400" ma:contentTypeVersion="39" ma:contentTypeDescription="Create a new document." ma:contentTypeScope="" ma:versionID="35e2cf3435b46b7fa3e879c9e6f2c177">
  <xsd:schema xmlns:xsd="http://www.w3.org/2001/XMLSchema" xmlns:xs="http://www.w3.org/2001/XMLSchema" xmlns:p="http://schemas.microsoft.com/office/2006/metadata/properties" xmlns:ns2="c06ae15c-9fdd-4b58-94aa-f94dc73e0fbd" xmlns:ns3="7a9d3e49-bd46-4096-8312-b534c94ed188" targetNamespace="http://schemas.microsoft.com/office/2006/metadata/properties" ma:root="true" ma:fieldsID="2692cbbb5b8e8e0f07f4ff194346c937" ns2:_="" ns3:_="">
    <xsd:import namespace="c06ae15c-9fdd-4b58-94aa-f94dc73e0fbd"/>
    <xsd:import namespace="7a9d3e49-bd46-4096-8312-b534c94ed188"/>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ae15c-9fdd-4b58-94aa-f94dc73e0fbd"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DateTaken" ma:index="32" nillable="true" ma:displayName="MediaServiceDateTaken" ma:hidden="true" ma:internalName="MediaServiceDateTaken" ma:readOnly="true">
      <xsd:simpleType>
        <xsd:restriction base="dms:Text"/>
      </xsd:simpleType>
    </xsd:element>
    <xsd:element name="MediaServiceLocation" ma:index="33" nillable="true" ma:displayName="Location" ma:internalName="MediaServiceLocation" ma:readOnly="true">
      <xsd:simpleType>
        <xsd:restriction base="dms:Text"/>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AutoKeyPoints" ma:index="38" nillable="true" ma:displayName="MediaServiceAutoKeyPoints" ma:hidden="true" ma:internalName="MediaServiceAutoKeyPoints" ma:readOnly="true">
      <xsd:simpleType>
        <xsd:restriction base="dms:Note"/>
      </xsd:simpleType>
    </xsd:element>
    <xsd:element name="MediaServiceKeyPoints" ma:index="39" nillable="true" ma:displayName="KeyPoints" ma:internalName="MediaServiceKeyPoints" ma:readOnly="true">
      <xsd:simpleType>
        <xsd:restriction base="dms:Note">
          <xsd:maxLength value="255"/>
        </xsd:restriction>
      </xsd:simpleType>
    </xsd:element>
    <xsd:element name="MediaLengthInSeconds" ma:index="40" nillable="true" ma:displayName="Length (seconds)" ma:internalName="MediaLengthInSeconds" ma:readOnly="true">
      <xsd:simpleType>
        <xsd:restriction base="dms:Unknown"/>
      </xsd:simpleType>
    </xsd:element>
    <xsd:element name="lcf76f155ced4ddcb4097134ff3c332f" ma:index="4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Notes" ma:index="45" nillable="true" ma:displayName="Notes" ma:format="Dropdown" ma:internalName="Notes">
      <xsd:simpleType>
        <xsd:restriction base="dms:Text">
          <xsd:maxLength value="255"/>
        </xsd:restriction>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9d3e49-bd46-4096-8312-b534c94ed188" elementFormDefault="qualified">
    <xsd:import namespace="http://schemas.microsoft.com/office/2006/documentManagement/types"/>
    <xsd:import namespace="http://schemas.microsoft.com/office/infopath/2007/PartnerControls"/>
    <xsd:element name="SharedWithUsers" ma:index="3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5" nillable="true" ma:displayName="Shared With Details" ma:internalName="SharedWithDetails" ma:readOnly="true">
      <xsd:simpleType>
        <xsd:restriction base="dms:Note">
          <xsd:maxLength value="255"/>
        </xsd:restriction>
      </xsd:simpleType>
    </xsd:element>
    <xsd:element name="TaxCatchAll" ma:index="43" nillable="true" ma:displayName="Taxonomy Catch All Column" ma:hidden="true" ma:list="{460b9d10-2e18-45ae-9af6-f54029fb5816}" ma:internalName="TaxCatchAll" ma:showField="CatchAllData" ma:web="7a9d3e49-bd46-4096-8312-b534c94ed1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faultSectionNames xmlns="c06ae15c-9fdd-4b58-94aa-f94dc73e0fbd" xsi:nil="true"/>
    <Invited_Members xmlns="c06ae15c-9fdd-4b58-94aa-f94dc73e0fbd" xsi:nil="true"/>
    <AppVersion xmlns="c06ae15c-9fdd-4b58-94aa-f94dc73e0fbd" xsi:nil="true"/>
    <Templates xmlns="c06ae15c-9fdd-4b58-94aa-f94dc73e0fbd" xsi:nil="true"/>
    <Member_Groups xmlns="c06ae15c-9fdd-4b58-94aa-f94dc73e0fbd">
      <UserInfo>
        <DisplayName/>
        <AccountId xsi:nil="true"/>
        <AccountType/>
      </UserInfo>
    </Member_Groups>
    <Self_Registration_Enabled xmlns="c06ae15c-9fdd-4b58-94aa-f94dc73e0fbd" xsi:nil="true"/>
    <Has_Leaders_Only_SectionGroup xmlns="c06ae15c-9fdd-4b58-94aa-f94dc73e0fbd" xsi:nil="true"/>
    <TaxCatchAll xmlns="7a9d3e49-bd46-4096-8312-b534c94ed188" xsi:nil="true"/>
    <CultureName xmlns="c06ae15c-9fdd-4b58-94aa-f94dc73e0fbd" xsi:nil="true"/>
    <lcf76f155ced4ddcb4097134ff3c332f xmlns="c06ae15c-9fdd-4b58-94aa-f94dc73e0fbd">
      <Terms xmlns="http://schemas.microsoft.com/office/infopath/2007/PartnerControls"/>
    </lcf76f155ced4ddcb4097134ff3c332f>
    <LMS_Mappings xmlns="c06ae15c-9fdd-4b58-94aa-f94dc73e0fbd" xsi:nil="true"/>
    <FolderType xmlns="c06ae15c-9fdd-4b58-94aa-f94dc73e0fbd" xsi:nil="true"/>
    <Owner xmlns="c06ae15c-9fdd-4b58-94aa-f94dc73e0fbd">
      <UserInfo>
        <DisplayName/>
        <AccountId xsi:nil="true"/>
        <AccountType/>
      </UserInfo>
    </Owner>
    <Leaders xmlns="c06ae15c-9fdd-4b58-94aa-f94dc73e0fbd">
      <UserInfo>
        <DisplayName/>
        <AccountId xsi:nil="true"/>
        <AccountType/>
      </UserInfo>
    </Leaders>
    <TeamsChannelId xmlns="c06ae15c-9fdd-4b58-94aa-f94dc73e0fbd" xsi:nil="true"/>
    <Invited_Leaders xmlns="c06ae15c-9fdd-4b58-94aa-f94dc73e0fbd" xsi:nil="true"/>
    <NotebookType xmlns="c06ae15c-9fdd-4b58-94aa-f94dc73e0fbd" xsi:nil="true"/>
    <Is_Collaboration_Space_Locked xmlns="c06ae15c-9fdd-4b58-94aa-f94dc73e0fbd" xsi:nil="true"/>
    <IsNotebookLocked xmlns="c06ae15c-9fdd-4b58-94aa-f94dc73e0fbd" xsi:nil="true"/>
    <Distribution_Groups xmlns="c06ae15c-9fdd-4b58-94aa-f94dc73e0fbd" xsi:nil="true"/>
    <Math_Settings xmlns="c06ae15c-9fdd-4b58-94aa-f94dc73e0fbd" xsi:nil="true"/>
    <Members xmlns="c06ae15c-9fdd-4b58-94aa-f94dc73e0fbd">
      <UserInfo>
        <DisplayName/>
        <AccountId xsi:nil="true"/>
        <AccountType/>
      </UserInfo>
    </Members>
    <Notes xmlns="c06ae15c-9fdd-4b58-94aa-f94dc73e0fbd" xsi:nil="true"/>
  </documentManagement>
</p:properties>
</file>

<file path=customXml/itemProps1.xml><?xml version="1.0" encoding="utf-8"?>
<ds:datastoreItem xmlns:ds="http://schemas.openxmlformats.org/officeDocument/2006/customXml" ds:itemID="{38B51B78-64E3-4CB3-B0EA-093FB1B63503}"/>
</file>

<file path=customXml/itemProps2.xml><?xml version="1.0" encoding="utf-8"?>
<ds:datastoreItem xmlns:ds="http://schemas.openxmlformats.org/officeDocument/2006/customXml" ds:itemID="{D1C94BC6-43D2-4252-A69E-75DF53D85308}"/>
</file>

<file path=customXml/itemProps3.xml><?xml version="1.0" encoding="utf-8"?>
<ds:datastoreItem xmlns:ds="http://schemas.openxmlformats.org/officeDocument/2006/customXml" ds:itemID="{ECE51FB9-07EF-4F63-898B-E7B9FB5BAC2D}"/>
</file>

<file path=docProps/app.xml><?xml version="1.0" encoding="utf-8"?>
<Properties xmlns="http://schemas.openxmlformats.org/officeDocument/2006/extended-properties" xmlns:vt="http://schemas.openxmlformats.org/officeDocument/2006/docPropsVTypes">
  <Template>Office Theme</Template>
  <TotalTime>91</TotalTime>
  <Words>319</Words>
  <Application>Microsoft Office PowerPoint</Application>
  <PresentationFormat>On-screen Show (4:3)</PresentationFormat>
  <Paragraphs>101</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Gill Sans MT</vt:lpstr>
      <vt:lpstr>KG Second Chances Solid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Jake Davidson</dc:creator>
  <cp:lastModifiedBy>Lovelock D.M.</cp:lastModifiedBy>
  <cp:revision>12</cp:revision>
  <dcterms:created xsi:type="dcterms:W3CDTF">2018-02-17T15:49:58Z</dcterms:created>
  <dcterms:modified xsi:type="dcterms:W3CDTF">2020-01-24T10:53:38Z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0x010100AA5BE3CB2242E24983F1860FE1464400</vt:lpwstr>
  </property>
</Properties>
</file>