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8" r:id="rId5"/>
    <p:sldMasterId id="2147483680" r:id="rId6"/>
  </p:sldMasterIdLst>
  <p:notesMasterIdLst>
    <p:notesMasterId r:id="rId22"/>
  </p:notesMasterIdLst>
  <p:sldIdLst>
    <p:sldId id="268" r:id="rId7"/>
    <p:sldId id="259" r:id="rId8"/>
    <p:sldId id="305" r:id="rId9"/>
    <p:sldId id="303" r:id="rId10"/>
    <p:sldId id="301" r:id="rId11"/>
    <p:sldId id="272" r:id="rId12"/>
    <p:sldId id="300" r:id="rId13"/>
    <p:sldId id="287" r:id="rId14"/>
    <p:sldId id="276" r:id="rId15"/>
    <p:sldId id="277" r:id="rId16"/>
    <p:sldId id="278" r:id="rId17"/>
    <p:sldId id="304" r:id="rId18"/>
    <p:sldId id="309" r:id="rId19"/>
    <p:sldId id="307" r:id="rId20"/>
    <p:sldId id="32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458061-D0A4-25A7-10BE-B6B167E8388E}" name="Naomi Leonard" initials="NL" userId="S::nl1v22@soton.ac.uk::aac58b25-e4b8-4396-be41-69c922faaba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EFD"/>
    <a:srgbClr val="FADC08"/>
    <a:srgbClr val="E96EE3"/>
    <a:srgbClr val="F1C2D2"/>
    <a:srgbClr val="EEAFD3"/>
    <a:srgbClr val="EBE046"/>
    <a:srgbClr val="ECEBA4"/>
    <a:srgbClr val="EAE98C"/>
    <a:srgbClr val="E8E16C"/>
    <a:srgbClr val="EAE6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AEAF30-C052-44ED-A9E6-00C525A4CFEA}" v="8" dt="2025-10-08T11:56:24.888"/>
    <p1510:client id="{984DFCE8-29E8-1E82-803F-732F46C186CF}" v="25" dt="2025-10-10T09:14:37.3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47" autoAdjust="0"/>
  </p:normalViewPr>
  <p:slideViewPr>
    <p:cSldViewPr snapToGrid="0">
      <p:cViewPr varScale="1">
        <p:scale>
          <a:sx n="113" d="100"/>
          <a:sy n="113" d="100"/>
        </p:scale>
        <p:origin x="80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Leonard" userId="aac58b25-e4b8-4396-be41-69c922faabae" providerId="ADAL" clId="{7CAEAF30-C052-44ED-A9E6-00C525A4CFEA}"/>
    <pc:docChg chg="custSel modSld">
      <pc:chgData name="Naomi Leonard" userId="aac58b25-e4b8-4396-be41-69c922faabae" providerId="ADAL" clId="{7CAEAF30-C052-44ED-A9E6-00C525A4CFEA}" dt="2025-10-10T09:15:21.917" v="181" actId="1076"/>
      <pc:docMkLst>
        <pc:docMk/>
      </pc:docMkLst>
      <pc:sldChg chg="modNotesTx">
        <pc:chgData name="Naomi Leonard" userId="aac58b25-e4b8-4396-be41-69c922faabae" providerId="ADAL" clId="{7CAEAF30-C052-44ED-A9E6-00C525A4CFEA}" dt="2025-10-07T11:22:37.747" v="98" actId="20577"/>
        <pc:sldMkLst>
          <pc:docMk/>
          <pc:sldMk cId="3426107147" sldId="268"/>
        </pc:sldMkLst>
      </pc:sldChg>
      <pc:sldChg chg="addSp delSp modSp mod delAnim">
        <pc:chgData name="Naomi Leonard" userId="aac58b25-e4b8-4396-be41-69c922faabae" providerId="ADAL" clId="{7CAEAF30-C052-44ED-A9E6-00C525A4CFEA}" dt="2025-10-08T11:56:45.996" v="175" actId="207"/>
        <pc:sldMkLst>
          <pc:docMk/>
          <pc:sldMk cId="2948921348" sldId="272"/>
        </pc:sldMkLst>
        <pc:spChg chg="add mod">
          <ac:chgData name="Naomi Leonard" userId="aac58b25-e4b8-4396-be41-69c922faabae" providerId="ADAL" clId="{7CAEAF30-C052-44ED-A9E6-00C525A4CFEA}" dt="2025-10-08T11:56:45.996" v="175" actId="207"/>
          <ac:spMkLst>
            <pc:docMk/>
            <pc:sldMk cId="2948921348" sldId="272"/>
            <ac:spMk id="6" creationId="{F07585D7-CD42-75E5-2578-4693B5D2E74D}"/>
          </ac:spMkLst>
        </pc:spChg>
        <pc:spChg chg="add mod">
          <ac:chgData name="Naomi Leonard" userId="aac58b25-e4b8-4396-be41-69c922faabae" providerId="ADAL" clId="{7CAEAF30-C052-44ED-A9E6-00C525A4CFEA}" dt="2025-10-08T11:56:45.996" v="175" actId="207"/>
          <ac:spMkLst>
            <pc:docMk/>
            <pc:sldMk cId="2948921348" sldId="272"/>
            <ac:spMk id="9" creationId="{4D55EB5A-B958-F08C-526C-FB2BFCA5BD7D}"/>
          </ac:spMkLst>
        </pc:spChg>
        <pc:spChg chg="add mod topLvl">
          <ac:chgData name="Naomi Leonard" userId="aac58b25-e4b8-4396-be41-69c922faabae" providerId="ADAL" clId="{7CAEAF30-C052-44ED-A9E6-00C525A4CFEA}" dt="2025-10-08T11:56:45.996" v="175" actId="207"/>
          <ac:spMkLst>
            <pc:docMk/>
            <pc:sldMk cId="2948921348" sldId="272"/>
            <ac:spMk id="13" creationId="{6A9C8577-33D4-A59F-1C0A-B288B8A378FB}"/>
          </ac:spMkLst>
        </pc:spChg>
        <pc:grpChg chg="add mod topLvl">
          <ac:chgData name="Naomi Leonard" userId="aac58b25-e4b8-4396-be41-69c922faabae" providerId="ADAL" clId="{7CAEAF30-C052-44ED-A9E6-00C525A4CFEA}" dt="2025-10-08T11:56:24.872" v="174" actId="165"/>
          <ac:grpSpMkLst>
            <pc:docMk/>
            <pc:sldMk cId="2948921348" sldId="272"/>
            <ac:grpSpMk id="11" creationId="{34564E49-A169-3BB3-ECE3-233E83F6FBAE}"/>
          </ac:grpSpMkLst>
        </pc:grpChg>
        <pc:grpChg chg="add del mod">
          <ac:chgData name="Naomi Leonard" userId="aac58b25-e4b8-4396-be41-69c922faabae" providerId="ADAL" clId="{7CAEAF30-C052-44ED-A9E6-00C525A4CFEA}" dt="2025-10-08T11:56:24.872" v="174" actId="165"/>
          <ac:grpSpMkLst>
            <pc:docMk/>
            <pc:sldMk cId="2948921348" sldId="272"/>
            <ac:grpSpMk id="15" creationId="{C2F84098-756F-F594-B1CC-C9E0121F0622}"/>
          </ac:grpSpMkLst>
        </pc:grpChg>
        <pc:picChg chg="add mod modCrop">
          <ac:chgData name="Naomi Leonard" userId="aac58b25-e4b8-4396-be41-69c922faabae" providerId="ADAL" clId="{7CAEAF30-C052-44ED-A9E6-00C525A4CFEA}" dt="2025-10-08T11:56:24.872" v="174" actId="165"/>
          <ac:picMkLst>
            <pc:docMk/>
            <pc:sldMk cId="2948921348" sldId="272"/>
            <ac:picMk id="5" creationId="{D9AC5F4C-05D4-3D6D-EA24-9C262D7C7311}"/>
          </ac:picMkLst>
        </pc:picChg>
      </pc:sldChg>
      <pc:sldChg chg="modNotesTx">
        <pc:chgData name="Naomi Leonard" userId="aac58b25-e4b8-4396-be41-69c922faabae" providerId="ADAL" clId="{7CAEAF30-C052-44ED-A9E6-00C525A4CFEA}" dt="2025-09-26T11:59:51.837" v="92" actId="20577"/>
        <pc:sldMkLst>
          <pc:docMk/>
          <pc:sldMk cId="3681276486" sldId="276"/>
        </pc:sldMkLst>
      </pc:sldChg>
      <pc:sldChg chg="addSp delSp modSp mod modNotesTx">
        <pc:chgData name="Naomi Leonard" userId="aac58b25-e4b8-4396-be41-69c922faabae" providerId="ADAL" clId="{7CAEAF30-C052-44ED-A9E6-00C525A4CFEA}" dt="2025-10-08T11:51:54.345" v="124" actId="1038"/>
        <pc:sldMkLst>
          <pc:docMk/>
          <pc:sldMk cId="2901675511" sldId="287"/>
        </pc:sldMkLst>
        <pc:picChg chg="add mod modCrop">
          <ac:chgData name="Naomi Leonard" userId="aac58b25-e4b8-4396-be41-69c922faabae" providerId="ADAL" clId="{7CAEAF30-C052-44ED-A9E6-00C525A4CFEA}" dt="2025-10-08T11:51:54.345" v="124" actId="1038"/>
          <ac:picMkLst>
            <pc:docMk/>
            <pc:sldMk cId="2901675511" sldId="287"/>
            <ac:picMk id="6" creationId="{181AE8CB-C28A-7BC3-7253-4C8534342087}"/>
          </ac:picMkLst>
        </pc:picChg>
      </pc:sldChg>
      <pc:sldChg chg="modNotesTx">
        <pc:chgData name="Naomi Leonard" userId="aac58b25-e4b8-4396-be41-69c922faabae" providerId="ADAL" clId="{7CAEAF30-C052-44ED-A9E6-00C525A4CFEA}" dt="2025-09-26T11:58:50.462" v="22" actId="20577"/>
        <pc:sldMkLst>
          <pc:docMk/>
          <pc:sldMk cId="2509411711" sldId="300"/>
        </pc:sldMkLst>
      </pc:sldChg>
      <pc:sldChg chg="modNotesTx">
        <pc:chgData name="Naomi Leonard" userId="aac58b25-e4b8-4396-be41-69c922faabae" providerId="ADAL" clId="{7CAEAF30-C052-44ED-A9E6-00C525A4CFEA}" dt="2025-09-26T11:58:36.100" v="20" actId="20577"/>
        <pc:sldMkLst>
          <pc:docMk/>
          <pc:sldMk cId="114017139" sldId="301"/>
        </pc:sldMkLst>
      </pc:sldChg>
      <pc:sldChg chg="modNotesTx">
        <pc:chgData name="Naomi Leonard" userId="aac58b25-e4b8-4396-be41-69c922faabae" providerId="ADAL" clId="{7CAEAF30-C052-44ED-A9E6-00C525A4CFEA}" dt="2025-09-26T11:58:25.001" v="12" actId="20577"/>
        <pc:sldMkLst>
          <pc:docMk/>
          <pc:sldMk cId="3732467364" sldId="303"/>
        </pc:sldMkLst>
      </pc:sldChg>
      <pc:sldChg chg="modSp mod">
        <pc:chgData name="Naomi Leonard" userId="aac58b25-e4b8-4396-be41-69c922faabae" providerId="ADAL" clId="{7CAEAF30-C052-44ED-A9E6-00C525A4CFEA}" dt="2025-10-10T09:15:21.917" v="181" actId="1076"/>
        <pc:sldMkLst>
          <pc:docMk/>
          <pc:sldMk cId="3450566010" sldId="309"/>
        </pc:sldMkLst>
        <pc:spChg chg="mod">
          <ac:chgData name="Naomi Leonard" userId="aac58b25-e4b8-4396-be41-69c922faabae" providerId="ADAL" clId="{7CAEAF30-C052-44ED-A9E6-00C525A4CFEA}" dt="2025-10-10T09:15:21.917" v="181" actId="1076"/>
          <ac:spMkLst>
            <pc:docMk/>
            <pc:sldMk cId="3450566010" sldId="309"/>
            <ac:spMk id="3" creationId="{820377C0-0F56-A2DC-F48C-1533B3BC4323}"/>
          </ac:spMkLst>
        </pc:spChg>
        <pc:picChg chg="mod">
          <ac:chgData name="Naomi Leonard" userId="aac58b25-e4b8-4396-be41-69c922faabae" providerId="ADAL" clId="{7CAEAF30-C052-44ED-A9E6-00C525A4CFEA}" dt="2025-10-10T09:14:56.713" v="177" actId="14100"/>
          <ac:picMkLst>
            <pc:docMk/>
            <pc:sldMk cId="3450566010" sldId="309"/>
            <ac:picMk id="2" creationId="{19603DE8-8D6C-D182-BD4D-AFA3B2994C31}"/>
          </ac:picMkLst>
        </pc:picChg>
      </pc:sldChg>
    </pc:docChg>
  </pc:docChgLst>
  <pc:docChgLst>
    <pc:chgData name="Naomi Leonard" userId="S::nl1v22@soton.ac.uk::aac58b25-e4b8-4396-be41-69c922faabae" providerId="AD" clId="Web-{984DFCE8-29E8-1E82-803F-732F46C186CF}"/>
    <pc:docChg chg="modSld">
      <pc:chgData name="Naomi Leonard" userId="S::nl1v22@soton.ac.uk::aac58b25-e4b8-4396-be41-69c922faabae" providerId="AD" clId="Web-{984DFCE8-29E8-1E82-803F-732F46C186CF}" dt="2025-10-10T09:14:34.918" v="22" actId="20577"/>
      <pc:docMkLst>
        <pc:docMk/>
      </pc:docMkLst>
      <pc:sldChg chg="modSp">
        <pc:chgData name="Naomi Leonard" userId="S::nl1v22@soton.ac.uk::aac58b25-e4b8-4396-be41-69c922faabae" providerId="AD" clId="Web-{984DFCE8-29E8-1E82-803F-732F46C186CF}" dt="2025-10-10T09:14:34.918" v="22" actId="20577"/>
        <pc:sldMkLst>
          <pc:docMk/>
          <pc:sldMk cId="3450566010" sldId="309"/>
        </pc:sldMkLst>
        <pc:spChg chg="mod">
          <ac:chgData name="Naomi Leonard" userId="S::nl1v22@soton.ac.uk::aac58b25-e4b8-4396-be41-69c922faabae" providerId="AD" clId="Web-{984DFCE8-29E8-1E82-803F-732F46C186CF}" dt="2025-10-10T09:14:34.918" v="22" actId="20577"/>
          <ac:spMkLst>
            <pc:docMk/>
            <pc:sldMk cId="3450566010" sldId="309"/>
            <ac:spMk id="3" creationId="{820377C0-0F56-A2DC-F48C-1533B3BC4323}"/>
          </ac:spMkLst>
        </pc:spChg>
      </pc:sldChg>
    </pc:docChg>
  </pc:docChgLst>
  <pc:docChgLst>
    <pc:chgData name="Nikhil Mistry" userId="S::nm2f18@soton.ac.uk::700342fd-c651-4806-9df0-80e3953b3ca8" providerId="AD" clId="Web-{C304B3C6-8B6A-7B4C-D8A4-4DA7226E6856}"/>
    <pc:docChg chg="modSld">
      <pc:chgData name="Nikhil Mistry" userId="S::nm2f18@soton.ac.uk::700342fd-c651-4806-9df0-80e3953b3ca8" providerId="AD" clId="Web-{C304B3C6-8B6A-7B4C-D8A4-4DA7226E6856}" dt="2025-09-19T19:47:52.703" v="147"/>
      <pc:docMkLst>
        <pc:docMk/>
      </pc:docMkLst>
      <pc:sldChg chg="modNotes">
        <pc:chgData name="Nikhil Mistry" userId="S::nm2f18@soton.ac.uk::700342fd-c651-4806-9df0-80e3953b3ca8" providerId="AD" clId="Web-{C304B3C6-8B6A-7B4C-D8A4-4DA7226E6856}" dt="2025-09-19T19:47:52.703" v="147"/>
        <pc:sldMkLst>
          <pc:docMk/>
          <pc:sldMk cId="3426107147" sldId="26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CD526F-FF00-4E58-B5ED-682342D439F3}" type="doc">
      <dgm:prSet loTypeId="urn:microsoft.com/office/officeart/2005/8/layout/pyramid3" loCatId="pyramid" qsTypeId="urn:microsoft.com/office/officeart/2005/8/quickstyle/simple1" qsCatId="simple" csTypeId="urn:microsoft.com/office/officeart/2005/8/colors/colorful5" csCatId="colorful" phldr="1"/>
      <dgm:spPr/>
    </dgm:pt>
    <dgm:pt modelId="{4FF5062A-19B0-493B-8933-6BFE786C4592}">
      <dgm:prSet phldrT="[Text]" custT="1"/>
      <dgm:spPr>
        <a:solidFill>
          <a:schemeClr val="accent4">
            <a:lumMod val="40000"/>
            <a:lumOff val="60000"/>
          </a:schemeClr>
        </a:solidFill>
        <a:ln>
          <a:solidFill>
            <a:schemeClr val="tx1"/>
          </a:solidFill>
        </a:ln>
      </dgm:spPr>
      <dgm:t>
        <a:bodyPr/>
        <a:lstStyle/>
        <a:p>
          <a:r>
            <a:rPr lang="en-GB" sz="1600">
              <a:latin typeface="Montserrat" pitchFamily="2" charset="0"/>
            </a:rPr>
            <a:t>Theme</a:t>
          </a:r>
        </a:p>
        <a:p>
          <a:r>
            <a:rPr lang="en-GB" altLang="en-US" sz="1600">
              <a:latin typeface="Montserrat" pitchFamily="2" charset="0"/>
              <a:ea typeface="Times New Roman" panose="02020603050405020304" pitchFamily="18" charset="0"/>
              <a:cs typeface="Calibri" panose="020F0502020204030204" pitchFamily="34" charset="0"/>
            </a:rPr>
            <a:t>Is there a theme within that subject that interests you?</a:t>
          </a:r>
          <a:endParaRPr lang="en-GB" sz="1600">
            <a:latin typeface="Montserrat" pitchFamily="2" charset="0"/>
          </a:endParaRPr>
        </a:p>
      </dgm:t>
    </dgm:pt>
    <dgm:pt modelId="{80765E18-DD10-48CD-BE0E-66B9EDEC6A60}" type="parTrans" cxnId="{707A4023-6BC7-40EB-A45B-2200B388B2D3}">
      <dgm:prSet/>
      <dgm:spPr/>
      <dgm:t>
        <a:bodyPr/>
        <a:lstStyle/>
        <a:p>
          <a:endParaRPr lang="en-GB"/>
        </a:p>
      </dgm:t>
    </dgm:pt>
    <dgm:pt modelId="{36047C20-0E8F-4146-AA7D-F26673FE000A}" type="sibTrans" cxnId="{707A4023-6BC7-40EB-A45B-2200B388B2D3}">
      <dgm:prSet/>
      <dgm:spPr/>
      <dgm:t>
        <a:bodyPr/>
        <a:lstStyle/>
        <a:p>
          <a:endParaRPr lang="en-GB"/>
        </a:p>
      </dgm:t>
    </dgm:pt>
    <dgm:pt modelId="{C701BFF7-7C8F-4397-9E27-9BFC735285F6}">
      <dgm:prSet phldrT="[Text]" custT="1"/>
      <dgm:spPr>
        <a:solidFill>
          <a:schemeClr val="accent4">
            <a:lumMod val="60000"/>
            <a:lumOff val="40000"/>
          </a:schemeClr>
        </a:solidFill>
        <a:ln>
          <a:solidFill>
            <a:schemeClr val="tx1"/>
          </a:solidFill>
        </a:ln>
      </dgm:spPr>
      <dgm:t>
        <a:bodyPr/>
        <a:lstStyle/>
        <a:p>
          <a:r>
            <a:rPr lang="en-GB" sz="1600">
              <a:latin typeface="Montserrat" pitchFamily="2" charset="0"/>
            </a:rPr>
            <a:t>Context</a:t>
          </a:r>
        </a:p>
        <a:p>
          <a:r>
            <a:rPr lang="en-GB" altLang="en-US" sz="1600">
              <a:latin typeface="Montserrat" pitchFamily="2" charset="0"/>
              <a:ea typeface="Times New Roman" panose="02020603050405020304" pitchFamily="18" charset="0"/>
              <a:cs typeface="Calibri" panose="020F0502020204030204" pitchFamily="34" charset="0"/>
            </a:rPr>
            <a:t>Who / where could you investigate?</a:t>
          </a:r>
          <a:endParaRPr lang="en-GB" sz="1600">
            <a:latin typeface="Montserrat" pitchFamily="2" charset="0"/>
          </a:endParaRPr>
        </a:p>
      </dgm:t>
    </dgm:pt>
    <dgm:pt modelId="{2045EEA9-4DC5-4FE6-93C8-55A1C7839029}" type="parTrans" cxnId="{B1396484-95E1-4418-8CA2-42B01E4F7A86}">
      <dgm:prSet/>
      <dgm:spPr/>
      <dgm:t>
        <a:bodyPr/>
        <a:lstStyle/>
        <a:p>
          <a:endParaRPr lang="en-GB"/>
        </a:p>
      </dgm:t>
    </dgm:pt>
    <dgm:pt modelId="{97E0A70E-33BC-4A06-98D1-70F5789A6997}" type="sibTrans" cxnId="{B1396484-95E1-4418-8CA2-42B01E4F7A86}">
      <dgm:prSet/>
      <dgm:spPr/>
      <dgm:t>
        <a:bodyPr/>
        <a:lstStyle/>
        <a:p>
          <a:endParaRPr lang="en-GB"/>
        </a:p>
      </dgm:t>
    </dgm:pt>
    <dgm:pt modelId="{C0929E8E-9BA4-46E5-93D4-9572E449E700}">
      <dgm:prSet phldrT="[Text]" custT="1"/>
      <dgm:spPr>
        <a:solidFill>
          <a:schemeClr val="accent4">
            <a:lumMod val="75000"/>
          </a:schemeClr>
        </a:solidFill>
        <a:ln>
          <a:solidFill>
            <a:schemeClr val="tx1"/>
          </a:solidFill>
        </a:ln>
      </dgm:spPr>
      <dgm:t>
        <a:bodyPr/>
        <a:lstStyle/>
        <a:p>
          <a:r>
            <a:rPr lang="en-GB" sz="1400">
              <a:latin typeface="Montserrat" pitchFamily="2" charset="0"/>
            </a:rPr>
            <a:t>Topic</a:t>
          </a:r>
        </a:p>
        <a:p>
          <a:r>
            <a:rPr lang="en-GB" altLang="en-US" sz="1400">
              <a:latin typeface="Montserrat" pitchFamily="2" charset="0"/>
              <a:ea typeface="Times New Roman" panose="02020603050405020304" pitchFamily="18" charset="0"/>
              <a:cs typeface="Calibri" panose="020F0502020204030204" pitchFamily="34" charset="0"/>
            </a:rPr>
            <a:t>Can you narrow down even more?</a:t>
          </a:r>
          <a:endParaRPr lang="en-GB" sz="1400">
            <a:latin typeface="Montserrat" pitchFamily="2" charset="0"/>
          </a:endParaRPr>
        </a:p>
      </dgm:t>
    </dgm:pt>
    <dgm:pt modelId="{1AC4FC99-2E29-4C77-B91D-674C25F11E19}" type="parTrans" cxnId="{D8024E31-8920-4DD7-958F-DBC9D32C6D38}">
      <dgm:prSet/>
      <dgm:spPr/>
      <dgm:t>
        <a:bodyPr/>
        <a:lstStyle/>
        <a:p>
          <a:endParaRPr lang="en-GB"/>
        </a:p>
      </dgm:t>
    </dgm:pt>
    <dgm:pt modelId="{FAF7CEB4-04FF-4DCF-8A8D-8C211EDB3407}" type="sibTrans" cxnId="{D8024E31-8920-4DD7-958F-DBC9D32C6D38}">
      <dgm:prSet/>
      <dgm:spPr/>
      <dgm:t>
        <a:bodyPr/>
        <a:lstStyle/>
        <a:p>
          <a:endParaRPr lang="en-GB"/>
        </a:p>
      </dgm:t>
    </dgm:pt>
    <dgm:pt modelId="{1E064B15-1D59-46BD-A6A0-EF6A83900255}">
      <dgm:prSet phldrT="[Text]" custT="1"/>
      <dgm:spPr>
        <a:solidFill>
          <a:schemeClr val="accent4">
            <a:lumMod val="50000"/>
          </a:schemeClr>
        </a:solidFill>
        <a:ln>
          <a:solidFill>
            <a:schemeClr val="tx1"/>
          </a:solidFill>
        </a:ln>
      </dgm:spPr>
      <dgm:t>
        <a:bodyPr/>
        <a:lstStyle/>
        <a:p>
          <a:endParaRPr lang="en-GB" sz="1800"/>
        </a:p>
      </dgm:t>
    </dgm:pt>
    <dgm:pt modelId="{02C8B137-7463-4BD1-AB8A-F537CB796A92}" type="parTrans" cxnId="{88516D62-7249-41E0-BA12-367FB06C475F}">
      <dgm:prSet/>
      <dgm:spPr/>
      <dgm:t>
        <a:bodyPr/>
        <a:lstStyle/>
        <a:p>
          <a:endParaRPr lang="en-GB"/>
        </a:p>
      </dgm:t>
    </dgm:pt>
    <dgm:pt modelId="{4039A762-2FD5-41BC-853D-D445C3507B73}" type="sibTrans" cxnId="{88516D62-7249-41E0-BA12-367FB06C475F}">
      <dgm:prSet/>
      <dgm:spPr/>
      <dgm:t>
        <a:bodyPr/>
        <a:lstStyle/>
        <a:p>
          <a:endParaRPr lang="en-GB"/>
        </a:p>
      </dgm:t>
    </dgm:pt>
    <dgm:pt modelId="{B79CE56A-E046-44C4-A94C-5B1F31C39AF2}">
      <dgm:prSet phldrT="[Text]" custT="1"/>
      <dgm:spPr>
        <a:solidFill>
          <a:schemeClr val="accent4">
            <a:lumMod val="20000"/>
            <a:lumOff val="80000"/>
          </a:schemeClr>
        </a:solidFill>
        <a:ln>
          <a:solidFill>
            <a:schemeClr val="tx1"/>
          </a:solidFill>
        </a:ln>
      </dgm:spPr>
      <dgm:t>
        <a:bodyPr/>
        <a:lstStyle/>
        <a:p>
          <a:pPr>
            <a:lnSpc>
              <a:spcPct val="100000"/>
            </a:lnSpc>
          </a:pPr>
          <a:r>
            <a:rPr lang="en-GB" sz="1600">
              <a:latin typeface="Montserrat" pitchFamily="2" charset="0"/>
            </a:rPr>
            <a:t>Subject</a:t>
          </a:r>
        </a:p>
        <a:p>
          <a:pPr>
            <a:lnSpc>
              <a:spcPct val="100000"/>
            </a:lnSpc>
          </a:pPr>
          <a:r>
            <a:rPr lang="en-GB" altLang="en-US" sz="1600">
              <a:latin typeface="Montserrat" pitchFamily="2" charset="0"/>
              <a:ea typeface="Times New Roman" panose="02020603050405020304" pitchFamily="18" charset="0"/>
              <a:cs typeface="Calibri" panose="020F0502020204030204" pitchFamily="34" charset="0"/>
            </a:rPr>
            <a:t>What overall subject are you interested in?</a:t>
          </a:r>
          <a:endParaRPr lang="en-GB" sz="1600">
            <a:latin typeface="Montserrat" pitchFamily="2" charset="0"/>
          </a:endParaRPr>
        </a:p>
      </dgm:t>
    </dgm:pt>
    <dgm:pt modelId="{95C153BA-E835-448F-8145-F1D353243870}" type="sibTrans" cxnId="{003E98A9-4950-40A7-A1ED-7E4AD4C37565}">
      <dgm:prSet/>
      <dgm:spPr/>
      <dgm:t>
        <a:bodyPr/>
        <a:lstStyle/>
        <a:p>
          <a:endParaRPr lang="en-GB"/>
        </a:p>
      </dgm:t>
    </dgm:pt>
    <dgm:pt modelId="{990BE5A2-6DFF-445A-B729-513C351F539A}" type="parTrans" cxnId="{003E98A9-4950-40A7-A1ED-7E4AD4C37565}">
      <dgm:prSet/>
      <dgm:spPr/>
      <dgm:t>
        <a:bodyPr/>
        <a:lstStyle/>
        <a:p>
          <a:endParaRPr lang="en-GB"/>
        </a:p>
      </dgm:t>
    </dgm:pt>
    <dgm:pt modelId="{923FE758-E964-4535-A455-EAAC35AF11AD}" type="pres">
      <dgm:prSet presAssocID="{84CD526F-FF00-4E58-B5ED-682342D439F3}" presName="Name0" presStyleCnt="0">
        <dgm:presLayoutVars>
          <dgm:dir/>
          <dgm:animLvl val="lvl"/>
          <dgm:resizeHandles val="exact"/>
        </dgm:presLayoutVars>
      </dgm:prSet>
      <dgm:spPr/>
    </dgm:pt>
    <dgm:pt modelId="{E486EE70-B296-415D-8386-FFEBA256AA84}" type="pres">
      <dgm:prSet presAssocID="{B79CE56A-E046-44C4-A94C-5B1F31C39AF2}" presName="Name8" presStyleCnt="0"/>
      <dgm:spPr/>
    </dgm:pt>
    <dgm:pt modelId="{F38D264E-E0EC-42AA-A206-FD89D9B34746}" type="pres">
      <dgm:prSet presAssocID="{B79CE56A-E046-44C4-A94C-5B1F31C39AF2}" presName="level" presStyleLbl="node1" presStyleIdx="0" presStyleCnt="5" custLinFactY="-33846" custLinFactNeighborY="-100000">
        <dgm:presLayoutVars>
          <dgm:chMax val="1"/>
          <dgm:bulletEnabled val="1"/>
        </dgm:presLayoutVars>
      </dgm:prSet>
      <dgm:spPr/>
    </dgm:pt>
    <dgm:pt modelId="{0139325B-F4F2-427D-BFC3-2F272C23DA44}" type="pres">
      <dgm:prSet presAssocID="{B79CE56A-E046-44C4-A94C-5B1F31C39AF2}" presName="levelTx" presStyleLbl="revTx" presStyleIdx="0" presStyleCnt="0">
        <dgm:presLayoutVars>
          <dgm:chMax val="1"/>
          <dgm:bulletEnabled val="1"/>
        </dgm:presLayoutVars>
      </dgm:prSet>
      <dgm:spPr/>
    </dgm:pt>
    <dgm:pt modelId="{FA6E151E-2B94-4C1F-B465-BFC9AD7308FD}" type="pres">
      <dgm:prSet presAssocID="{4FF5062A-19B0-493B-8933-6BFE786C4592}" presName="Name8" presStyleCnt="0"/>
      <dgm:spPr/>
    </dgm:pt>
    <dgm:pt modelId="{358E20A9-2732-4C5F-B55B-C98C08BE3C74}" type="pres">
      <dgm:prSet presAssocID="{4FF5062A-19B0-493B-8933-6BFE786C4592}" presName="level" presStyleLbl="node1" presStyleIdx="1" presStyleCnt="5">
        <dgm:presLayoutVars>
          <dgm:chMax val="1"/>
          <dgm:bulletEnabled val="1"/>
        </dgm:presLayoutVars>
      </dgm:prSet>
      <dgm:spPr/>
    </dgm:pt>
    <dgm:pt modelId="{3186F2E1-1C5C-4B35-BE0D-0E166A25CB45}" type="pres">
      <dgm:prSet presAssocID="{4FF5062A-19B0-493B-8933-6BFE786C4592}" presName="levelTx" presStyleLbl="revTx" presStyleIdx="0" presStyleCnt="0">
        <dgm:presLayoutVars>
          <dgm:chMax val="1"/>
          <dgm:bulletEnabled val="1"/>
        </dgm:presLayoutVars>
      </dgm:prSet>
      <dgm:spPr/>
    </dgm:pt>
    <dgm:pt modelId="{40728220-C9BB-43F7-B898-DFB892A3AD37}" type="pres">
      <dgm:prSet presAssocID="{C701BFF7-7C8F-4397-9E27-9BFC735285F6}" presName="Name8" presStyleCnt="0"/>
      <dgm:spPr/>
    </dgm:pt>
    <dgm:pt modelId="{96D5AE12-6DB3-465A-AF3B-8F8905CBA9D7}" type="pres">
      <dgm:prSet presAssocID="{C701BFF7-7C8F-4397-9E27-9BFC735285F6}" presName="level" presStyleLbl="node1" presStyleIdx="2" presStyleCnt="5">
        <dgm:presLayoutVars>
          <dgm:chMax val="1"/>
          <dgm:bulletEnabled val="1"/>
        </dgm:presLayoutVars>
      </dgm:prSet>
      <dgm:spPr/>
    </dgm:pt>
    <dgm:pt modelId="{BF683FA3-FCBA-4632-BDDF-6AC8B5755D8C}" type="pres">
      <dgm:prSet presAssocID="{C701BFF7-7C8F-4397-9E27-9BFC735285F6}" presName="levelTx" presStyleLbl="revTx" presStyleIdx="0" presStyleCnt="0">
        <dgm:presLayoutVars>
          <dgm:chMax val="1"/>
          <dgm:bulletEnabled val="1"/>
        </dgm:presLayoutVars>
      </dgm:prSet>
      <dgm:spPr/>
    </dgm:pt>
    <dgm:pt modelId="{92341E46-0AD5-4F64-B204-3AA1E6E1F345}" type="pres">
      <dgm:prSet presAssocID="{C0929E8E-9BA4-46E5-93D4-9572E449E700}" presName="Name8" presStyleCnt="0"/>
      <dgm:spPr/>
    </dgm:pt>
    <dgm:pt modelId="{314BFEE5-8D0F-4FAC-ABCF-E629EEA35D7E}" type="pres">
      <dgm:prSet presAssocID="{C0929E8E-9BA4-46E5-93D4-9572E449E700}" presName="level" presStyleLbl="node1" presStyleIdx="3" presStyleCnt="5">
        <dgm:presLayoutVars>
          <dgm:chMax val="1"/>
          <dgm:bulletEnabled val="1"/>
        </dgm:presLayoutVars>
      </dgm:prSet>
      <dgm:spPr/>
    </dgm:pt>
    <dgm:pt modelId="{DAC45CB8-729E-401B-88B7-8E8C735B0D4D}" type="pres">
      <dgm:prSet presAssocID="{C0929E8E-9BA4-46E5-93D4-9572E449E700}" presName="levelTx" presStyleLbl="revTx" presStyleIdx="0" presStyleCnt="0">
        <dgm:presLayoutVars>
          <dgm:chMax val="1"/>
          <dgm:bulletEnabled val="1"/>
        </dgm:presLayoutVars>
      </dgm:prSet>
      <dgm:spPr/>
    </dgm:pt>
    <dgm:pt modelId="{F78838FF-6CEC-43E6-AF82-61D4F779D41F}" type="pres">
      <dgm:prSet presAssocID="{1E064B15-1D59-46BD-A6A0-EF6A83900255}" presName="Name8" presStyleCnt="0"/>
      <dgm:spPr/>
    </dgm:pt>
    <dgm:pt modelId="{9D4C974C-8350-4331-801E-CDFB5921753F}" type="pres">
      <dgm:prSet presAssocID="{1E064B15-1D59-46BD-A6A0-EF6A83900255}" presName="level" presStyleLbl="node1" presStyleIdx="4" presStyleCnt="5">
        <dgm:presLayoutVars>
          <dgm:chMax val="1"/>
          <dgm:bulletEnabled val="1"/>
        </dgm:presLayoutVars>
      </dgm:prSet>
      <dgm:spPr/>
    </dgm:pt>
    <dgm:pt modelId="{B072656F-2CF4-4665-91BF-62B606AD2C1A}" type="pres">
      <dgm:prSet presAssocID="{1E064B15-1D59-46BD-A6A0-EF6A83900255}" presName="levelTx" presStyleLbl="revTx" presStyleIdx="0" presStyleCnt="0">
        <dgm:presLayoutVars>
          <dgm:chMax val="1"/>
          <dgm:bulletEnabled val="1"/>
        </dgm:presLayoutVars>
      </dgm:prSet>
      <dgm:spPr/>
    </dgm:pt>
  </dgm:ptLst>
  <dgm:cxnLst>
    <dgm:cxn modelId="{5D0EE102-6C33-4728-A60C-DB8044845387}" type="presOf" srcId="{4FF5062A-19B0-493B-8933-6BFE786C4592}" destId="{3186F2E1-1C5C-4B35-BE0D-0E166A25CB45}" srcOrd="1" destOrd="0" presId="urn:microsoft.com/office/officeart/2005/8/layout/pyramid3"/>
    <dgm:cxn modelId="{F506A419-8BD1-426A-A5E2-6E625476E7D4}" type="presOf" srcId="{C701BFF7-7C8F-4397-9E27-9BFC735285F6}" destId="{96D5AE12-6DB3-465A-AF3B-8F8905CBA9D7}" srcOrd="0" destOrd="0" presId="urn:microsoft.com/office/officeart/2005/8/layout/pyramid3"/>
    <dgm:cxn modelId="{707A4023-6BC7-40EB-A45B-2200B388B2D3}" srcId="{84CD526F-FF00-4E58-B5ED-682342D439F3}" destId="{4FF5062A-19B0-493B-8933-6BFE786C4592}" srcOrd="1" destOrd="0" parTransId="{80765E18-DD10-48CD-BE0E-66B9EDEC6A60}" sibTransId="{36047C20-0E8F-4146-AA7D-F26673FE000A}"/>
    <dgm:cxn modelId="{D8024E31-8920-4DD7-958F-DBC9D32C6D38}" srcId="{84CD526F-FF00-4E58-B5ED-682342D439F3}" destId="{C0929E8E-9BA4-46E5-93D4-9572E449E700}" srcOrd="3" destOrd="0" parTransId="{1AC4FC99-2E29-4C77-B91D-674C25F11E19}" sibTransId="{FAF7CEB4-04FF-4DCF-8A8D-8C211EDB3407}"/>
    <dgm:cxn modelId="{6F71605D-5DAA-44B8-B25F-5AC82371BD38}" type="presOf" srcId="{1E064B15-1D59-46BD-A6A0-EF6A83900255}" destId="{B072656F-2CF4-4665-91BF-62B606AD2C1A}" srcOrd="1" destOrd="0" presId="urn:microsoft.com/office/officeart/2005/8/layout/pyramid3"/>
    <dgm:cxn modelId="{EA8C6861-5B2D-4CB5-AAB5-CFFB5072CFC6}" type="presOf" srcId="{C0929E8E-9BA4-46E5-93D4-9572E449E700}" destId="{314BFEE5-8D0F-4FAC-ABCF-E629EEA35D7E}" srcOrd="0" destOrd="0" presId="urn:microsoft.com/office/officeart/2005/8/layout/pyramid3"/>
    <dgm:cxn modelId="{88516D62-7249-41E0-BA12-367FB06C475F}" srcId="{84CD526F-FF00-4E58-B5ED-682342D439F3}" destId="{1E064B15-1D59-46BD-A6A0-EF6A83900255}" srcOrd="4" destOrd="0" parTransId="{02C8B137-7463-4BD1-AB8A-F537CB796A92}" sibTransId="{4039A762-2FD5-41BC-853D-D445C3507B73}"/>
    <dgm:cxn modelId="{44AD4F4A-28F7-4089-B43D-4896D6541323}" type="presOf" srcId="{C701BFF7-7C8F-4397-9E27-9BFC735285F6}" destId="{BF683FA3-FCBA-4632-BDDF-6AC8B5755D8C}" srcOrd="1" destOrd="0" presId="urn:microsoft.com/office/officeart/2005/8/layout/pyramid3"/>
    <dgm:cxn modelId="{BC063C55-BDCC-4AC6-A79E-C84CA57FC52C}" type="presOf" srcId="{C0929E8E-9BA4-46E5-93D4-9572E449E700}" destId="{DAC45CB8-729E-401B-88B7-8E8C735B0D4D}" srcOrd="1" destOrd="0" presId="urn:microsoft.com/office/officeart/2005/8/layout/pyramid3"/>
    <dgm:cxn modelId="{DBB3867C-3620-4286-935A-3F1158A326FD}" type="presOf" srcId="{1E064B15-1D59-46BD-A6A0-EF6A83900255}" destId="{9D4C974C-8350-4331-801E-CDFB5921753F}" srcOrd="0" destOrd="0" presId="urn:microsoft.com/office/officeart/2005/8/layout/pyramid3"/>
    <dgm:cxn modelId="{B1396484-95E1-4418-8CA2-42B01E4F7A86}" srcId="{84CD526F-FF00-4E58-B5ED-682342D439F3}" destId="{C701BFF7-7C8F-4397-9E27-9BFC735285F6}" srcOrd="2" destOrd="0" parTransId="{2045EEA9-4DC5-4FE6-93C8-55A1C7839029}" sibTransId="{97E0A70E-33BC-4A06-98D1-70F5789A6997}"/>
    <dgm:cxn modelId="{003E98A9-4950-40A7-A1ED-7E4AD4C37565}" srcId="{84CD526F-FF00-4E58-B5ED-682342D439F3}" destId="{B79CE56A-E046-44C4-A94C-5B1F31C39AF2}" srcOrd="0" destOrd="0" parTransId="{990BE5A2-6DFF-445A-B729-513C351F539A}" sibTransId="{95C153BA-E835-448F-8145-F1D353243870}"/>
    <dgm:cxn modelId="{565778BF-0DFD-4727-ADD5-91757A7EB2AD}" type="presOf" srcId="{4FF5062A-19B0-493B-8933-6BFE786C4592}" destId="{358E20A9-2732-4C5F-B55B-C98C08BE3C74}" srcOrd="0" destOrd="0" presId="urn:microsoft.com/office/officeart/2005/8/layout/pyramid3"/>
    <dgm:cxn modelId="{31041CCA-4555-44E6-80B7-6261FE9EA9CE}" type="presOf" srcId="{84CD526F-FF00-4E58-B5ED-682342D439F3}" destId="{923FE758-E964-4535-A455-EAAC35AF11AD}" srcOrd="0" destOrd="0" presId="urn:microsoft.com/office/officeart/2005/8/layout/pyramid3"/>
    <dgm:cxn modelId="{72EA85CB-7919-4B99-9106-704938BED958}" type="presOf" srcId="{B79CE56A-E046-44C4-A94C-5B1F31C39AF2}" destId="{F38D264E-E0EC-42AA-A206-FD89D9B34746}" srcOrd="0" destOrd="0" presId="urn:microsoft.com/office/officeart/2005/8/layout/pyramid3"/>
    <dgm:cxn modelId="{0A8425DE-8818-4423-B4C8-6B7EF00A0E68}" type="presOf" srcId="{B79CE56A-E046-44C4-A94C-5B1F31C39AF2}" destId="{0139325B-F4F2-427D-BFC3-2F272C23DA44}" srcOrd="1" destOrd="0" presId="urn:microsoft.com/office/officeart/2005/8/layout/pyramid3"/>
    <dgm:cxn modelId="{4DE6100C-0CE2-42A1-9217-37D4C35BA0FD}" type="presParOf" srcId="{923FE758-E964-4535-A455-EAAC35AF11AD}" destId="{E486EE70-B296-415D-8386-FFEBA256AA84}" srcOrd="0" destOrd="0" presId="urn:microsoft.com/office/officeart/2005/8/layout/pyramid3"/>
    <dgm:cxn modelId="{D0D0FDE2-E06D-4491-A113-A9F951ED8A01}" type="presParOf" srcId="{E486EE70-B296-415D-8386-FFEBA256AA84}" destId="{F38D264E-E0EC-42AA-A206-FD89D9B34746}" srcOrd="0" destOrd="0" presId="urn:microsoft.com/office/officeart/2005/8/layout/pyramid3"/>
    <dgm:cxn modelId="{4CE82C7C-785B-438F-B38C-999AE5643382}" type="presParOf" srcId="{E486EE70-B296-415D-8386-FFEBA256AA84}" destId="{0139325B-F4F2-427D-BFC3-2F272C23DA44}" srcOrd="1" destOrd="0" presId="urn:microsoft.com/office/officeart/2005/8/layout/pyramid3"/>
    <dgm:cxn modelId="{A12F3466-08CB-4C50-B2AE-F9B3510C60F8}" type="presParOf" srcId="{923FE758-E964-4535-A455-EAAC35AF11AD}" destId="{FA6E151E-2B94-4C1F-B465-BFC9AD7308FD}" srcOrd="1" destOrd="0" presId="urn:microsoft.com/office/officeart/2005/8/layout/pyramid3"/>
    <dgm:cxn modelId="{1E157A52-AEF3-46DA-B802-665C9043FDA4}" type="presParOf" srcId="{FA6E151E-2B94-4C1F-B465-BFC9AD7308FD}" destId="{358E20A9-2732-4C5F-B55B-C98C08BE3C74}" srcOrd="0" destOrd="0" presId="urn:microsoft.com/office/officeart/2005/8/layout/pyramid3"/>
    <dgm:cxn modelId="{B8991085-81C5-4D93-84DA-C7EB3D406D2F}" type="presParOf" srcId="{FA6E151E-2B94-4C1F-B465-BFC9AD7308FD}" destId="{3186F2E1-1C5C-4B35-BE0D-0E166A25CB45}" srcOrd="1" destOrd="0" presId="urn:microsoft.com/office/officeart/2005/8/layout/pyramid3"/>
    <dgm:cxn modelId="{4AE934C3-F0B0-4354-A226-B166BCD92F45}" type="presParOf" srcId="{923FE758-E964-4535-A455-EAAC35AF11AD}" destId="{40728220-C9BB-43F7-B898-DFB892A3AD37}" srcOrd="2" destOrd="0" presId="urn:microsoft.com/office/officeart/2005/8/layout/pyramid3"/>
    <dgm:cxn modelId="{4E388262-78A4-4188-83E4-F898E8346864}" type="presParOf" srcId="{40728220-C9BB-43F7-B898-DFB892A3AD37}" destId="{96D5AE12-6DB3-465A-AF3B-8F8905CBA9D7}" srcOrd="0" destOrd="0" presId="urn:microsoft.com/office/officeart/2005/8/layout/pyramid3"/>
    <dgm:cxn modelId="{316BBDE9-F88E-46E3-A1A5-807411EE95AE}" type="presParOf" srcId="{40728220-C9BB-43F7-B898-DFB892A3AD37}" destId="{BF683FA3-FCBA-4632-BDDF-6AC8B5755D8C}" srcOrd="1" destOrd="0" presId="urn:microsoft.com/office/officeart/2005/8/layout/pyramid3"/>
    <dgm:cxn modelId="{28E746A0-C6D6-454D-A080-406D5C40B3D5}" type="presParOf" srcId="{923FE758-E964-4535-A455-EAAC35AF11AD}" destId="{92341E46-0AD5-4F64-B204-3AA1E6E1F345}" srcOrd="3" destOrd="0" presId="urn:microsoft.com/office/officeart/2005/8/layout/pyramid3"/>
    <dgm:cxn modelId="{67C82220-66C7-41BF-B8B9-C0187BD26C70}" type="presParOf" srcId="{92341E46-0AD5-4F64-B204-3AA1E6E1F345}" destId="{314BFEE5-8D0F-4FAC-ABCF-E629EEA35D7E}" srcOrd="0" destOrd="0" presId="urn:microsoft.com/office/officeart/2005/8/layout/pyramid3"/>
    <dgm:cxn modelId="{593E2E75-3BA2-43D0-812B-DE015B329775}" type="presParOf" srcId="{92341E46-0AD5-4F64-B204-3AA1E6E1F345}" destId="{DAC45CB8-729E-401B-88B7-8E8C735B0D4D}" srcOrd="1" destOrd="0" presId="urn:microsoft.com/office/officeart/2005/8/layout/pyramid3"/>
    <dgm:cxn modelId="{67C35AD2-E9FB-462F-BF29-689122D65BF6}" type="presParOf" srcId="{923FE758-E964-4535-A455-EAAC35AF11AD}" destId="{F78838FF-6CEC-43E6-AF82-61D4F779D41F}" srcOrd="4" destOrd="0" presId="urn:microsoft.com/office/officeart/2005/8/layout/pyramid3"/>
    <dgm:cxn modelId="{A77A9589-D776-4D18-AEA5-DF00584DAC08}" type="presParOf" srcId="{F78838FF-6CEC-43E6-AF82-61D4F779D41F}" destId="{9D4C974C-8350-4331-801E-CDFB5921753F}" srcOrd="0" destOrd="0" presId="urn:microsoft.com/office/officeart/2005/8/layout/pyramid3"/>
    <dgm:cxn modelId="{2F5CB815-FBF0-47F0-9805-35A7096453ED}" type="presParOf" srcId="{F78838FF-6CEC-43E6-AF82-61D4F779D41F}" destId="{B072656F-2CF4-4665-91BF-62B606AD2C1A}" srcOrd="1" destOrd="0" presId="urn:microsoft.com/office/officeart/2005/8/layout/pyramid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8D264E-E0EC-42AA-A206-FD89D9B34746}">
      <dsp:nvSpPr>
        <dsp:cNvPr id="0" name=""/>
        <dsp:cNvSpPr/>
      </dsp:nvSpPr>
      <dsp:spPr>
        <a:xfrm rot="10800000">
          <a:off x="0" y="0"/>
          <a:ext cx="6812336" cy="875270"/>
        </a:xfrm>
        <a:prstGeom prst="trapezoid">
          <a:avLst>
            <a:gd name="adj" fmla="val 77831"/>
          </a:avLst>
        </a:prstGeom>
        <a:solidFill>
          <a:schemeClr val="accent4">
            <a:lumMod val="20000"/>
            <a:lumOff val="80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100000"/>
            </a:lnSpc>
            <a:spcBef>
              <a:spcPct val="0"/>
            </a:spcBef>
            <a:spcAft>
              <a:spcPct val="35000"/>
            </a:spcAft>
            <a:buNone/>
          </a:pPr>
          <a:r>
            <a:rPr lang="en-GB" sz="1600" kern="1200">
              <a:latin typeface="Montserrat" pitchFamily="2" charset="0"/>
            </a:rPr>
            <a:t>Subject</a:t>
          </a:r>
        </a:p>
        <a:p>
          <a:pPr marL="0" lvl="0" indent="0" algn="ctr" defTabSz="711200">
            <a:lnSpc>
              <a:spcPct val="100000"/>
            </a:lnSpc>
            <a:spcBef>
              <a:spcPct val="0"/>
            </a:spcBef>
            <a:spcAft>
              <a:spcPct val="35000"/>
            </a:spcAft>
            <a:buNone/>
          </a:pPr>
          <a:r>
            <a:rPr lang="en-GB" altLang="en-US" sz="1600" kern="1200">
              <a:latin typeface="Montserrat" pitchFamily="2" charset="0"/>
              <a:ea typeface="Times New Roman" panose="02020603050405020304" pitchFamily="18" charset="0"/>
              <a:cs typeface="Calibri" panose="020F0502020204030204" pitchFamily="34" charset="0"/>
            </a:rPr>
            <a:t>What overall subject are you interested in?</a:t>
          </a:r>
          <a:endParaRPr lang="en-GB" sz="1600" kern="1200">
            <a:latin typeface="Montserrat" pitchFamily="2" charset="0"/>
          </a:endParaRPr>
        </a:p>
      </dsp:txBody>
      <dsp:txXfrm rot="-10800000">
        <a:off x="1192158" y="0"/>
        <a:ext cx="4428019" cy="875270"/>
      </dsp:txXfrm>
    </dsp:sp>
    <dsp:sp modelId="{358E20A9-2732-4C5F-B55B-C98C08BE3C74}">
      <dsp:nvSpPr>
        <dsp:cNvPr id="0" name=""/>
        <dsp:cNvSpPr/>
      </dsp:nvSpPr>
      <dsp:spPr>
        <a:xfrm rot="10800000">
          <a:off x="681233" y="875270"/>
          <a:ext cx="5449869" cy="875270"/>
        </a:xfrm>
        <a:prstGeom prst="trapezoid">
          <a:avLst>
            <a:gd name="adj" fmla="val 77831"/>
          </a:avLst>
        </a:prstGeom>
        <a:solidFill>
          <a:schemeClr val="accent4">
            <a:lumMod val="40000"/>
            <a:lumOff val="60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latin typeface="Montserrat" pitchFamily="2" charset="0"/>
            </a:rPr>
            <a:t>Theme</a:t>
          </a:r>
        </a:p>
        <a:p>
          <a:pPr marL="0" lvl="0" indent="0" algn="ctr" defTabSz="711200">
            <a:lnSpc>
              <a:spcPct val="90000"/>
            </a:lnSpc>
            <a:spcBef>
              <a:spcPct val="0"/>
            </a:spcBef>
            <a:spcAft>
              <a:spcPct val="35000"/>
            </a:spcAft>
            <a:buNone/>
          </a:pPr>
          <a:r>
            <a:rPr lang="en-GB" altLang="en-US" sz="1600" kern="1200">
              <a:latin typeface="Montserrat" pitchFamily="2" charset="0"/>
              <a:ea typeface="Times New Roman" panose="02020603050405020304" pitchFamily="18" charset="0"/>
              <a:cs typeface="Calibri" panose="020F0502020204030204" pitchFamily="34" charset="0"/>
            </a:rPr>
            <a:t>Is there a theme within that subject that interests you?</a:t>
          </a:r>
          <a:endParaRPr lang="en-GB" sz="1600" kern="1200">
            <a:latin typeface="Montserrat" pitchFamily="2" charset="0"/>
          </a:endParaRPr>
        </a:p>
      </dsp:txBody>
      <dsp:txXfrm rot="-10800000">
        <a:off x="1634960" y="875270"/>
        <a:ext cx="3542415" cy="875270"/>
      </dsp:txXfrm>
    </dsp:sp>
    <dsp:sp modelId="{96D5AE12-6DB3-465A-AF3B-8F8905CBA9D7}">
      <dsp:nvSpPr>
        <dsp:cNvPr id="0" name=""/>
        <dsp:cNvSpPr/>
      </dsp:nvSpPr>
      <dsp:spPr>
        <a:xfrm rot="10800000">
          <a:off x="1362467" y="1750540"/>
          <a:ext cx="4087402" cy="875270"/>
        </a:xfrm>
        <a:prstGeom prst="trapezoid">
          <a:avLst>
            <a:gd name="adj" fmla="val 77831"/>
          </a:avLst>
        </a:prstGeom>
        <a:solidFill>
          <a:schemeClr val="accent4">
            <a:lumMod val="60000"/>
            <a:lumOff val="40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a:latin typeface="Montserrat" pitchFamily="2" charset="0"/>
            </a:rPr>
            <a:t>Context</a:t>
          </a:r>
        </a:p>
        <a:p>
          <a:pPr marL="0" lvl="0" indent="0" algn="ctr" defTabSz="711200">
            <a:lnSpc>
              <a:spcPct val="90000"/>
            </a:lnSpc>
            <a:spcBef>
              <a:spcPct val="0"/>
            </a:spcBef>
            <a:spcAft>
              <a:spcPct val="35000"/>
            </a:spcAft>
            <a:buNone/>
          </a:pPr>
          <a:r>
            <a:rPr lang="en-GB" altLang="en-US" sz="1600" kern="1200">
              <a:latin typeface="Montserrat" pitchFamily="2" charset="0"/>
              <a:ea typeface="Times New Roman" panose="02020603050405020304" pitchFamily="18" charset="0"/>
              <a:cs typeface="Calibri" panose="020F0502020204030204" pitchFamily="34" charset="0"/>
            </a:rPr>
            <a:t>Who / where could you investigate?</a:t>
          </a:r>
          <a:endParaRPr lang="en-GB" sz="1600" kern="1200">
            <a:latin typeface="Montserrat" pitchFamily="2" charset="0"/>
          </a:endParaRPr>
        </a:p>
      </dsp:txBody>
      <dsp:txXfrm rot="-10800000">
        <a:off x="2077762" y="1750540"/>
        <a:ext cx="2656811" cy="875270"/>
      </dsp:txXfrm>
    </dsp:sp>
    <dsp:sp modelId="{314BFEE5-8D0F-4FAC-ABCF-E629EEA35D7E}">
      <dsp:nvSpPr>
        <dsp:cNvPr id="0" name=""/>
        <dsp:cNvSpPr/>
      </dsp:nvSpPr>
      <dsp:spPr>
        <a:xfrm rot="10800000">
          <a:off x="2043701" y="2625811"/>
          <a:ext cx="2724934" cy="875270"/>
        </a:xfrm>
        <a:prstGeom prst="trapezoid">
          <a:avLst>
            <a:gd name="adj" fmla="val 77831"/>
          </a:avLst>
        </a:prstGeom>
        <a:solidFill>
          <a:schemeClr val="accent4">
            <a:lumMod val="75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a:latin typeface="Montserrat" pitchFamily="2" charset="0"/>
            </a:rPr>
            <a:t>Topic</a:t>
          </a:r>
        </a:p>
        <a:p>
          <a:pPr marL="0" lvl="0" indent="0" algn="ctr" defTabSz="622300">
            <a:lnSpc>
              <a:spcPct val="90000"/>
            </a:lnSpc>
            <a:spcBef>
              <a:spcPct val="0"/>
            </a:spcBef>
            <a:spcAft>
              <a:spcPct val="35000"/>
            </a:spcAft>
            <a:buNone/>
          </a:pPr>
          <a:r>
            <a:rPr lang="en-GB" altLang="en-US" sz="1400" kern="1200">
              <a:latin typeface="Montserrat" pitchFamily="2" charset="0"/>
              <a:ea typeface="Times New Roman" panose="02020603050405020304" pitchFamily="18" charset="0"/>
              <a:cs typeface="Calibri" panose="020F0502020204030204" pitchFamily="34" charset="0"/>
            </a:rPr>
            <a:t>Can you narrow down even more?</a:t>
          </a:r>
          <a:endParaRPr lang="en-GB" sz="1400" kern="1200">
            <a:latin typeface="Montserrat" pitchFamily="2" charset="0"/>
          </a:endParaRPr>
        </a:p>
      </dsp:txBody>
      <dsp:txXfrm rot="-10800000">
        <a:off x="2520564" y="2625811"/>
        <a:ext cx="1771207" cy="875270"/>
      </dsp:txXfrm>
    </dsp:sp>
    <dsp:sp modelId="{9D4C974C-8350-4331-801E-CDFB5921753F}">
      <dsp:nvSpPr>
        <dsp:cNvPr id="0" name=""/>
        <dsp:cNvSpPr/>
      </dsp:nvSpPr>
      <dsp:spPr>
        <a:xfrm rot="10800000">
          <a:off x="2724934" y="3501081"/>
          <a:ext cx="1362467" cy="875270"/>
        </a:xfrm>
        <a:prstGeom prst="trapezoid">
          <a:avLst>
            <a:gd name="adj" fmla="val 77831"/>
          </a:avLst>
        </a:prstGeom>
        <a:solidFill>
          <a:schemeClr val="accent4">
            <a:lumMod val="50000"/>
          </a:schemeClr>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GB" sz="1800" kern="1200"/>
        </a:p>
      </dsp:txBody>
      <dsp:txXfrm rot="-10800000">
        <a:off x="2724934" y="3501081"/>
        <a:ext cx="1362467" cy="875270"/>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4F18A-80FA-6548-83B3-92D6BAED4ECC}" type="datetimeFigureOut">
              <a:rPr lang="en-US" smtClean="0"/>
              <a:t>5/11/2026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6104C9-81B3-6C4F-AF41-68E9F5293BD6}" type="slidenum">
              <a:rPr lang="en-US" smtClean="0"/>
              <a:t>‹#›</a:t>
            </a:fld>
            <a:endParaRPr lang="en-US"/>
          </a:p>
        </p:txBody>
      </p:sp>
    </p:spTree>
    <p:extLst>
      <p:ext uri="{BB962C8B-B14F-4D97-AF65-F5344CB8AC3E}">
        <p14:creationId xmlns:p14="http://schemas.microsoft.com/office/powerpoint/2010/main" val="3611665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Welcome back for Session 2 of the </a:t>
            </a:r>
            <a:r>
              <a:rPr lang="en-US">
                <a:solidFill>
                  <a:schemeClr val="accent1"/>
                </a:solidFill>
              </a:rPr>
              <a:t>NxtGen Researcher </a:t>
            </a:r>
            <a:r>
              <a:rPr lang="en-US" dirty="0">
                <a:solidFill>
                  <a:schemeClr val="accent1"/>
                </a:solidFill>
              </a:rPr>
              <a:t>P</a:t>
            </a:r>
            <a:r>
              <a:rPr lang="en-US">
                <a:solidFill>
                  <a:schemeClr val="accent1"/>
                </a:solidFill>
              </a:rPr>
              <a:t>rogramme</a:t>
            </a:r>
            <a:r>
              <a:rPr lang="en-US" dirty="0">
                <a:solidFill>
                  <a:schemeClr val="accent1"/>
                </a:solidFill>
              </a:rPr>
              <a:t>. </a:t>
            </a:r>
            <a:r>
              <a:rPr lang="en-US" dirty="0">
                <a:solidFill>
                  <a:srgbClr val="156082"/>
                </a:solidFill>
              </a:rPr>
              <a:t>Today</a:t>
            </a:r>
            <a:r>
              <a:rPr lang="en-US" dirty="0">
                <a:solidFill>
                  <a:schemeClr val="accent1"/>
                </a:solidFill>
              </a:rPr>
              <a:t> is all about exploring the role of research in society, what we hope to learn and achieve and start to design our research project questions.</a:t>
            </a:r>
          </a:p>
        </p:txBody>
      </p:sp>
      <p:sp>
        <p:nvSpPr>
          <p:cNvPr id="4" name="Slide Number Placeholder 3"/>
          <p:cNvSpPr>
            <a:spLocks noGrp="1"/>
          </p:cNvSpPr>
          <p:nvPr>
            <p:ph type="sldNum" sz="quarter" idx="5"/>
          </p:nvPr>
        </p:nvSpPr>
        <p:spPr/>
        <p:txBody>
          <a:bodyPr/>
          <a:lstStyle/>
          <a:p>
            <a:fld id="{EF6104C9-81B3-6C4F-AF41-68E9F5293BD6}" type="slidenum">
              <a:rPr lang="en-US" smtClean="0"/>
              <a:t>1</a:t>
            </a:fld>
            <a:endParaRPr lang="en-US"/>
          </a:p>
        </p:txBody>
      </p:sp>
    </p:spTree>
    <p:extLst>
      <p:ext uri="{BB962C8B-B14F-4D97-AF65-F5344CB8AC3E}">
        <p14:creationId xmlns:p14="http://schemas.microsoft.com/office/powerpoint/2010/main" val="1254473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In this activity, we’ll get to know each other some more by discussing our interests. </a:t>
            </a:r>
          </a:p>
          <a:p>
            <a:endParaRPr lang="en-US" dirty="0">
              <a:solidFill>
                <a:schemeClr val="accent1"/>
              </a:solidFill>
            </a:endParaRPr>
          </a:p>
          <a:p>
            <a:r>
              <a:rPr lang="en-US" dirty="0">
                <a:solidFill>
                  <a:schemeClr val="accent1"/>
                </a:solidFill>
              </a:rPr>
              <a:t>You will be divided into 3 teams.</a:t>
            </a:r>
          </a:p>
          <a:p>
            <a:endParaRPr lang="en-US" dirty="0">
              <a:solidFill>
                <a:schemeClr val="accent1"/>
              </a:solidFill>
            </a:endParaRPr>
          </a:p>
          <a:p>
            <a:r>
              <a:rPr lang="en-US" dirty="0">
                <a:solidFill>
                  <a:schemeClr val="accent1"/>
                </a:solidFill>
              </a:rPr>
              <a:t>Each time will have 5 minutes to discuss each member’s interests and other facts about them, and then you will look to find 3 things that each member of the team have in common. </a:t>
            </a:r>
          </a:p>
          <a:p>
            <a:endParaRPr lang="en-US" dirty="0">
              <a:solidFill>
                <a:schemeClr val="accent1"/>
              </a:solidFill>
            </a:endParaRPr>
          </a:p>
          <a:p>
            <a:r>
              <a:rPr lang="en-US" dirty="0">
                <a:solidFill>
                  <a:schemeClr val="accent1"/>
                </a:solidFill>
              </a:rPr>
              <a:t>Examples of topics could be: a </a:t>
            </a:r>
            <a:r>
              <a:rPr lang="en-US" dirty="0" err="1">
                <a:solidFill>
                  <a:schemeClr val="accent1"/>
                </a:solidFill>
              </a:rPr>
              <a:t>favourite</a:t>
            </a:r>
            <a:r>
              <a:rPr lang="en-US" dirty="0">
                <a:solidFill>
                  <a:schemeClr val="accent1"/>
                </a:solidFill>
              </a:rPr>
              <a:t> holiday, a favorite hobby, where you grew up growing up or a </a:t>
            </a:r>
            <a:r>
              <a:rPr lang="en-US" dirty="0" err="1">
                <a:solidFill>
                  <a:schemeClr val="accent1"/>
                </a:solidFill>
              </a:rPr>
              <a:t>favourite</a:t>
            </a:r>
            <a:r>
              <a:rPr lang="en-US" dirty="0">
                <a:solidFill>
                  <a:schemeClr val="accent1"/>
                </a:solidFill>
              </a:rPr>
              <a:t> </a:t>
            </a:r>
            <a:r>
              <a:rPr lang="en-US" dirty="0" err="1">
                <a:solidFill>
                  <a:schemeClr val="accent1"/>
                </a:solidFill>
              </a:rPr>
              <a:t>colour</a:t>
            </a:r>
            <a:r>
              <a:rPr lang="en-US" dirty="0">
                <a:solidFill>
                  <a:schemeClr val="accent1"/>
                </a:solidFill>
              </a:rPr>
              <a:t>.</a:t>
            </a:r>
          </a:p>
          <a:p>
            <a:endParaRPr lang="en-US" dirty="0">
              <a:solidFill>
                <a:schemeClr val="accent1"/>
              </a:solidFill>
            </a:endParaRPr>
          </a:p>
          <a:p>
            <a:r>
              <a:rPr lang="en-US" dirty="0">
                <a:solidFill>
                  <a:schemeClr val="accent1"/>
                </a:solidFill>
              </a:rPr>
              <a:t>After 5 minutes, each team will share, with the whole group, the commonalities between them.</a:t>
            </a:r>
          </a:p>
        </p:txBody>
      </p:sp>
      <p:sp>
        <p:nvSpPr>
          <p:cNvPr id="4" name="Slide Number Placeholder 3"/>
          <p:cNvSpPr>
            <a:spLocks noGrp="1"/>
          </p:cNvSpPr>
          <p:nvPr>
            <p:ph type="sldNum" sz="quarter" idx="5"/>
          </p:nvPr>
        </p:nvSpPr>
        <p:spPr/>
        <p:txBody>
          <a:bodyPr/>
          <a:lstStyle/>
          <a:p>
            <a:fld id="{EF6104C9-81B3-6C4F-AF41-68E9F5293BD6}" type="slidenum">
              <a:rPr lang="en-US" smtClean="0"/>
              <a:t>2</a:t>
            </a:fld>
            <a:endParaRPr lang="en-US"/>
          </a:p>
        </p:txBody>
      </p:sp>
    </p:spTree>
    <p:extLst>
      <p:ext uri="{BB962C8B-B14F-4D97-AF65-F5344CB8AC3E}">
        <p14:creationId xmlns:p14="http://schemas.microsoft.com/office/powerpoint/2010/main" val="163303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25547-1D33-BD78-A875-026B22F2E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63A10-0B22-D46A-833A-AD77ECA9DD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E1674C-C70F-7362-5A21-1C715495A338}"/>
              </a:ext>
            </a:extLst>
          </p:cNvPr>
          <p:cNvSpPr>
            <a:spLocks noGrp="1"/>
          </p:cNvSpPr>
          <p:nvPr>
            <p:ph type="body" idx="1"/>
          </p:nvPr>
        </p:nvSpPr>
        <p:spPr/>
        <p:txBody>
          <a:bodyPr/>
          <a:lstStyle/>
          <a:p>
            <a:r>
              <a:rPr lang="en-US" dirty="0">
                <a:solidFill>
                  <a:schemeClr val="accent1"/>
                </a:solidFill>
              </a:rPr>
              <a:t>The learning outcomes for today’s session are:</a:t>
            </a:r>
          </a:p>
          <a:p>
            <a:endParaRPr lang="en-US" dirty="0">
              <a:solidFill>
                <a:schemeClr val="accent1"/>
              </a:solidFill>
            </a:endParaRPr>
          </a:p>
          <a:p>
            <a:pPr rtl="0" eaLnBrk="1" fontAlgn="base" latinLnBrk="0" hangingPunct="1"/>
            <a:r>
              <a:rPr lang="en-GB" sz="1200" b="0" i="0" u="none" strike="noStrike" kern="1200" dirty="0">
                <a:solidFill>
                  <a:schemeClr val="accent1"/>
                </a:solidFill>
                <a:effectLst/>
                <a:latin typeface="+mn-lt"/>
                <a:ea typeface="+mn-ea"/>
                <a:cs typeface="+mn-cs"/>
              </a:rPr>
              <a:t>Describe what research is and why it is important. </a:t>
            </a:r>
            <a:endParaRPr lang="en-GB" sz="1200" b="0" i="0" u="none" strike="noStrike" kern="1200" dirty="0">
              <a:solidFill>
                <a:schemeClr val="accent1"/>
              </a:solidFill>
              <a:effectLst/>
              <a:latin typeface="+mn-lt"/>
            </a:endParaRPr>
          </a:p>
          <a:p>
            <a:pPr rtl="0" eaLnBrk="1" fontAlgn="base" latinLnBrk="0" hangingPunct="1"/>
            <a:endParaRPr lang="en-GB" sz="1200" b="0" i="0" u="none" strike="noStrike" kern="1200" dirty="0">
              <a:solidFill>
                <a:schemeClr val="accent1"/>
              </a:solidFill>
              <a:effectLst/>
              <a:latin typeface="+mn-lt"/>
            </a:endParaRPr>
          </a:p>
          <a:p>
            <a:pPr rtl="0" eaLnBrk="1" fontAlgn="base" latinLnBrk="0" hangingPunct="1"/>
            <a:r>
              <a:rPr lang="en-GB" sz="1200" b="0" i="0" u="none" strike="noStrike" kern="1200" dirty="0">
                <a:solidFill>
                  <a:schemeClr val="accent1"/>
                </a:solidFill>
                <a:effectLst/>
                <a:latin typeface="+mn-lt"/>
                <a:ea typeface="+mn-ea"/>
                <a:cs typeface="+mn-cs"/>
              </a:rPr>
              <a:t>Discuss aspirations for the future, considering challenges and opportunities. </a:t>
            </a:r>
            <a:endParaRPr lang="en-GB" sz="1200" b="0" i="0" u="none" strike="noStrike" kern="1200" dirty="0">
              <a:solidFill>
                <a:schemeClr val="accent1"/>
              </a:solidFill>
              <a:effectLst/>
              <a:latin typeface="+mn-lt"/>
            </a:endParaRPr>
          </a:p>
          <a:p>
            <a:pPr rtl="0" eaLnBrk="1" fontAlgn="base" latinLnBrk="0" hangingPunct="1"/>
            <a:endParaRPr lang="en-GB" sz="1200" b="0" i="0" u="none" strike="noStrike" kern="1200" dirty="0">
              <a:solidFill>
                <a:schemeClr val="accent1"/>
              </a:solidFill>
              <a:effectLst/>
              <a:latin typeface="+mn-lt"/>
            </a:endParaRPr>
          </a:p>
          <a:p>
            <a:pPr rtl="0" eaLnBrk="1" fontAlgn="base" latinLnBrk="0" hangingPunct="1"/>
            <a:r>
              <a:rPr lang="en-GB" sz="1200" b="0" i="0" u="none" strike="noStrike" kern="1200" dirty="0">
                <a:solidFill>
                  <a:schemeClr val="accent1"/>
                </a:solidFill>
                <a:effectLst/>
                <a:latin typeface="+mn-lt"/>
                <a:ea typeface="+mn-ea"/>
                <a:cs typeface="+mn-cs"/>
              </a:rPr>
              <a:t>Devise your own appropriate research question.</a:t>
            </a:r>
            <a:endParaRPr lang="en-GB" sz="1200" b="0" i="0" u="none" strike="noStrike" kern="1200" dirty="0">
              <a:solidFill>
                <a:schemeClr val="accent1"/>
              </a:solidFill>
              <a:effectLst/>
              <a:latin typeface="+mn-lt"/>
            </a:endParaRPr>
          </a:p>
          <a:p>
            <a:endParaRPr lang="en-US" dirty="0">
              <a:solidFill>
                <a:schemeClr val="accent1"/>
              </a:solidFill>
            </a:endParaRPr>
          </a:p>
        </p:txBody>
      </p:sp>
      <p:sp>
        <p:nvSpPr>
          <p:cNvPr id="4" name="Slide Number Placeholder 3">
            <a:extLst>
              <a:ext uri="{FF2B5EF4-FFF2-40B4-BE49-F238E27FC236}">
                <a16:creationId xmlns:a16="http://schemas.microsoft.com/office/drawing/2014/main" id="{49791315-D9F2-8B85-5096-739EB71B9F7B}"/>
              </a:ext>
            </a:extLst>
          </p:cNvPr>
          <p:cNvSpPr>
            <a:spLocks noGrp="1"/>
          </p:cNvSpPr>
          <p:nvPr>
            <p:ph type="sldNum" sz="quarter" idx="5"/>
          </p:nvPr>
        </p:nvSpPr>
        <p:spPr/>
        <p:txBody>
          <a:bodyPr/>
          <a:lstStyle/>
          <a:p>
            <a:fld id="{EF6104C9-81B3-6C4F-AF41-68E9F5293BD6}" type="slidenum">
              <a:rPr lang="en-US" smtClean="0"/>
              <a:t>3</a:t>
            </a:fld>
            <a:endParaRPr lang="en-US"/>
          </a:p>
        </p:txBody>
      </p:sp>
    </p:spTree>
    <p:extLst>
      <p:ext uri="{BB962C8B-B14F-4D97-AF65-F5344CB8AC3E}">
        <p14:creationId xmlns:p14="http://schemas.microsoft.com/office/powerpoint/2010/main" val="559328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AABBE-EE27-9709-3DF6-42C14E0F1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A095D-5BA3-30CA-68F1-369B611AF2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5C9DF-207F-2797-D9BC-7555C3566F1A}"/>
              </a:ext>
            </a:extLst>
          </p:cNvPr>
          <p:cNvSpPr>
            <a:spLocks noGrp="1"/>
          </p:cNvSpPr>
          <p:nvPr>
            <p:ph type="body" idx="1"/>
          </p:nvPr>
        </p:nvSpPr>
        <p:spPr/>
        <p:txBody>
          <a:bodyPr/>
          <a:lstStyle/>
          <a:p>
            <a:r>
              <a:rPr lang="en-GB" i="1" dirty="0"/>
              <a:t>[Notes for trainer: Create a poll on </a:t>
            </a:r>
            <a:r>
              <a:rPr lang="en-GB" i="1" dirty="0" err="1"/>
              <a:t>Mentimeter</a:t>
            </a:r>
            <a:r>
              <a:rPr lang="en-GB" i="1" dirty="0"/>
              <a:t> and then create a QR code or UR link for researchers to use and join. If you cannot use </a:t>
            </a:r>
            <a:r>
              <a:rPr lang="en-GB" i="1" dirty="0" err="1"/>
              <a:t>Mentimeter</a:t>
            </a:r>
            <a:r>
              <a:rPr lang="en-GB" i="1" dirty="0"/>
              <a:t>, there is a non-digital form of this activity on Slide 5.]</a:t>
            </a:r>
          </a:p>
          <a:p>
            <a:endParaRPr lang="en-GB" i="0" dirty="0"/>
          </a:p>
          <a:p>
            <a:r>
              <a:rPr lang="en-GB" i="0" dirty="0">
                <a:solidFill>
                  <a:schemeClr val="accent1"/>
                </a:solidFill>
              </a:rPr>
              <a:t>Use your phone or tablet to scan the QR code to access and join the </a:t>
            </a:r>
            <a:r>
              <a:rPr lang="en-GB" i="0" dirty="0" err="1">
                <a:solidFill>
                  <a:schemeClr val="accent1"/>
                </a:solidFill>
              </a:rPr>
              <a:t>Mentimeter</a:t>
            </a:r>
            <a:r>
              <a:rPr lang="en-GB" i="0" dirty="0">
                <a:solidFill>
                  <a:schemeClr val="accent1"/>
                </a:solidFill>
              </a:rPr>
              <a:t> page for this activity. When you get to the page, answer the question, “Name one future aspiration you have for yourself.” This doesn’t just have to be about school or work, it could be a personal goal, or even something you’re working on with other people.</a:t>
            </a:r>
          </a:p>
          <a:p>
            <a:endParaRPr lang="en-GB" i="0" dirty="0">
              <a:solidFill>
                <a:schemeClr val="accent1"/>
              </a:solidFill>
            </a:endParaRPr>
          </a:p>
          <a:p>
            <a:r>
              <a:rPr lang="en-GB" i="0" dirty="0">
                <a:solidFill>
                  <a:schemeClr val="accent1"/>
                </a:solidFill>
              </a:rPr>
              <a:t>In 5 minutes, we will come together, to see what words we have as a whole group.</a:t>
            </a:r>
          </a:p>
        </p:txBody>
      </p:sp>
      <p:sp>
        <p:nvSpPr>
          <p:cNvPr id="4" name="Slide Number Placeholder 3">
            <a:extLst>
              <a:ext uri="{FF2B5EF4-FFF2-40B4-BE49-F238E27FC236}">
                <a16:creationId xmlns:a16="http://schemas.microsoft.com/office/drawing/2014/main" id="{95961C97-9568-AF56-41FB-2E7BF2977DA4}"/>
              </a:ext>
            </a:extLst>
          </p:cNvPr>
          <p:cNvSpPr>
            <a:spLocks noGrp="1"/>
          </p:cNvSpPr>
          <p:nvPr>
            <p:ph type="sldNum" sz="quarter" idx="5"/>
          </p:nvPr>
        </p:nvSpPr>
        <p:spPr/>
        <p:txBody>
          <a:bodyPr/>
          <a:lstStyle/>
          <a:p>
            <a:fld id="{EF6104C9-81B3-6C4F-AF41-68E9F5293BD6}" type="slidenum">
              <a:rPr lang="en-US" smtClean="0"/>
              <a:t>4</a:t>
            </a:fld>
            <a:endParaRPr lang="en-US"/>
          </a:p>
        </p:txBody>
      </p:sp>
    </p:spTree>
    <p:extLst>
      <p:ext uri="{BB962C8B-B14F-4D97-AF65-F5344CB8AC3E}">
        <p14:creationId xmlns:p14="http://schemas.microsoft.com/office/powerpoint/2010/main" val="1747591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59D7A-CD7D-E231-ACF5-220E2650E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2C451E-532D-4F29-5188-E69C0EE933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C28543-DB4C-D53C-4F64-629385329297}"/>
              </a:ext>
            </a:extLst>
          </p:cNvPr>
          <p:cNvSpPr>
            <a:spLocks noGrp="1"/>
          </p:cNvSpPr>
          <p:nvPr>
            <p:ph type="body" idx="1"/>
          </p:nvPr>
        </p:nvSpPr>
        <p:spPr/>
        <p:txBody>
          <a:bodyPr/>
          <a:lstStyle/>
          <a:p>
            <a:r>
              <a:rPr lang="en-GB" i="1" dirty="0"/>
              <a:t>[Notes for trainer: Use this slide if you don’t have access to </a:t>
            </a:r>
            <a:r>
              <a:rPr lang="en-GB" i="1" dirty="0" err="1"/>
              <a:t>Mentimeter</a:t>
            </a:r>
            <a:r>
              <a:rPr lang="en-GB" i="1" dirty="0"/>
              <a:t> or researchers do not have devices/internet access]</a:t>
            </a:r>
          </a:p>
          <a:p>
            <a:endParaRPr lang="en-GB" i="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solidFill>
                  <a:schemeClr val="accent1"/>
                </a:solidFill>
              </a:rPr>
              <a:t>Take a </a:t>
            </a:r>
            <a:r>
              <a:rPr lang="en-GB" i="0" dirty="0" err="1">
                <a:solidFill>
                  <a:schemeClr val="accent1"/>
                </a:solidFill>
              </a:rPr>
              <a:t>post-it</a:t>
            </a:r>
            <a:r>
              <a:rPr lang="en-GB" i="0" dirty="0">
                <a:solidFill>
                  <a:schemeClr val="accent1"/>
                </a:solidFill>
              </a:rPr>
              <a:t> note and write an answer to the question, “Name one future aspiration you have for yourself.” This doesn’t just have to be about school or work, it could be a personal goal, or even something you’re working on with other people.</a:t>
            </a:r>
          </a:p>
          <a:p>
            <a:endParaRPr lang="en-GB" i="1"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0" dirty="0">
                <a:solidFill>
                  <a:schemeClr val="accent1"/>
                </a:solidFill>
              </a:rPr>
              <a:t>In 5 minutes, we will come together, to see what responses we have as a whole group.</a:t>
            </a:r>
          </a:p>
        </p:txBody>
      </p:sp>
      <p:sp>
        <p:nvSpPr>
          <p:cNvPr id="4" name="Slide Number Placeholder 3">
            <a:extLst>
              <a:ext uri="{FF2B5EF4-FFF2-40B4-BE49-F238E27FC236}">
                <a16:creationId xmlns:a16="http://schemas.microsoft.com/office/drawing/2014/main" id="{B259E39D-3E26-EA21-3A97-DD5346105228}"/>
              </a:ext>
            </a:extLst>
          </p:cNvPr>
          <p:cNvSpPr>
            <a:spLocks noGrp="1"/>
          </p:cNvSpPr>
          <p:nvPr>
            <p:ph type="sldNum" sz="quarter" idx="5"/>
          </p:nvPr>
        </p:nvSpPr>
        <p:spPr/>
        <p:txBody>
          <a:bodyPr/>
          <a:lstStyle/>
          <a:p>
            <a:fld id="{EF6104C9-81B3-6C4F-AF41-68E9F5293BD6}" type="slidenum">
              <a:rPr lang="en-US" smtClean="0"/>
              <a:t>5</a:t>
            </a:fld>
            <a:endParaRPr lang="en-US"/>
          </a:p>
        </p:txBody>
      </p:sp>
    </p:spTree>
    <p:extLst>
      <p:ext uri="{BB962C8B-B14F-4D97-AF65-F5344CB8AC3E}">
        <p14:creationId xmlns:p14="http://schemas.microsoft.com/office/powerpoint/2010/main" val="1771568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accent1"/>
                </a:solidFill>
              </a:rPr>
              <a:t>This next activity is an exercise called ‘Plausible Futures’. </a:t>
            </a:r>
          </a:p>
          <a:p>
            <a:endParaRPr lang="en-US" dirty="0">
              <a:solidFill>
                <a:schemeClr val="accent1"/>
              </a:solidFill>
            </a:endParaRPr>
          </a:p>
          <a:p>
            <a:r>
              <a:rPr lang="en-US" dirty="0">
                <a:solidFill>
                  <a:schemeClr val="accent1"/>
                </a:solidFill>
              </a:rPr>
              <a:t>This is an exercise that was originally developed as a </a:t>
            </a:r>
            <a:r>
              <a:rPr lang="en-GB" sz="1100" dirty="0">
                <a:solidFill>
                  <a:schemeClr val="accent1"/>
                </a:solidFill>
                <a:effectLst/>
                <a:latin typeface="Calibri"/>
                <a:ea typeface="Calibri"/>
                <a:cs typeface="Calibri"/>
              </a:rPr>
              <a:t>strategic planning tool to support discussions with communities in low- and middle-income countries. </a:t>
            </a:r>
          </a:p>
          <a:p>
            <a:endParaRPr lang="en-GB" sz="1100" dirty="0">
              <a:solidFill>
                <a:schemeClr val="accent1"/>
              </a:solidFill>
              <a:effectLst/>
              <a:latin typeface="Calibri" panose="020F0502020204030204" pitchFamily="34" charset="0"/>
              <a:ea typeface="Calibri" panose="020F0502020204030204" pitchFamily="34" charset="0"/>
              <a:cs typeface="Calibri"/>
            </a:endParaRPr>
          </a:p>
          <a:p>
            <a:r>
              <a:rPr lang="en-GB" sz="1100" dirty="0">
                <a:solidFill>
                  <a:schemeClr val="accent1"/>
                </a:solidFill>
                <a:effectLst/>
                <a:latin typeface="Calibri"/>
                <a:ea typeface="Calibri"/>
                <a:cs typeface="Calibri"/>
              </a:rPr>
              <a:t>Its purpose is to stimulate discussions about how to allocate limited resources effectively. </a:t>
            </a:r>
          </a:p>
          <a:p>
            <a:endParaRPr lang="en-GB" sz="1100" dirty="0">
              <a:solidFill>
                <a:schemeClr val="accent1"/>
              </a:solidFill>
              <a:effectLst/>
              <a:latin typeface="Calibri" panose="020F0502020204030204" pitchFamily="34" charset="0"/>
              <a:ea typeface="Calibri" panose="020F0502020204030204" pitchFamily="34" charset="0"/>
              <a:cs typeface="Calibri"/>
            </a:endParaRPr>
          </a:p>
          <a:p>
            <a:r>
              <a:rPr lang="en-GB" sz="1100" dirty="0">
                <a:solidFill>
                  <a:schemeClr val="accent1"/>
                </a:solidFill>
                <a:effectLst/>
                <a:latin typeface="Calibri"/>
                <a:ea typeface="Calibri"/>
                <a:cs typeface="Calibri"/>
              </a:rPr>
              <a:t>We’re using it, to get us thinking about our futures, or the futures we want to see for our communities. </a:t>
            </a:r>
          </a:p>
          <a:p>
            <a:endParaRPr lang="en-GB" sz="1100" dirty="0">
              <a:solidFill>
                <a:schemeClr val="accent1"/>
              </a:solidFill>
              <a:effectLst/>
              <a:latin typeface="Calibri" panose="020F0502020204030204" pitchFamily="34" charset="0"/>
              <a:ea typeface="MS Mincho" panose="02020609040205080304" pitchFamily="49" charset="-128"/>
              <a:cs typeface="Calibri"/>
            </a:endParaRPr>
          </a:p>
          <a:p>
            <a:r>
              <a:rPr lang="en-GB" sz="1100" dirty="0">
                <a:solidFill>
                  <a:schemeClr val="accent1"/>
                </a:solidFill>
                <a:effectLst/>
                <a:latin typeface="Calibri"/>
                <a:ea typeface="MS Mincho"/>
                <a:cs typeface="Calibri"/>
              </a:rPr>
              <a:t>It starts with creating two axes which </a:t>
            </a:r>
            <a:r>
              <a:rPr lang="en-GB" sz="1100" dirty="0">
                <a:solidFill>
                  <a:schemeClr val="accent1"/>
                </a:solidFill>
                <a:effectLst/>
                <a:latin typeface="Calibri"/>
                <a:ea typeface="Calibri"/>
                <a:cs typeface="Calibri"/>
              </a:rPr>
              <a:t>represent different approaches to life or decision-making. </a:t>
            </a:r>
          </a:p>
          <a:p>
            <a:endParaRPr lang="en-GB" sz="1100" dirty="0">
              <a:solidFill>
                <a:schemeClr val="accent1"/>
              </a:solidFill>
              <a:effectLst/>
              <a:latin typeface="Calibri" panose="020F0502020204030204" pitchFamily="34" charset="0"/>
              <a:ea typeface="Calibri" panose="020F0502020204030204" pitchFamily="34" charset="0"/>
              <a:cs typeface="Calibri"/>
            </a:endParaRPr>
          </a:p>
          <a:p>
            <a:r>
              <a:rPr lang="en-GB" sz="1100" dirty="0">
                <a:solidFill>
                  <a:schemeClr val="accent1"/>
                </a:solidFill>
                <a:effectLst/>
                <a:latin typeface="Calibri"/>
                <a:ea typeface="Calibri"/>
                <a:cs typeface="Calibri"/>
              </a:rPr>
              <a:t>These axes, when combined, create a grid with four quadrants </a:t>
            </a:r>
            <a:r>
              <a:rPr lang="en-GB" sz="1100" b="1" i="1" dirty="0">
                <a:solidFill>
                  <a:schemeClr val="accent1"/>
                </a:solidFill>
                <a:effectLst/>
                <a:latin typeface="Calibri"/>
                <a:ea typeface="Calibri"/>
                <a:cs typeface="Calibri"/>
              </a:rPr>
              <a:t>[click for image to appear]</a:t>
            </a:r>
          </a:p>
          <a:p>
            <a:endParaRPr lang="en-GB" sz="1200" b="1" i="1" dirty="0">
              <a:solidFill>
                <a:schemeClr val="accent1"/>
              </a:solidFill>
              <a:effectLst/>
              <a:latin typeface="Aptos" panose="020B0004020202020204" pitchFamily="34" charset="0"/>
              <a:ea typeface="MS Mincho" panose="02020609040205080304" pitchFamily="49" charset="-128"/>
              <a:cs typeface="Arial" panose="020B0604020202020204" pitchFamily="34" charset="0"/>
            </a:endParaRPr>
          </a:p>
          <a:p>
            <a:pPr marL="0" lvl="0" indent="0">
              <a:lnSpc>
                <a:spcPct val="116000"/>
              </a:lnSpc>
              <a:buFont typeface="Symbol" panose="05050102010706020507" pitchFamily="18" charset="2"/>
              <a:buNone/>
            </a:pPr>
            <a:r>
              <a:rPr lang="en-GB" sz="1100" dirty="0">
                <a:solidFill>
                  <a:schemeClr val="accent1"/>
                </a:solidFill>
                <a:effectLst/>
                <a:latin typeface="Calibri"/>
                <a:ea typeface="Calibri"/>
                <a:cs typeface="Calibri"/>
              </a:rPr>
              <a:t>The four quadrants formed by the axes represent distinct "possible worlds" or future scenarios.</a:t>
            </a:r>
          </a:p>
          <a:p>
            <a:pPr marL="0" lvl="0" indent="0">
              <a:lnSpc>
                <a:spcPct val="116000"/>
              </a:lnSpc>
              <a:buFont typeface="Symbol" panose="05050102010706020507" pitchFamily="18" charset="2"/>
              <a:buNone/>
            </a:pPr>
            <a:endParaRPr lang="en-GB" sz="1100" dirty="0">
              <a:solidFill>
                <a:schemeClr val="accent1"/>
              </a:solidFill>
              <a:effectLst/>
              <a:latin typeface="Calibri" panose="020F0502020204030204" pitchFamily="34" charset="0"/>
              <a:ea typeface="Calibri" panose="020F0502020204030204" pitchFamily="34" charset="0"/>
              <a:cs typeface="Calibri"/>
            </a:endParaRPr>
          </a:p>
          <a:p>
            <a:pPr marL="0" marR="0" lvl="0" indent="0" algn="l" defTabSz="914400" rtl="0" eaLnBrk="1" fontAlgn="auto" latinLnBrk="0" hangingPunct="1">
              <a:lnSpc>
                <a:spcPct val="116000"/>
              </a:lnSpc>
              <a:spcBef>
                <a:spcPts val="0"/>
              </a:spcBef>
              <a:spcAft>
                <a:spcPts val="0"/>
              </a:spcAft>
              <a:buClrTx/>
              <a:buSzTx/>
              <a:buFont typeface="Symbol" panose="05050102010706020507" pitchFamily="18" charset="2"/>
              <a:buNone/>
              <a:tabLst/>
              <a:defRPr/>
            </a:pPr>
            <a:r>
              <a:rPr lang="en-GB" sz="1200" dirty="0">
                <a:solidFill>
                  <a:schemeClr val="accent1"/>
                </a:solidFill>
                <a:effectLst/>
                <a:latin typeface="Calibri"/>
                <a:ea typeface="Calibri"/>
                <a:cs typeface="Calibri"/>
              </a:rPr>
              <a:t>Work together to decide where each of the ‘worlds’ on the </a:t>
            </a:r>
            <a:r>
              <a:rPr lang="en-GB" sz="1200" dirty="0" err="1">
                <a:solidFill>
                  <a:schemeClr val="accent1"/>
                </a:solidFill>
                <a:effectLst/>
                <a:latin typeface="Calibri"/>
                <a:ea typeface="Calibri"/>
                <a:cs typeface="Calibri"/>
              </a:rPr>
              <a:t>post-it</a:t>
            </a:r>
            <a:r>
              <a:rPr lang="en-GB" sz="1200" dirty="0">
                <a:solidFill>
                  <a:schemeClr val="accent1"/>
                </a:solidFill>
                <a:effectLst/>
                <a:latin typeface="Calibri"/>
                <a:ea typeface="Calibri"/>
                <a:cs typeface="Calibri"/>
              </a:rPr>
              <a:t> notes should go on the grid.</a:t>
            </a:r>
            <a:endParaRPr lang="en-GB" sz="1400" dirty="0">
              <a:solidFill>
                <a:schemeClr val="accent1"/>
              </a:solidFill>
              <a:effectLst/>
              <a:latin typeface="Calibri"/>
              <a:ea typeface="Calibri"/>
              <a:cs typeface="Calibri"/>
            </a:endParaRPr>
          </a:p>
          <a:p>
            <a:pPr marL="0" lvl="0" indent="0">
              <a:lnSpc>
                <a:spcPct val="116000"/>
              </a:lnSpc>
              <a:buFont typeface="Symbol" panose="05050102010706020507" pitchFamily="18" charset="2"/>
              <a:buNone/>
            </a:pPr>
            <a:endParaRPr lang="en-GB" sz="1200" dirty="0">
              <a:effectLst/>
              <a:latin typeface="Aptos" panose="020B0004020202020204" pitchFamily="34" charset="0"/>
              <a:ea typeface="MS Mincho" panose="02020609040205080304" pitchFamily="49"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EF6104C9-81B3-6C4F-AF41-68E9F5293BD6}" type="slidenum">
              <a:rPr lang="en-US" smtClean="0"/>
              <a:t>6</a:t>
            </a:fld>
            <a:endParaRPr lang="en-US"/>
          </a:p>
        </p:txBody>
      </p:sp>
    </p:spTree>
    <p:extLst>
      <p:ext uri="{BB962C8B-B14F-4D97-AF65-F5344CB8AC3E}">
        <p14:creationId xmlns:p14="http://schemas.microsoft.com/office/powerpoint/2010/main" val="178417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1"/>
                </a:solidFill>
              </a:rPr>
              <a:t>We are now going to take a 15-minute break. Feel free to go for a short walk, get a drink or catch-up some more with other members of the group.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57541F-9454-FA45-82A1-D7BDA4EDB85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8573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[Notes for trainer: Researchers should use a different coloured pen and plot the following on to the grid with their initials. Pause at each stage to discuss. Use a large piece of paper to draw the grid, on which the researchers will then plot their life trajectories. You may want one large grid for the whole group, or multiple copies for smaller groups.]</a:t>
            </a:r>
          </a:p>
          <a:p>
            <a:endParaRPr lang="en-GB" i="1" dirty="0"/>
          </a:p>
          <a:p>
            <a:r>
              <a:rPr lang="en-GB" b="0" i="0" dirty="0">
                <a:solidFill>
                  <a:schemeClr val="accent1"/>
                </a:solidFill>
              </a:rPr>
              <a:t>We are now going to plot our own lives on the grids in front of you, and track which paths we might follow.</a:t>
            </a:r>
          </a:p>
          <a:p>
            <a:pPr marL="0" indent="0">
              <a:buNone/>
            </a:pPr>
            <a:endParaRPr lang="en-GB" b="0" i="0" dirty="0">
              <a:solidFill>
                <a:schemeClr val="accent1"/>
              </a:solidFill>
            </a:endParaRPr>
          </a:p>
          <a:p>
            <a:pPr marL="0" indent="0">
              <a:buNone/>
            </a:pPr>
            <a:r>
              <a:rPr lang="en-GB" b="0" i="0" dirty="0">
                <a:solidFill>
                  <a:schemeClr val="accent1"/>
                </a:solidFill>
              </a:rPr>
              <a:t>The first point to plot is where are you now? Which attributes on the grid are you currently leaning the most words. Plot a capital ‘N’ at that point, as well as your initials.</a:t>
            </a:r>
          </a:p>
          <a:p>
            <a:pPr marL="0" indent="0">
              <a:buNone/>
            </a:pPr>
            <a:endParaRPr lang="en-GB" b="0" i="0" dirty="0">
              <a:solidFill>
                <a:schemeClr val="accent1"/>
              </a:solidFill>
            </a:endParaRPr>
          </a:p>
          <a:p>
            <a:pPr marL="0" indent="0">
              <a:buNone/>
            </a:pPr>
            <a:r>
              <a:rPr lang="en-GB" b="0" i="0" dirty="0">
                <a:solidFill>
                  <a:schemeClr val="accent1"/>
                </a:solidFill>
              </a:rPr>
              <a:t>Next, find the point that best represents where you expect to be in 15 years time if nothing changes. Plot a capital ‘B’ at that point, again with your initials.</a:t>
            </a:r>
          </a:p>
          <a:p>
            <a:pPr marL="0" indent="0">
              <a:buNone/>
            </a:pPr>
            <a:endParaRPr lang="en-GB" b="0" i="0" dirty="0">
              <a:solidFill>
                <a:schemeClr val="accent1"/>
              </a:solidFill>
            </a:endParaRPr>
          </a:p>
          <a:p>
            <a:pPr marL="0" indent="0">
              <a:buNone/>
            </a:pPr>
            <a:r>
              <a:rPr lang="en-GB" b="0" i="0" dirty="0">
                <a:solidFill>
                  <a:schemeClr val="accent1"/>
                </a:solidFill>
              </a:rPr>
              <a:t>Finally, find the point that shows here you would like to be in an ideal world. Plot a capital ‘I’ at that point, and your initials.</a:t>
            </a:r>
          </a:p>
          <a:p>
            <a:pPr marL="0" indent="0">
              <a:buNone/>
            </a:pPr>
            <a:endParaRPr lang="en-GB" b="0" i="0" dirty="0">
              <a:solidFill>
                <a:schemeClr val="accent1"/>
              </a:solidFill>
            </a:endParaRPr>
          </a:p>
          <a:p>
            <a:pPr marL="0" indent="0">
              <a:buNone/>
            </a:pPr>
            <a:r>
              <a:rPr lang="en-GB" b="0" i="0" dirty="0">
                <a:solidFill>
                  <a:schemeClr val="accent1"/>
                </a:solidFill>
              </a:rPr>
              <a:t>Join the points up, to show the path you would follow to get to where you would like to be later in life.</a:t>
            </a:r>
          </a:p>
          <a:p>
            <a:pPr marL="0" indent="0">
              <a:buNone/>
            </a:pPr>
            <a:endParaRPr lang="en-GB" b="0" i="0" dirty="0">
              <a:solidFill>
                <a:schemeClr val="accent1"/>
              </a:solidFill>
            </a:endParaRPr>
          </a:p>
          <a:p>
            <a:r>
              <a:rPr lang="en-GB" b="0" i="0" dirty="0">
                <a:solidFill>
                  <a:schemeClr val="accent1"/>
                </a:solidFill>
              </a:rPr>
              <a:t>Discuss, as a group about barriers and opportunities that are present.  What is stopping you getting to where you want to be, what needs to change to enable that to happen? </a:t>
            </a:r>
          </a:p>
          <a:p>
            <a:endParaRPr lang="en-GB" b="0" i="0" dirty="0"/>
          </a:p>
          <a:p>
            <a:r>
              <a:rPr lang="en-GB" b="0" i="1" dirty="0"/>
              <a:t>[Notes to trainer: Possible ideas that could be mentioned - health / mental health / lack of or presence of training opportunities / location of opportunities / finances / vision / having contacts or lack of contacts or role models / mindset / peer pressure / exam pressures / internet &amp; online training opportunities / developing skills. Finish with the importance of skills to help you get where you want to be e.g. the NxtGen Programme!]</a:t>
            </a:r>
          </a:p>
          <a:p>
            <a:endParaRPr lang="en-US" b="0" i="0" dirty="0"/>
          </a:p>
        </p:txBody>
      </p:sp>
      <p:sp>
        <p:nvSpPr>
          <p:cNvPr id="4" name="Slide Number Placeholder 3"/>
          <p:cNvSpPr>
            <a:spLocks noGrp="1"/>
          </p:cNvSpPr>
          <p:nvPr>
            <p:ph type="sldNum" sz="quarter" idx="5"/>
          </p:nvPr>
        </p:nvSpPr>
        <p:spPr/>
        <p:txBody>
          <a:bodyPr/>
          <a:lstStyle/>
          <a:p>
            <a:fld id="{EF6104C9-81B3-6C4F-AF41-68E9F5293BD6}" type="slidenum">
              <a:rPr lang="en-US" smtClean="0"/>
              <a:t>8</a:t>
            </a:fld>
            <a:endParaRPr lang="en-US"/>
          </a:p>
        </p:txBody>
      </p:sp>
    </p:spTree>
    <p:extLst>
      <p:ext uri="{BB962C8B-B14F-4D97-AF65-F5344CB8AC3E}">
        <p14:creationId xmlns:p14="http://schemas.microsoft.com/office/powerpoint/2010/main" val="2600586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accent1"/>
                </a:solidFill>
              </a:rPr>
              <a:t>Keeping in mind that discussion we’ve just had, we now need to think about what you are going to research. </a:t>
            </a:r>
          </a:p>
          <a:p>
            <a:endParaRPr lang="en-GB" dirty="0">
              <a:solidFill>
                <a:schemeClr val="accent1"/>
              </a:solidFill>
            </a:endParaRPr>
          </a:p>
          <a:p>
            <a:r>
              <a:rPr lang="en-GB" dirty="0">
                <a:solidFill>
                  <a:schemeClr val="accent1"/>
                </a:solidFill>
              </a:rPr>
              <a:t>Your self-directed tasks this week will be focused on you choosing your research topic and defining your research question. </a:t>
            </a:r>
          </a:p>
          <a:p>
            <a:endParaRPr lang="en-GB" dirty="0">
              <a:solidFill>
                <a:schemeClr val="accent1"/>
              </a:solidFill>
            </a:endParaRPr>
          </a:p>
          <a:p>
            <a:r>
              <a:rPr lang="en-GB" dirty="0">
                <a:solidFill>
                  <a:schemeClr val="accent1"/>
                </a:solidFill>
              </a:rPr>
              <a:t>Let’s start of by thinking about what broad topics you’re interested in – have a chat in your groups and write down any themes that are of interest to you. </a:t>
            </a:r>
          </a:p>
          <a:p>
            <a:endParaRPr lang="en-GB" dirty="0">
              <a:solidFill>
                <a:schemeClr val="accent1"/>
              </a:solidFill>
            </a:endParaRPr>
          </a:p>
          <a:p>
            <a:r>
              <a:rPr lang="en-GB" dirty="0">
                <a:solidFill>
                  <a:schemeClr val="accent1"/>
                </a:solidFill>
              </a:rPr>
              <a:t>We will come back together, as a whole group, in 7 minutes, before sharing some of those topics together.</a:t>
            </a:r>
          </a:p>
          <a:p>
            <a:endParaRPr lang="en-GB" dirty="0"/>
          </a:p>
          <a:p>
            <a:r>
              <a:rPr lang="en-GB" i="1" dirty="0"/>
              <a:t>[Notes to trainer: Share on a whiteboard or by just sharing them out loud. Some examples are given on this slide too.]</a:t>
            </a:r>
          </a:p>
          <a:p>
            <a:endParaRPr lang="en-GB" dirty="0"/>
          </a:p>
          <a:p>
            <a:endParaRPr lang="en-GB" dirty="0"/>
          </a:p>
        </p:txBody>
      </p:sp>
      <p:sp>
        <p:nvSpPr>
          <p:cNvPr id="4" name="Slide Number Placeholder 3"/>
          <p:cNvSpPr>
            <a:spLocks noGrp="1"/>
          </p:cNvSpPr>
          <p:nvPr>
            <p:ph type="sldNum" sz="quarter" idx="5"/>
          </p:nvPr>
        </p:nvSpPr>
        <p:spPr/>
        <p:txBody>
          <a:bodyPr/>
          <a:lstStyle/>
          <a:p>
            <a:fld id="{EF6104C9-81B3-6C4F-AF41-68E9F5293BD6}" type="slidenum">
              <a:rPr lang="en-US" smtClean="0"/>
              <a:t>9</a:t>
            </a:fld>
            <a:endParaRPr lang="en-US"/>
          </a:p>
        </p:txBody>
      </p:sp>
    </p:spTree>
    <p:extLst>
      <p:ext uri="{BB962C8B-B14F-4D97-AF65-F5344CB8AC3E}">
        <p14:creationId xmlns:p14="http://schemas.microsoft.com/office/powerpoint/2010/main" val="757499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chemeClr val="accent1"/>
                </a:solidFill>
              </a:rPr>
              <a:t>When we’re coming up with research questions, we have to frame them in a way which means they can be answered effectively.</a:t>
            </a:r>
          </a:p>
          <a:p>
            <a:endParaRPr lang="en-GB">
              <a:solidFill>
                <a:schemeClr val="accent1"/>
              </a:solidFill>
            </a:endParaRPr>
          </a:p>
          <a:p>
            <a:r>
              <a:rPr lang="en-GB">
                <a:solidFill>
                  <a:schemeClr val="accent1"/>
                </a:solidFill>
              </a:rPr>
              <a:t>They have to be specific and at the same time broad enough to have interest to others. </a:t>
            </a:r>
          </a:p>
          <a:p>
            <a:endParaRPr lang="en-GB">
              <a:solidFill>
                <a:schemeClr val="accent1"/>
              </a:solidFill>
            </a:endParaRPr>
          </a:p>
          <a:p>
            <a:r>
              <a:rPr lang="en-GB">
                <a:solidFill>
                  <a:schemeClr val="accent1"/>
                </a:solidFill>
              </a:rPr>
              <a:t>We can use a framework like the one on this slide to start us off, and this is what you will be doing in your self-directed tasks.</a:t>
            </a:r>
          </a:p>
          <a:p>
            <a:endParaRPr lang="en-GB">
              <a:solidFill>
                <a:schemeClr val="accent1"/>
              </a:solidFill>
            </a:endParaRPr>
          </a:p>
          <a:p>
            <a:r>
              <a:rPr lang="en-GB">
                <a:solidFill>
                  <a:schemeClr val="accent1"/>
                </a:solidFill>
              </a:rPr>
              <a:t>To give an example, the overall subject might be something like ‘Vaping’ </a:t>
            </a:r>
            <a:r>
              <a:rPr lang="en-GB" i="1">
                <a:solidFill>
                  <a:schemeClr val="accent1"/>
                </a:solidFill>
              </a:rPr>
              <a:t>[</a:t>
            </a:r>
            <a:r>
              <a:rPr lang="en-GB" b="1" i="1">
                <a:solidFill>
                  <a:schemeClr val="accent1"/>
                </a:solidFill>
              </a:rPr>
              <a:t>click</a:t>
            </a:r>
            <a:r>
              <a:rPr lang="en-GB" i="1">
                <a:solidFill>
                  <a:schemeClr val="accent1"/>
                </a:solidFill>
              </a:rPr>
              <a:t>]</a:t>
            </a:r>
          </a:p>
          <a:p>
            <a:endParaRPr lang="en-GB">
              <a:solidFill>
                <a:schemeClr val="accent1"/>
              </a:solidFill>
            </a:endParaRPr>
          </a:p>
          <a:p>
            <a:r>
              <a:rPr lang="en-GB">
                <a:solidFill>
                  <a:schemeClr val="accent1"/>
                </a:solidFill>
              </a:rPr>
              <a:t>Then, within that, we might be interested in the dangers of vaping </a:t>
            </a:r>
            <a:r>
              <a:rPr lang="en-GB" i="1">
                <a:solidFill>
                  <a:schemeClr val="accent1"/>
                </a:solidFill>
              </a:rPr>
              <a:t>[</a:t>
            </a:r>
            <a:r>
              <a:rPr lang="en-GB" b="1" i="1">
                <a:solidFill>
                  <a:schemeClr val="accent1"/>
                </a:solidFill>
              </a:rPr>
              <a:t>click</a:t>
            </a:r>
            <a:r>
              <a:rPr lang="en-GB" i="1">
                <a:solidFill>
                  <a:schemeClr val="accent1"/>
                </a:solidFill>
              </a:rPr>
              <a:t>]</a:t>
            </a:r>
          </a:p>
          <a:p>
            <a:endParaRPr lang="en-GB">
              <a:solidFill>
                <a:schemeClr val="accent1"/>
              </a:solidFill>
            </a:endParaRPr>
          </a:p>
          <a:p>
            <a:r>
              <a:rPr lang="en-GB">
                <a:solidFill>
                  <a:schemeClr val="accent1"/>
                </a:solidFill>
              </a:rPr>
              <a:t>But the specific context might be to consider that for young people – we know that vaping is safer than smoking, so for adults using vaping to quit smoking it’s a great tool, but what does it mean for young people? </a:t>
            </a:r>
            <a:r>
              <a:rPr lang="en-GB" i="1">
                <a:solidFill>
                  <a:schemeClr val="accent1"/>
                </a:solidFill>
              </a:rPr>
              <a:t>[</a:t>
            </a:r>
            <a:r>
              <a:rPr lang="en-GB" b="1" i="1">
                <a:solidFill>
                  <a:schemeClr val="accent1"/>
                </a:solidFill>
              </a:rPr>
              <a:t>click</a:t>
            </a:r>
            <a:r>
              <a:rPr lang="en-GB" i="1">
                <a:solidFill>
                  <a:schemeClr val="accent1"/>
                </a:solidFill>
              </a:rPr>
              <a:t>]</a:t>
            </a:r>
          </a:p>
          <a:p>
            <a:endParaRPr lang="en-GB">
              <a:solidFill>
                <a:schemeClr val="accent1"/>
              </a:solidFill>
            </a:endParaRPr>
          </a:p>
          <a:p>
            <a:r>
              <a:rPr lang="en-GB">
                <a:solidFill>
                  <a:schemeClr val="accent1"/>
                </a:solidFill>
              </a:rPr>
              <a:t>And so our specific question within this broad topic could be ‘What are the harmful effects of vaping on teenagers?’ </a:t>
            </a:r>
            <a:r>
              <a:rPr lang="en-GB" i="1">
                <a:solidFill>
                  <a:schemeClr val="accent1"/>
                </a:solidFill>
              </a:rPr>
              <a:t>[</a:t>
            </a:r>
            <a:r>
              <a:rPr lang="en-GB" b="1" i="1">
                <a:solidFill>
                  <a:schemeClr val="accent1"/>
                </a:solidFill>
              </a:rPr>
              <a:t>click</a:t>
            </a:r>
            <a:r>
              <a:rPr lang="en-GB" i="1">
                <a:solidFill>
                  <a:schemeClr val="accent1"/>
                </a:solidFill>
              </a:rPr>
              <a:t>]</a:t>
            </a:r>
          </a:p>
          <a:p>
            <a:endParaRPr lang="en-GB">
              <a:solidFill>
                <a:schemeClr val="accent1"/>
              </a:solidFill>
            </a:endParaRPr>
          </a:p>
          <a:p>
            <a:r>
              <a:rPr lang="en-GB">
                <a:solidFill>
                  <a:schemeClr val="accent1"/>
                </a:solidFill>
              </a:rPr>
              <a:t>This is how we can narrow down from a broad topic to some more detailed possible research questions.</a:t>
            </a:r>
          </a:p>
        </p:txBody>
      </p:sp>
      <p:sp>
        <p:nvSpPr>
          <p:cNvPr id="4" name="Slide Number Placeholder 3"/>
          <p:cNvSpPr>
            <a:spLocks noGrp="1"/>
          </p:cNvSpPr>
          <p:nvPr>
            <p:ph type="sldNum" sz="quarter" idx="5"/>
          </p:nvPr>
        </p:nvSpPr>
        <p:spPr/>
        <p:txBody>
          <a:bodyPr/>
          <a:lstStyle/>
          <a:p>
            <a:fld id="{EF6104C9-81B3-6C4F-AF41-68E9F5293BD6}" type="slidenum">
              <a:rPr lang="en-US" smtClean="0"/>
              <a:t>10</a:t>
            </a:fld>
            <a:endParaRPr lang="en-US"/>
          </a:p>
        </p:txBody>
      </p:sp>
    </p:spTree>
    <p:extLst>
      <p:ext uri="{BB962C8B-B14F-4D97-AF65-F5344CB8AC3E}">
        <p14:creationId xmlns:p14="http://schemas.microsoft.com/office/powerpoint/2010/main" val="2104318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We have another acronym to help us frame our research questions – P.I.C.O. </a:t>
            </a:r>
            <a:r>
              <a:rPr lang="en-GB" i="1">
                <a:solidFill>
                  <a:schemeClr val="accent1"/>
                </a:solidFill>
              </a:rPr>
              <a:t>[</a:t>
            </a:r>
            <a:r>
              <a:rPr lang="en-GB" b="1" i="1">
                <a:solidFill>
                  <a:schemeClr val="accent1"/>
                </a:solidFill>
              </a:rPr>
              <a:t>click</a:t>
            </a:r>
            <a:r>
              <a:rPr lang="en-GB" i="1">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‘P’ stands for population – who are you asking this question about? </a:t>
            </a:r>
            <a:r>
              <a:rPr lang="en-GB" i="1">
                <a:solidFill>
                  <a:schemeClr val="accent1"/>
                </a:solidFill>
              </a:rPr>
              <a:t>[</a:t>
            </a:r>
            <a:r>
              <a:rPr lang="en-GB" b="1" i="1">
                <a:solidFill>
                  <a:schemeClr val="accent1"/>
                </a:solidFill>
              </a:rPr>
              <a:t>click</a:t>
            </a:r>
            <a:r>
              <a:rPr lang="en-GB" i="1">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‘I’ is for intervention – what is the specific issue or problem you are looking at or evaluating? </a:t>
            </a:r>
            <a:r>
              <a:rPr lang="en-GB" i="1">
                <a:solidFill>
                  <a:schemeClr val="accent1"/>
                </a:solidFill>
              </a:rPr>
              <a:t>[</a:t>
            </a:r>
            <a:r>
              <a:rPr lang="en-GB" b="1" i="1">
                <a:solidFill>
                  <a:schemeClr val="accent1"/>
                </a:solidFill>
              </a:rPr>
              <a:t>click</a:t>
            </a:r>
            <a:r>
              <a:rPr lang="en-GB" i="1">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‘C’ is for comparison – who are you comparing against, how are you adding in some robustness? </a:t>
            </a:r>
            <a:r>
              <a:rPr lang="en-GB" i="1">
                <a:solidFill>
                  <a:schemeClr val="accent1"/>
                </a:solidFill>
              </a:rPr>
              <a:t>[</a:t>
            </a:r>
            <a:r>
              <a:rPr lang="en-GB" b="1" i="1">
                <a:solidFill>
                  <a:schemeClr val="accent1"/>
                </a:solidFill>
              </a:rPr>
              <a:t>click</a:t>
            </a:r>
            <a:r>
              <a:rPr lang="en-GB" i="1">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‘O’ stands for outcomes – how would people’s experiences change if we answered this question? </a:t>
            </a:r>
            <a:r>
              <a:rPr lang="en-GB" i="1">
                <a:solidFill>
                  <a:schemeClr val="accent1"/>
                </a:solidFill>
              </a:rPr>
              <a:t>[</a:t>
            </a:r>
            <a:r>
              <a:rPr lang="en-GB" b="1" i="1">
                <a:solidFill>
                  <a:schemeClr val="accent1"/>
                </a:solidFill>
              </a:rPr>
              <a:t>click</a:t>
            </a:r>
            <a:r>
              <a:rPr lang="en-GB" i="1">
                <a:solidFill>
                  <a:schemeClr val="accent1"/>
                </a:solidFill>
              </a:rPr>
              <a:t>]</a:t>
            </a:r>
          </a:p>
        </p:txBody>
      </p:sp>
      <p:sp>
        <p:nvSpPr>
          <p:cNvPr id="4" name="Slide Number Placeholder 3"/>
          <p:cNvSpPr>
            <a:spLocks noGrp="1"/>
          </p:cNvSpPr>
          <p:nvPr>
            <p:ph type="sldNum" sz="quarter" idx="5"/>
          </p:nvPr>
        </p:nvSpPr>
        <p:spPr/>
        <p:txBody>
          <a:bodyPr/>
          <a:lstStyle/>
          <a:p>
            <a:fld id="{EF6104C9-81B3-6C4F-AF41-68E9F5293BD6}" type="slidenum">
              <a:rPr lang="en-US" smtClean="0"/>
              <a:t>11</a:t>
            </a:fld>
            <a:endParaRPr lang="en-US"/>
          </a:p>
        </p:txBody>
      </p:sp>
    </p:spTree>
    <p:extLst>
      <p:ext uri="{BB962C8B-B14F-4D97-AF65-F5344CB8AC3E}">
        <p14:creationId xmlns:p14="http://schemas.microsoft.com/office/powerpoint/2010/main" val="1590904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36142-0262-3511-15CA-A64D31373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F6369-16ED-F2C8-887A-12F52F5EE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08312-10FC-4963-B93E-570FCD342D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Not all questions have every element: very often questions won’t have a comparison, especially in qualitative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Take a look at Example 1, which says, ‘What is the impact on the prevalence of disease in young children of taking Vitamin C supplements, when compared to no supplements?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Our Population, in this example, are the young children.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Vitamin C supplements is the Intervention, as they are the specific aspect that we are interested in.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The Comparison is going to be made again young children who have not taken Vitamin C supplements.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And, the Outcome is the prevalence of disease, as this is the change we are monitoring, in response to the use of Vitamin C supplements.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However, Example 2 does not contain the same elements. The question in this example is, ‘What impact on teenagers’ self-confidence does participating in sport have?’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There are only 3 elements of PICO in this question: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Teenagers are the Population of interest.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Participation in sport is the Intervention. [</a:t>
            </a:r>
            <a:r>
              <a:rPr lang="en-GB" b="1" i="1">
                <a:solidFill>
                  <a:schemeClr val="accent1"/>
                </a:solidFill>
              </a:rPr>
              <a:t>click</a:t>
            </a:r>
            <a:r>
              <a:rPr lang="en-GB">
                <a:solidFill>
                  <a:schemeClr val="accent1"/>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chemeClr val="accent1"/>
                </a:solidFill>
              </a:rPr>
              <a:t>There is no Comparison element to this question, but there the Outcome to be measured is teenage self-confidence. [</a:t>
            </a:r>
            <a:r>
              <a:rPr lang="en-GB" b="1" i="1">
                <a:solidFill>
                  <a:schemeClr val="accent1"/>
                </a:solidFill>
              </a:rPr>
              <a:t>click</a:t>
            </a:r>
            <a:r>
              <a:rPr lang="en-GB">
                <a:solidFill>
                  <a:schemeClr val="accent1"/>
                </a:solidFill>
              </a:rPr>
              <a:t>]</a:t>
            </a:r>
          </a:p>
        </p:txBody>
      </p:sp>
      <p:sp>
        <p:nvSpPr>
          <p:cNvPr id="4" name="Slide Number Placeholder 3">
            <a:extLst>
              <a:ext uri="{FF2B5EF4-FFF2-40B4-BE49-F238E27FC236}">
                <a16:creationId xmlns:a16="http://schemas.microsoft.com/office/drawing/2014/main" id="{0BD04D4D-BD12-7C96-F98D-1863CB1F4A54}"/>
              </a:ext>
            </a:extLst>
          </p:cNvPr>
          <p:cNvSpPr>
            <a:spLocks noGrp="1"/>
          </p:cNvSpPr>
          <p:nvPr>
            <p:ph type="sldNum" sz="quarter" idx="5"/>
          </p:nvPr>
        </p:nvSpPr>
        <p:spPr/>
        <p:txBody>
          <a:bodyPr/>
          <a:lstStyle/>
          <a:p>
            <a:fld id="{EF6104C9-81B3-6C4F-AF41-68E9F5293BD6}" type="slidenum">
              <a:rPr lang="en-US" smtClean="0"/>
              <a:t>12</a:t>
            </a:fld>
            <a:endParaRPr lang="en-US"/>
          </a:p>
        </p:txBody>
      </p:sp>
    </p:spTree>
    <p:extLst>
      <p:ext uri="{BB962C8B-B14F-4D97-AF65-F5344CB8AC3E}">
        <p14:creationId xmlns:p14="http://schemas.microsoft.com/office/powerpoint/2010/main" val="3558088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DF657-B337-2A3E-D589-9E52DDE0C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523C53-D078-1C7B-5AEB-1E54921C70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2475BC-27EF-5EE6-D7C1-3F85DEFC1BC5}"/>
              </a:ext>
            </a:extLst>
          </p:cNvPr>
          <p:cNvSpPr>
            <a:spLocks noGrp="1"/>
          </p:cNvSpPr>
          <p:nvPr>
            <p:ph type="body" idx="1"/>
          </p:nvPr>
        </p:nvSpPr>
        <p:spPr/>
        <p:txBody>
          <a:bodyPr/>
          <a:lstStyle/>
          <a:p>
            <a:r>
              <a:rPr lang="en-US">
                <a:solidFill>
                  <a:schemeClr val="accent1"/>
                </a:solidFill>
              </a:rPr>
              <a:t>This session’s self-directed tasks involve thinking about what research you might do.</a:t>
            </a:r>
          </a:p>
          <a:p>
            <a:endParaRPr lang="en-US">
              <a:solidFill>
                <a:schemeClr val="accent1"/>
              </a:solidFill>
            </a:endParaRPr>
          </a:p>
          <a:p>
            <a:r>
              <a:rPr lang="en-US">
                <a:solidFill>
                  <a:schemeClr val="accent1"/>
                </a:solidFill>
              </a:rPr>
              <a:t>There are 3 tasks:</a:t>
            </a:r>
          </a:p>
          <a:p>
            <a:endParaRPr lang="en-US">
              <a:solidFill>
                <a:schemeClr val="accent1"/>
              </a:solidFill>
            </a:endParaRPr>
          </a:p>
          <a:p>
            <a:r>
              <a:rPr lang="en-US">
                <a:solidFill>
                  <a:schemeClr val="accent1"/>
                </a:solidFill>
                <a:latin typeface="Aptos" panose="02110004020202020204"/>
                <a:ea typeface="Calibri"/>
                <a:cs typeface="Calibri"/>
              </a:rPr>
              <a:t>The first task involves thinking about what research you might do. What issues and topics are of most interest to you. Is there an issue where you could think of solution to help not only yourself, but also your friends, family and others that live in your community?</a:t>
            </a:r>
          </a:p>
          <a:p>
            <a:endParaRPr lang="en-US">
              <a:solidFill>
                <a:schemeClr val="accent1"/>
              </a:solidFill>
              <a:latin typeface="Aptos" panose="02110004020202020204"/>
              <a:ea typeface="Calibri"/>
              <a:cs typeface="Calibri"/>
            </a:endParaRPr>
          </a:p>
          <a:p>
            <a:r>
              <a:rPr lang="en-US">
                <a:solidFill>
                  <a:schemeClr val="accent1"/>
                </a:solidFill>
                <a:latin typeface="Aptos" panose="02110004020202020204"/>
                <a:ea typeface="Calibri"/>
                <a:cs typeface="Calibri"/>
              </a:rPr>
              <a:t>The second task is to complete the triangle and PICO worksheets in the Session 2 section of your workbooks. These activities will help you design your possible research question.</a:t>
            </a:r>
          </a:p>
          <a:p>
            <a:r>
              <a:rPr lang="en-US">
                <a:solidFill>
                  <a:schemeClr val="accent1"/>
                </a:solidFill>
                <a:latin typeface="Aptos" panose="02110004020202020204"/>
                <a:ea typeface="Calibri"/>
                <a:cs typeface="Calibri"/>
              </a:rPr>
              <a:t>Watch the 'reflective and reflexive researcher' video in preparation for the next session.</a:t>
            </a:r>
          </a:p>
          <a:p>
            <a:pPr marL="0" marR="0" lvl="0" indent="0" algn="l" defTabSz="914400">
              <a:lnSpc>
                <a:spcPct val="100000"/>
              </a:lnSpc>
              <a:buClrTx/>
              <a:buSzTx/>
              <a:buNone/>
              <a:tabLst/>
            </a:pPr>
            <a:endParaRPr lang="en-US" sz="1200">
              <a:solidFill>
                <a:schemeClr val="accent1"/>
              </a:solidFill>
              <a:latin typeface="Montserrat" pitchFamily="2" charset="0"/>
              <a:cs typeface="Calibri"/>
            </a:endParaRPr>
          </a:p>
        </p:txBody>
      </p:sp>
      <p:sp>
        <p:nvSpPr>
          <p:cNvPr id="4" name="Slide Number Placeholder 3">
            <a:extLst>
              <a:ext uri="{FF2B5EF4-FFF2-40B4-BE49-F238E27FC236}">
                <a16:creationId xmlns:a16="http://schemas.microsoft.com/office/drawing/2014/main" id="{72EE4175-D3F6-8CDF-A9A1-66F038FA0874}"/>
              </a:ext>
            </a:extLst>
          </p:cNvPr>
          <p:cNvSpPr>
            <a:spLocks noGrp="1"/>
          </p:cNvSpPr>
          <p:nvPr>
            <p:ph type="sldNum" sz="quarter" idx="5"/>
          </p:nvPr>
        </p:nvSpPr>
        <p:spPr/>
        <p:txBody>
          <a:bodyPr/>
          <a:lstStyle/>
          <a:p>
            <a:fld id="{EF6104C9-81B3-6C4F-AF41-68E9F5293BD6}" type="slidenum">
              <a:rPr lang="en-US" smtClean="0"/>
              <a:t>13</a:t>
            </a:fld>
            <a:endParaRPr lang="en-US"/>
          </a:p>
        </p:txBody>
      </p:sp>
    </p:spTree>
    <p:extLst>
      <p:ext uri="{BB962C8B-B14F-4D97-AF65-F5344CB8AC3E}">
        <p14:creationId xmlns:p14="http://schemas.microsoft.com/office/powerpoint/2010/main" val="3923205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EFBF-4E76-D0A5-7AEC-578C5293E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3EEB7-D546-853F-683E-255A9BF53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0ED796-FE67-2EF0-51F2-25CCDA7C96A3}"/>
              </a:ext>
            </a:extLst>
          </p:cNvPr>
          <p:cNvSpPr>
            <a:spLocks noGrp="1"/>
          </p:cNvSpPr>
          <p:nvPr>
            <p:ph type="body" idx="1"/>
          </p:nvPr>
        </p:nvSpPr>
        <p:spPr/>
        <p:txBody>
          <a:bodyPr/>
          <a:lstStyle/>
          <a:p>
            <a:r>
              <a:rPr lang="en-GB">
                <a:solidFill>
                  <a:schemeClr val="accent1"/>
                </a:solidFill>
              </a:rPr>
              <a:t>Just like last session, please</a:t>
            </a:r>
            <a:r>
              <a:rPr lang="en-GB" sz="1200" b="0" i="0" u="none" strike="noStrike" kern="1200">
                <a:solidFill>
                  <a:schemeClr val="accent1"/>
                </a:solidFill>
                <a:effectLst/>
                <a:latin typeface="+mn-lt"/>
                <a:ea typeface="+mn-ea"/>
                <a:cs typeface="+mn-cs"/>
              </a:rPr>
              <a:t> let us know what you </a:t>
            </a:r>
            <a:r>
              <a:rPr lang="en-GB">
                <a:solidFill>
                  <a:schemeClr val="accent1"/>
                </a:solidFill>
              </a:rPr>
              <a:t>think, by</a:t>
            </a:r>
            <a:r>
              <a:rPr lang="en-GB" sz="1200" b="0" i="0" u="none" strike="noStrike" kern="1200">
                <a:solidFill>
                  <a:schemeClr val="accent1"/>
                </a:solidFill>
                <a:effectLst/>
                <a:latin typeface="+mn-lt"/>
                <a:ea typeface="+mn-ea"/>
                <a:cs typeface="+mn-cs"/>
              </a:rPr>
              <a:t> writing on two </a:t>
            </a:r>
            <a:r>
              <a:rPr lang="en-GB" sz="1200" b="0" i="0" u="none" strike="noStrike" kern="1200" err="1">
                <a:solidFill>
                  <a:schemeClr val="accent1"/>
                </a:solidFill>
                <a:effectLst/>
                <a:latin typeface="+mn-lt"/>
                <a:ea typeface="+mn-ea"/>
                <a:cs typeface="+mn-cs"/>
              </a:rPr>
              <a:t>post-it</a:t>
            </a:r>
            <a:r>
              <a:rPr lang="en-GB" sz="1200" b="0" i="0" u="none" strike="noStrike" kern="1200">
                <a:solidFill>
                  <a:schemeClr val="accent1"/>
                </a:solidFill>
                <a:effectLst/>
                <a:latin typeface="+mn-lt"/>
                <a:ea typeface="+mn-ea"/>
                <a:cs typeface="+mn-cs"/>
              </a:rPr>
              <a:t> notes.</a:t>
            </a:r>
            <a:endParaRPr lang="en-US">
              <a:solidFill>
                <a:schemeClr val="accent1"/>
              </a:solidFill>
            </a:endParaRPr>
          </a:p>
          <a:p>
            <a:endParaRPr lang="en-GB" sz="1200" b="0" i="0" u="none" strike="noStrike" kern="1200">
              <a:solidFill>
                <a:schemeClr val="accent1"/>
              </a:solidFill>
              <a:effectLst/>
              <a:latin typeface="+mn-lt"/>
            </a:endParaRPr>
          </a:p>
          <a:p>
            <a:r>
              <a:rPr lang="en-GB" sz="1200" b="0" i="0" u="none" strike="noStrike" kern="1200">
                <a:solidFill>
                  <a:schemeClr val="accent1"/>
                </a:solidFill>
                <a:effectLst/>
                <a:latin typeface="+mn-lt"/>
                <a:ea typeface="+mn-ea"/>
                <a:cs typeface="+mn-cs"/>
              </a:rPr>
              <a:t>One note for one thing you enjoyed today, found interesting or a new thing you have learned.</a:t>
            </a:r>
            <a:endParaRPr lang="en-GB" sz="1200" b="0" i="0" u="none" strike="noStrike" kern="1200">
              <a:solidFill>
                <a:schemeClr val="accent1"/>
              </a:solidFill>
              <a:effectLst/>
              <a:latin typeface="+mn-lt"/>
            </a:endParaRPr>
          </a:p>
          <a:p>
            <a:endParaRPr lang="en-GB" sz="1200" b="0" i="0" u="none" strike="noStrike" kern="1200">
              <a:solidFill>
                <a:schemeClr val="accent1"/>
              </a:solidFill>
              <a:effectLst/>
              <a:latin typeface="+mn-lt"/>
            </a:endParaRPr>
          </a:p>
          <a:p>
            <a:r>
              <a:rPr lang="en-GB" sz="1200" b="0" i="0" u="none" strike="noStrike" kern="1200">
                <a:solidFill>
                  <a:schemeClr val="accent1"/>
                </a:solidFill>
                <a:effectLst/>
                <a:latin typeface="+mn-lt"/>
                <a:ea typeface="+mn-ea"/>
                <a:cs typeface="+mn-cs"/>
              </a:rPr>
              <a:t>Another note for one thing that could be improved on for the next session.</a:t>
            </a:r>
            <a:endParaRPr lang="en-GB" i="1">
              <a:solidFill>
                <a:schemeClr val="accent1"/>
              </a:solidFill>
            </a:endParaRPr>
          </a:p>
        </p:txBody>
      </p:sp>
      <p:sp>
        <p:nvSpPr>
          <p:cNvPr id="4" name="Slide Number Placeholder 3">
            <a:extLst>
              <a:ext uri="{FF2B5EF4-FFF2-40B4-BE49-F238E27FC236}">
                <a16:creationId xmlns:a16="http://schemas.microsoft.com/office/drawing/2014/main" id="{DC99B84A-1CB6-FF2C-6072-C812F83EB6B2}"/>
              </a:ext>
            </a:extLst>
          </p:cNvPr>
          <p:cNvSpPr>
            <a:spLocks noGrp="1"/>
          </p:cNvSpPr>
          <p:nvPr>
            <p:ph type="sldNum" sz="quarter" idx="5"/>
          </p:nvPr>
        </p:nvSpPr>
        <p:spPr/>
        <p:txBody>
          <a:bodyPr/>
          <a:lstStyle/>
          <a:p>
            <a:fld id="{EF6104C9-81B3-6C4F-AF41-68E9F5293BD6}" type="slidenum">
              <a:rPr lang="en-US" smtClean="0"/>
              <a:t>14</a:t>
            </a:fld>
            <a:endParaRPr lang="en-US"/>
          </a:p>
        </p:txBody>
      </p:sp>
    </p:spTree>
    <p:extLst>
      <p:ext uri="{BB962C8B-B14F-4D97-AF65-F5344CB8AC3E}">
        <p14:creationId xmlns:p14="http://schemas.microsoft.com/office/powerpoint/2010/main" val="3457634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0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rmAutofit/>
          </a:bodyPr>
          <a:lstStyle>
            <a:lvl1pPr algn="l">
              <a:defRPr sz="4400"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4831611" cy="535476"/>
          </a:xfrm>
          <a:prstGeom prst="rect">
            <a:avLst/>
          </a:prstGeom>
        </p:spPr>
        <p:txBody>
          <a:bodyPr/>
          <a:lstStyle>
            <a:lvl1pPr marL="0" indent="0" algn="l">
              <a:buNone/>
              <a:defRPr sz="24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838200" y="1825625"/>
            <a:ext cx="10515600" cy="4351338"/>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55587" y="2232561"/>
            <a:ext cx="6840538" cy="428427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55587" y="1556389"/>
            <a:ext cx="6840538" cy="414916"/>
          </a:xfrm>
          <a:prstGeom prst="rect">
            <a:avLst/>
          </a:prstGeom>
        </p:spPr>
        <p:txBody>
          <a:bodyPr/>
          <a:lstStyle>
            <a:lvl1pPr marL="0" indent="0">
              <a:buFontTx/>
              <a:buNone/>
              <a:defRPr sz="2400">
                <a:solidFill>
                  <a:schemeClr val="accent2"/>
                </a:solidFill>
                <a:latin typeface="Futura Medium" panose="020B0602020204020303" pitchFamily="34" charset="-79"/>
                <a:cs typeface="Futura Medium" panose="020B0602020204020303" pitchFamily="34" charset="-79"/>
              </a:defRPr>
            </a:lvl1pPr>
            <a:lvl2pPr marL="457200" indent="0">
              <a:buFontTx/>
              <a:buNone/>
              <a:defRPr>
                <a:solidFill>
                  <a:schemeClr val="accent2"/>
                </a:solidFill>
                <a:latin typeface="Futura Medium" panose="020B0602020204020303" pitchFamily="34" charset="-79"/>
                <a:cs typeface="Futura Medium" panose="020B0602020204020303" pitchFamily="34" charset="-79"/>
              </a:defRPr>
            </a:lvl2pPr>
            <a:lvl3pPr marL="914400" indent="0">
              <a:buFontTx/>
              <a:buNone/>
              <a:defRPr>
                <a:solidFill>
                  <a:schemeClr val="accent2"/>
                </a:solidFill>
                <a:latin typeface="Futura Medium" panose="020B0602020204020303" pitchFamily="34" charset="-79"/>
                <a:cs typeface="Futura Medium" panose="020B0602020204020303" pitchFamily="34" charset="-79"/>
              </a:defRPr>
            </a:lvl3pPr>
            <a:lvl4pPr marL="1371600" indent="0">
              <a:buFontTx/>
              <a:buNone/>
              <a:defRPr>
                <a:solidFill>
                  <a:schemeClr val="accent2"/>
                </a:solidFill>
                <a:latin typeface="Futura Medium" panose="020B0602020204020303" pitchFamily="34" charset="-79"/>
                <a:cs typeface="Futura Medium" panose="020B0602020204020303" pitchFamily="34" charset="-79"/>
              </a:defRPr>
            </a:lvl4pPr>
            <a:lvl5pPr marL="1828800"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7338952" y="1556389"/>
            <a:ext cx="4597462" cy="4960448"/>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420090" y="341164"/>
            <a:ext cx="10515600" cy="535531"/>
          </a:xfrm>
        </p:spPr>
        <p:txBody>
          <a:bodyPr>
            <a:noAutofit/>
          </a:bodyPr>
          <a:lstStyle>
            <a:lvl1pPr>
              <a:defRPr sz="3200">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55588" y="1556388"/>
            <a:ext cx="5159560" cy="5019823"/>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723906" y="1556388"/>
            <a:ext cx="6212507" cy="5019675"/>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0" y="0"/>
            <a:ext cx="12192000" cy="6858000"/>
          </a:xfrm>
          <a:prstGeom prst="rect">
            <a:avLst/>
          </a:prstGeom>
          <a:solidFill>
            <a:schemeClr val="bg2">
              <a:lumMod val="95000"/>
            </a:schemeClr>
          </a:solidFill>
        </p:spPr>
        <p:txBody>
          <a:bodyPr/>
          <a:lstStyle>
            <a:lvl1pPr marL="0" indent="0">
              <a:buFontTx/>
              <a:buNone/>
              <a:defRPr sz="1600">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E3F09-2BDF-5FD0-107E-5DC449B07F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104E8BA-437E-E2BC-4BE3-AAE97C7D3F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F431FCE-8B83-3F37-ECFB-A783B1BB0A03}"/>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5" name="Footer Placeholder 4">
            <a:extLst>
              <a:ext uri="{FF2B5EF4-FFF2-40B4-BE49-F238E27FC236}">
                <a16:creationId xmlns:a16="http://schemas.microsoft.com/office/drawing/2014/main" id="{971C3BC6-B70D-D7A9-F9E5-74D3614EA3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B28C0B-FD43-71A6-7DEE-CDF7501EEF35}"/>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613266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59AE-7975-CE27-2784-C0FDFB2364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61CBC4-8999-EF8C-00B7-5B0DD1D870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01796F-22B3-B2A7-7C1E-94107380ACF5}"/>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5" name="Footer Placeholder 4">
            <a:extLst>
              <a:ext uri="{FF2B5EF4-FFF2-40B4-BE49-F238E27FC236}">
                <a16:creationId xmlns:a16="http://schemas.microsoft.com/office/drawing/2014/main" id="{F37B9413-310B-F83D-241F-82EA9CC410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CC0FCE-0667-F14B-ADF2-938795D93628}"/>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2394964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44F3-48AC-7553-A00C-74DDC3E240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BA3D34C-462E-882C-EDCF-6300F8491E0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556F66-091C-01E5-98B5-EFBC191E38BE}"/>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5" name="Footer Placeholder 4">
            <a:extLst>
              <a:ext uri="{FF2B5EF4-FFF2-40B4-BE49-F238E27FC236}">
                <a16:creationId xmlns:a16="http://schemas.microsoft.com/office/drawing/2014/main" id="{9AC59D71-81AB-8022-D351-362F8C8FAD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4BF4A8-5124-A644-D995-64E268449239}"/>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122383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33A36-2B65-322B-FE4B-22B1C7C21D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AFA4FE-2C74-12E8-FAEC-245181075B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23C0BC-6483-EA2B-0B68-F554D2C994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F6C2CD-A7F0-D24F-2B4F-5F9DB4B134BF}"/>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6" name="Footer Placeholder 5">
            <a:extLst>
              <a:ext uri="{FF2B5EF4-FFF2-40B4-BE49-F238E27FC236}">
                <a16:creationId xmlns:a16="http://schemas.microsoft.com/office/drawing/2014/main" id="{76764A1C-42FF-2253-66EB-D65192E804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DA8413-3DB5-1031-7582-4E9C14655351}"/>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260755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39338-895C-C613-B586-AF51050EFFE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AF8801-B626-06CF-999A-6635A435AD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931E71-18F9-ED4B-B246-A09BEC0714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4F42B3E-F3B9-41E0-6611-5785F28724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056BC06-4E9F-F69C-3455-E96E442539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7FE78E-C4E5-99BD-4030-93F4823A5EF2}"/>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8" name="Footer Placeholder 7">
            <a:extLst>
              <a:ext uri="{FF2B5EF4-FFF2-40B4-BE49-F238E27FC236}">
                <a16:creationId xmlns:a16="http://schemas.microsoft.com/office/drawing/2014/main" id="{2C06127B-CA9A-E693-552C-7EEAD92C7E7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2061F7C-1207-E3C8-06FE-D6A9C03B64FC}"/>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2926270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18C9-DAF6-3E11-5C56-413EBC7E3F9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551A54A-AE1A-4DFA-77C4-1EC5B1060A81}"/>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4" name="Footer Placeholder 3">
            <a:extLst>
              <a:ext uri="{FF2B5EF4-FFF2-40B4-BE49-F238E27FC236}">
                <a16:creationId xmlns:a16="http://schemas.microsoft.com/office/drawing/2014/main" id="{B2581123-DE46-4BC8-C26E-B6545A85890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69244BC-D3BA-5DFE-D466-C9475731DB89}"/>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4097557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1AC8-A0D1-004E-B010-94695BD662CA}"/>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3" name="Footer Placeholder 2">
            <a:extLst>
              <a:ext uri="{FF2B5EF4-FFF2-40B4-BE49-F238E27FC236}">
                <a16:creationId xmlns:a16="http://schemas.microsoft.com/office/drawing/2014/main" id="{BAF82B83-1A6D-6505-046C-D6D98F61493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5BD9FB-E87E-3489-6E07-773A872C0B45}"/>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267731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BC1C-79D7-B08B-5F15-79C5408FBD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36E3E2F-4523-C682-17D0-9166105B88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48BAD76-E483-B0C5-A51D-BE672D15E9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FAE680-96F2-06ED-7A94-B00A4C0F405A}"/>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6" name="Footer Placeholder 5">
            <a:extLst>
              <a:ext uri="{FF2B5EF4-FFF2-40B4-BE49-F238E27FC236}">
                <a16:creationId xmlns:a16="http://schemas.microsoft.com/office/drawing/2014/main" id="{D5A3CAD2-942A-A865-3404-D4600EFAD9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4C70BC-0CBD-F41D-38C9-3851AD1C41D1}"/>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3915623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21983-CF73-BDE6-29D8-E707BE30F2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298FB4-61A1-9BF0-0751-FF4A0DD517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957D72A-7E85-E2E1-C9A6-ED4FA06063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13B26E-6427-E5C1-E1BC-53738C160ACD}"/>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6" name="Footer Placeholder 5">
            <a:extLst>
              <a:ext uri="{FF2B5EF4-FFF2-40B4-BE49-F238E27FC236}">
                <a16:creationId xmlns:a16="http://schemas.microsoft.com/office/drawing/2014/main" id="{4A64747F-7006-93FD-A08B-17E6126CAC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829FA6-8F23-5AC3-10CB-2B01012180D7}"/>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3630903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0524A-04C8-437A-D4CB-98B4099A142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7A9B1C-74B1-61AC-C427-AB0D99453F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37417-8D48-B4DC-6CE5-B464FDCF88F7}"/>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5" name="Footer Placeholder 4">
            <a:extLst>
              <a:ext uri="{FF2B5EF4-FFF2-40B4-BE49-F238E27FC236}">
                <a16:creationId xmlns:a16="http://schemas.microsoft.com/office/drawing/2014/main" id="{7D7FAC2B-796B-745B-0058-EE7D9E0A292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393EBB-1949-59F6-B013-6048D8683381}"/>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8314187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8673DE-6E53-3743-0EC9-07D80D31A97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DC951F2-BF8E-4294-821D-B316641232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9C6DBF-69A5-3301-CE6A-A8621D1F6B05}"/>
              </a:ext>
            </a:extLst>
          </p:cNvPr>
          <p:cNvSpPr>
            <a:spLocks noGrp="1"/>
          </p:cNvSpPr>
          <p:nvPr>
            <p:ph type="dt" sz="half" idx="10"/>
          </p:nvPr>
        </p:nvSpPr>
        <p:spPr/>
        <p:txBody>
          <a:bodyPr/>
          <a:lstStyle/>
          <a:p>
            <a:fld id="{7EC22BFC-3821-40FB-BB74-E7A5C8A1C697}" type="datetimeFigureOut">
              <a:rPr lang="en-GB" smtClean="0"/>
              <a:t>11/05/2026</a:t>
            </a:fld>
            <a:endParaRPr lang="en-GB"/>
          </a:p>
        </p:txBody>
      </p:sp>
      <p:sp>
        <p:nvSpPr>
          <p:cNvPr id="5" name="Footer Placeholder 4">
            <a:extLst>
              <a:ext uri="{FF2B5EF4-FFF2-40B4-BE49-F238E27FC236}">
                <a16:creationId xmlns:a16="http://schemas.microsoft.com/office/drawing/2014/main" id="{67A63DDC-9CBF-1537-5137-A1419E7896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6BB59F-B2E4-CBD9-826D-EDA604FAF67F}"/>
              </a:ext>
            </a:extLst>
          </p:cNvPr>
          <p:cNvSpPr>
            <a:spLocks noGrp="1"/>
          </p:cNvSpPr>
          <p:nvPr>
            <p:ph type="sldNum" sz="quarter" idx="12"/>
          </p:nvPr>
        </p:nvSpPr>
        <p:spPr/>
        <p:txBody>
          <a:bodyPr/>
          <a:lstStyle/>
          <a:p>
            <a:fld id="{00167B98-6571-427C-9AC2-06F8C8623A7E}" type="slidenum">
              <a:rPr lang="en-GB" smtClean="0"/>
              <a:t>‹#›</a:t>
            </a:fld>
            <a:endParaRPr lang="en-GB"/>
          </a:p>
        </p:txBody>
      </p:sp>
    </p:spTree>
    <p:extLst>
      <p:ext uri="{BB962C8B-B14F-4D97-AF65-F5344CB8AC3E}">
        <p14:creationId xmlns:p14="http://schemas.microsoft.com/office/powerpoint/2010/main" val="17324501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blipFill>
            <a:blip r:embed="rId3"/>
            <a:tile tx="0" ty="0" sx="100000" sy="100000" flip="none" algn="tl"/>
          </a:blipFill>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63436" y="3454052"/>
            <a:ext cx="7960841" cy="812866"/>
          </a:xfrm>
        </p:spPr>
        <p:txBody>
          <a:bodyPr anchor="b">
            <a:noAutofit/>
          </a:bodyPr>
          <a:lstStyle>
            <a:lvl1pPr algn="l">
              <a:defRPr sz="5400" b="1">
                <a:solidFill>
                  <a:schemeClr val="bg2"/>
                </a:solidFill>
                <a:latin typeface="FUTURA MEDIUM" panose="020B0602020204020303" pitchFamily="34" charset="-79"/>
                <a:cs typeface="FUTURA MEDIUM" panose="020B0602020204020303" pitchFamily="34" charset="-79"/>
              </a:defRPr>
            </a:lvl1pPr>
          </a:lstStyle>
          <a:p>
            <a:endParaRPr lang="en-US" dirty="0"/>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85724" y="4437357"/>
            <a:ext cx="6713576" cy="535476"/>
          </a:xfrm>
          <a:prstGeom prst="rect">
            <a:avLst/>
          </a:prstGeom>
        </p:spPr>
        <p:txBody>
          <a:bodyPr>
            <a:noAutofit/>
          </a:bodyPr>
          <a:lstStyle>
            <a:lvl1pPr marL="0" indent="0" algn="l">
              <a:buNone/>
              <a:defRPr sz="3200">
                <a:solidFill>
                  <a:schemeClr val="bg2"/>
                </a:solidFill>
                <a:latin typeface="Futura Medium" panose="020B0602020204020303" pitchFamily="34" charset="-79"/>
                <a:cs typeface="Futura Medium" panose="020B06020202040203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3289132276"/>
      </p:ext>
    </p:extLst>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3C7A50BE-D97C-A133-5EFD-370F241DBC06}"/>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4" name="Title 13">
            <a:extLst>
              <a:ext uri="{FF2B5EF4-FFF2-40B4-BE49-F238E27FC236}">
                <a16:creationId xmlns:a16="http://schemas.microsoft.com/office/drawing/2014/main" id="{255ECB1F-6654-EB66-FA09-C451C57DE77E}"/>
              </a:ext>
            </a:extLst>
          </p:cNvPr>
          <p:cNvSpPr>
            <a:spLocks noGrp="1"/>
          </p:cNvSpPr>
          <p:nvPr>
            <p:ph type="title"/>
          </p:nvPr>
        </p:nvSpPr>
        <p:spPr>
          <a:xfrm>
            <a:off x="442913" y="3616979"/>
            <a:ext cx="10515600" cy="933588"/>
          </a:xfrm>
        </p:spPr>
        <p:txBody>
          <a:bodyPr/>
          <a:lstStyle>
            <a:lvl1pPr>
              <a:defRPr b="0" i="0">
                <a:solidFill>
                  <a:schemeClr val="bg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dirty="0">
              <a:effectLst/>
              <a:latin typeface="Minion Pro" panose="02040503050306020203" pitchFamily="18" charset="0"/>
            </a:endParaRPr>
          </a:p>
        </p:txBody>
      </p:sp>
    </p:spTree>
    <p:extLst>
      <p:ext uri="{BB962C8B-B14F-4D97-AF65-F5344CB8AC3E}">
        <p14:creationId xmlns:p14="http://schemas.microsoft.com/office/powerpoint/2010/main" val="2091028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71698980-E368-A268-80B0-21359937CC9C}"/>
              </a:ext>
            </a:extLst>
          </p:cNvPr>
          <p:cNvSpPr>
            <a:spLocks noGrp="1"/>
          </p:cNvSpPr>
          <p:nvPr>
            <p:ph type="body" sz="quarter" idx="10"/>
          </p:nvPr>
        </p:nvSpPr>
        <p:spPr>
          <a:xfrm>
            <a:off x="457200" y="4683125"/>
            <a:ext cx="10515600" cy="471488"/>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5" name="Title 13">
            <a:extLst>
              <a:ext uri="{FF2B5EF4-FFF2-40B4-BE49-F238E27FC236}">
                <a16:creationId xmlns:a16="http://schemas.microsoft.com/office/drawing/2014/main" id="{509084D9-1D62-D22F-C3D2-B46FBF402DFE}"/>
              </a:ext>
            </a:extLst>
          </p:cNvPr>
          <p:cNvSpPr>
            <a:spLocks noGrp="1"/>
          </p:cNvSpPr>
          <p:nvPr>
            <p:ph type="title"/>
          </p:nvPr>
        </p:nvSpPr>
        <p:spPr>
          <a:xfrm>
            <a:off x="442913" y="3616979"/>
            <a:ext cx="10515600" cy="933588"/>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lang="en-GB" dirty="0">
              <a:effectLst/>
              <a:latin typeface="Minion Pro" panose="02040503050306020203" pitchFamily="18" charset="0"/>
            </a:endParaRPr>
          </a:p>
        </p:txBody>
      </p:sp>
    </p:spTree>
    <p:extLst>
      <p:ext uri="{BB962C8B-B14F-4D97-AF65-F5344CB8AC3E}">
        <p14:creationId xmlns:p14="http://schemas.microsoft.com/office/powerpoint/2010/main" val="1080655531"/>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CDC759-9248-C5F7-4498-DD0D2C00B25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7B449E9E-9C5B-6E6E-2888-6BEE14E55C25}"/>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sp>
        <p:nvSpPr>
          <p:cNvPr id="7" name="Title 5">
            <a:extLst>
              <a:ext uri="{FF2B5EF4-FFF2-40B4-BE49-F238E27FC236}">
                <a16:creationId xmlns:a16="http://schemas.microsoft.com/office/drawing/2014/main" id="{E89DDCF8-BD93-C127-A7E5-A7570E05597F}"/>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dirty="0">
                <a:solidFill>
                  <a:schemeClr val="bg1"/>
                </a:solidFill>
                <a:latin typeface="Futura Medium" panose="020B0602020204020303" pitchFamily="34" charset="-79"/>
                <a:cs typeface="Futura Medium" panose="020B0602020204020303" pitchFamily="34" charset="-79"/>
              </a:rPr>
              <a:t>Click to add Title</a:t>
            </a:r>
          </a:p>
        </p:txBody>
      </p:sp>
      <p:sp>
        <p:nvSpPr>
          <p:cNvPr id="10" name="Text Placeholder 2">
            <a:extLst>
              <a:ext uri="{FF2B5EF4-FFF2-40B4-BE49-F238E27FC236}">
                <a16:creationId xmlns:a16="http://schemas.microsoft.com/office/drawing/2014/main" id="{E5F5D313-466C-B3E4-6F6B-F3CEA9C25668}"/>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Tree>
    <p:extLst>
      <p:ext uri="{BB962C8B-B14F-4D97-AF65-F5344CB8AC3E}">
        <p14:creationId xmlns:p14="http://schemas.microsoft.com/office/powerpoint/2010/main" val="4019049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944903C2-5ADA-CD50-A947-DDC7FA0E284C}"/>
              </a:ext>
            </a:extLst>
          </p:cNvPr>
          <p:cNvSpPr>
            <a:spLocks noGrp="1"/>
          </p:cNvSpPr>
          <p:nvPr>
            <p:ph idx="1"/>
          </p:nvPr>
        </p:nvSpPr>
        <p:spPr>
          <a:xfrm>
            <a:off x="437323" y="2040423"/>
            <a:ext cx="11343860"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5">
            <a:extLst>
              <a:ext uri="{FF2B5EF4-FFF2-40B4-BE49-F238E27FC236}">
                <a16:creationId xmlns:a16="http://schemas.microsoft.com/office/drawing/2014/main" id="{EC1E90EE-2290-3693-0DD4-75E386D1EB02}"/>
              </a:ext>
            </a:extLst>
          </p:cNvPr>
          <p:cNvSpPr>
            <a:spLocks noGrp="1"/>
          </p:cNvSpPr>
          <p:nvPr>
            <p:ph type="title"/>
          </p:nvPr>
        </p:nvSpPr>
        <p:spPr>
          <a:xfrm>
            <a:off x="1895834" y="366551"/>
            <a:ext cx="9878723" cy="628972"/>
          </a:xfrm>
        </p:spPr>
        <p:txBody>
          <a:bodyPr/>
          <a:lstStyle/>
          <a:p>
            <a:r>
              <a:rPr lang="en-US" dirty="0">
                <a:solidFill>
                  <a:schemeClr val="bg1"/>
                </a:solidFill>
                <a:latin typeface="Futura Medium" panose="020B0602020204020303" pitchFamily="34" charset="-79"/>
                <a:cs typeface="Futura Medium" panose="020B0602020204020303" pitchFamily="34" charset="-79"/>
              </a:rPr>
              <a:t>Click to add Title</a:t>
            </a:r>
          </a:p>
        </p:txBody>
      </p:sp>
      <p:sp>
        <p:nvSpPr>
          <p:cNvPr id="9" name="Text Placeholder 2">
            <a:extLst>
              <a:ext uri="{FF2B5EF4-FFF2-40B4-BE49-F238E27FC236}">
                <a16:creationId xmlns:a16="http://schemas.microsoft.com/office/drawing/2014/main" id="{E62FD3AD-A4F3-C734-F00E-B0352469714A}"/>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10" name="Slide Number Placeholder 5">
            <a:extLst>
              <a:ext uri="{FF2B5EF4-FFF2-40B4-BE49-F238E27FC236}">
                <a16:creationId xmlns:a16="http://schemas.microsoft.com/office/drawing/2014/main" id="{808E4E15-E373-D7F0-7D34-39B208EA4CFC}"/>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spTree>
    <p:extLst>
      <p:ext uri="{BB962C8B-B14F-4D97-AF65-F5344CB8AC3E}">
        <p14:creationId xmlns:p14="http://schemas.microsoft.com/office/powerpoint/2010/main" val="28480531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lvl1pPr>
              <a:defRPr>
                <a:solidFill>
                  <a:schemeClr val="bg1"/>
                </a:solidFill>
              </a:defRPr>
            </a:lvl1pPr>
          </a:lstStyle>
          <a:p>
            <a:r>
              <a:rPr lang="en-US" dirty="0">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spTree>
    <p:extLst>
      <p:ext uri="{BB962C8B-B14F-4D97-AF65-F5344CB8AC3E}">
        <p14:creationId xmlns:p14="http://schemas.microsoft.com/office/powerpoint/2010/main" val="33044717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B95CF336-0E69-A258-38CA-66C8BD81B3BB}"/>
              </a:ext>
            </a:extLst>
          </p:cNvPr>
          <p:cNvSpPr>
            <a:spLocks noGrp="1"/>
          </p:cNvSpPr>
          <p:nvPr>
            <p:ph idx="1"/>
          </p:nvPr>
        </p:nvSpPr>
        <p:spPr>
          <a:xfrm>
            <a:off x="437323" y="2040423"/>
            <a:ext cx="5512903" cy="4121838"/>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ext Placeholder 2">
            <a:extLst>
              <a:ext uri="{FF2B5EF4-FFF2-40B4-BE49-F238E27FC236}">
                <a16:creationId xmlns:a16="http://schemas.microsoft.com/office/drawing/2014/main" id="{F77EE937-87A8-9E7E-F9D2-10050F7A347B}"/>
              </a:ext>
            </a:extLst>
          </p:cNvPr>
          <p:cNvSpPr>
            <a:spLocks noGrp="1"/>
          </p:cNvSpPr>
          <p:nvPr>
            <p:ph type="body" sz="quarter" idx="15"/>
          </p:nvPr>
        </p:nvSpPr>
        <p:spPr>
          <a:xfrm>
            <a:off x="443948" y="1418017"/>
            <a:ext cx="10515600"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
        <p:nvSpPr>
          <p:cNvPr id="10" name="Content Placeholder 2">
            <a:extLst>
              <a:ext uri="{FF2B5EF4-FFF2-40B4-BE49-F238E27FC236}">
                <a16:creationId xmlns:a16="http://schemas.microsoft.com/office/drawing/2014/main" id="{7D614CE8-C763-E100-7D6B-079C511258D0}"/>
              </a:ext>
            </a:extLst>
          </p:cNvPr>
          <p:cNvSpPr>
            <a:spLocks noGrp="1"/>
          </p:cNvSpPr>
          <p:nvPr>
            <p:ph idx="16"/>
          </p:nvPr>
        </p:nvSpPr>
        <p:spPr>
          <a:xfrm>
            <a:off x="6221897" y="2027582"/>
            <a:ext cx="5532781" cy="4161183"/>
          </a:xfrm>
        </p:spPr>
        <p:txBody>
          <a:bodyPr>
            <a:normAutofit/>
          </a:bodyPr>
          <a:lstStyle>
            <a:lvl1pPr marL="228600" indent="-228600">
              <a:buSzPct val="80000"/>
              <a:buFont typeface="System Font Regular"/>
              <a:buChar char="→"/>
              <a:defRPr sz="1600">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1" name="Title 5">
            <a:extLst>
              <a:ext uri="{FF2B5EF4-FFF2-40B4-BE49-F238E27FC236}">
                <a16:creationId xmlns:a16="http://schemas.microsoft.com/office/drawing/2014/main" id="{ED2D8567-F120-95D9-5BB6-308FB5A86666}"/>
              </a:ext>
            </a:extLst>
          </p:cNvPr>
          <p:cNvSpPr>
            <a:spLocks noGrp="1"/>
          </p:cNvSpPr>
          <p:nvPr>
            <p:ph type="title"/>
          </p:nvPr>
        </p:nvSpPr>
        <p:spPr>
          <a:xfrm>
            <a:off x="1895834" y="366551"/>
            <a:ext cx="9878723" cy="628972"/>
          </a:xfrm>
        </p:spPr>
        <p:txBody>
          <a:bodyPr/>
          <a:lstStyle/>
          <a:p>
            <a:r>
              <a:rPr lang="en-US" dirty="0">
                <a:solidFill>
                  <a:schemeClr val="bg1"/>
                </a:solidFill>
                <a:latin typeface="Futura Medium" panose="020B0602020204020303" pitchFamily="34" charset="-79"/>
                <a:cs typeface="Futura Medium" panose="020B0602020204020303" pitchFamily="34" charset="-79"/>
              </a:rPr>
              <a:t>Click to add Title</a:t>
            </a:r>
          </a:p>
        </p:txBody>
      </p:sp>
      <p:sp>
        <p:nvSpPr>
          <p:cNvPr id="12" name="Slide Number Placeholder 5">
            <a:extLst>
              <a:ext uri="{FF2B5EF4-FFF2-40B4-BE49-F238E27FC236}">
                <a16:creationId xmlns:a16="http://schemas.microsoft.com/office/drawing/2014/main" id="{6E37F072-8D57-0982-8E65-D789733331E8}"/>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spTree>
    <p:extLst>
      <p:ext uri="{BB962C8B-B14F-4D97-AF65-F5344CB8AC3E}">
        <p14:creationId xmlns:p14="http://schemas.microsoft.com/office/powerpoint/2010/main" val="1071140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Text_Blue">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0"/>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accent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1pPr>
            <a:lvl2pPr marL="6858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2pPr>
            <a:lvl3pPr marL="11430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3pPr>
            <a:lvl4pPr marL="16002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4pPr>
            <a:lvl5pPr marL="2057400" indent="-228600">
              <a:buSzPct val="80000"/>
              <a:buFont typeface="System Font Regular"/>
              <a:buChar char="→"/>
              <a:defRPr sz="1600">
                <a:solidFill>
                  <a:schemeClr val="bg1"/>
                </a:solidFill>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accent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Tree>
    <p:extLst>
      <p:ext uri="{BB962C8B-B14F-4D97-AF65-F5344CB8AC3E}">
        <p14:creationId xmlns:p14="http://schemas.microsoft.com/office/powerpoint/2010/main" val="23226116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Text_Teal">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F726A41-1036-6353-AA46-D0404D1DE759}"/>
              </a:ext>
            </a:extLst>
          </p:cNvPr>
          <p:cNvSpPr>
            <a:spLocks noGrp="1"/>
          </p:cNvSpPr>
          <p:nvPr>
            <p:ph type="pic" idx="1"/>
          </p:nvPr>
        </p:nvSpPr>
        <p:spPr>
          <a:xfrm>
            <a:off x="0" y="1"/>
            <a:ext cx="6863787" cy="6857999"/>
          </a:xfrm>
          <a:solidFill>
            <a:schemeClr val="bg1">
              <a:lumMod val="85000"/>
            </a:schemeClr>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0" name="Slide Number Placeholder 5">
            <a:extLst>
              <a:ext uri="{FF2B5EF4-FFF2-40B4-BE49-F238E27FC236}">
                <a16:creationId xmlns:a16="http://schemas.microsoft.com/office/drawing/2014/main" id="{880D69EB-CB51-9B57-16F7-505783843153}"/>
              </a:ext>
            </a:extLst>
          </p:cNvPr>
          <p:cNvSpPr>
            <a:spLocks noGrp="1"/>
          </p:cNvSpPr>
          <p:nvPr>
            <p:ph type="sldNum" sz="quarter" idx="12"/>
          </p:nvPr>
        </p:nvSpPr>
        <p:spPr>
          <a:xfrm>
            <a:off x="11330608" y="6415001"/>
            <a:ext cx="473765" cy="274324"/>
          </a:xfrm>
        </p:spPr>
        <p:txBody>
          <a:bodyPr/>
          <a:lstStyle>
            <a:lvl1pPr>
              <a:defRPr b="0" i="0">
                <a:solidFill>
                  <a:schemeClr val="tx1"/>
                </a:solidFill>
                <a:latin typeface="Futura Medium" panose="020B0602020204020303" pitchFamily="34" charset="-79"/>
                <a:cs typeface="Futura Medium" panose="020B0602020204020303" pitchFamily="34" charset="-79"/>
              </a:defRPr>
            </a:lvl1pPr>
          </a:lstStyle>
          <a:p>
            <a:fld id="{EBADB2FB-64F3-B84A-994F-EC81102CB337}" type="slidenum">
              <a:rPr lang="en-US" smtClean="0"/>
              <a:pPr/>
              <a:t>‹#›</a:t>
            </a:fld>
            <a:endParaRPr lang="en-US" dirty="0"/>
          </a:p>
        </p:txBody>
      </p:sp>
      <p:pic>
        <p:nvPicPr>
          <p:cNvPr id="12" name="Picture 11">
            <a:extLst>
              <a:ext uri="{FF2B5EF4-FFF2-40B4-BE49-F238E27FC236}">
                <a16:creationId xmlns:a16="http://schemas.microsoft.com/office/drawing/2014/main" id="{4378FA22-0ACC-A942-FB6C-352D214E67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2642" y="4141054"/>
            <a:ext cx="2561687" cy="2358887"/>
          </a:xfrm>
          <a:prstGeom prst="rect">
            <a:avLst/>
          </a:prstGeom>
        </p:spPr>
      </p:pic>
      <p:sp>
        <p:nvSpPr>
          <p:cNvPr id="13" name="Content Placeholder 2">
            <a:extLst>
              <a:ext uri="{FF2B5EF4-FFF2-40B4-BE49-F238E27FC236}">
                <a16:creationId xmlns:a16="http://schemas.microsoft.com/office/drawing/2014/main" id="{FD91215D-E855-678D-8B36-FEA6F233FF27}"/>
              </a:ext>
            </a:extLst>
          </p:cNvPr>
          <p:cNvSpPr>
            <a:spLocks noGrp="1"/>
          </p:cNvSpPr>
          <p:nvPr>
            <p:ph idx="10"/>
          </p:nvPr>
        </p:nvSpPr>
        <p:spPr>
          <a:xfrm>
            <a:off x="7277962" y="1245292"/>
            <a:ext cx="4518990" cy="5155508"/>
          </a:xfrm>
        </p:spPr>
        <p:txBody>
          <a:bodyPr>
            <a:normAutofit/>
          </a:bodyPr>
          <a:lstStyle>
            <a:lvl1pPr marL="2286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1pPr>
            <a:lvl2pPr marL="6858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2pPr>
            <a:lvl3pPr marL="11430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3pPr>
            <a:lvl4pPr marL="16002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4pPr>
            <a:lvl5pPr marL="2057400" indent="-228600">
              <a:buClr>
                <a:schemeClr val="tx1"/>
              </a:buClr>
              <a:buSzPct val="80000"/>
              <a:buFont typeface="System Font Regular"/>
              <a:buChar char="→"/>
              <a:defRPr sz="1600">
                <a:solidFill>
                  <a:schemeClr val="tx1"/>
                </a:solidFill>
                <a:latin typeface="Futura Medium" panose="020B0602020204020303" pitchFamily="34" charset="-79"/>
                <a:cs typeface="Futura Medium" panose="020B0602020204020303" pitchFamily="34" charset="-79"/>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ext Placeholder 2">
            <a:extLst>
              <a:ext uri="{FF2B5EF4-FFF2-40B4-BE49-F238E27FC236}">
                <a16:creationId xmlns:a16="http://schemas.microsoft.com/office/drawing/2014/main" id="{2356459E-D359-86B6-4052-181EAD09D3B6}"/>
              </a:ext>
            </a:extLst>
          </p:cNvPr>
          <p:cNvSpPr>
            <a:spLocks noGrp="1"/>
          </p:cNvSpPr>
          <p:nvPr>
            <p:ph type="body" sz="quarter" idx="15"/>
          </p:nvPr>
        </p:nvSpPr>
        <p:spPr>
          <a:xfrm>
            <a:off x="7284586" y="622886"/>
            <a:ext cx="4485861" cy="428625"/>
          </a:xfrm>
        </p:spPr>
        <p:txBody>
          <a:bodyPr>
            <a:noAutofit/>
          </a:bodyPr>
          <a:lstStyle>
            <a:lvl1pPr marL="0" indent="0">
              <a:buFontTx/>
              <a:buNone/>
              <a:defRPr sz="2800">
                <a:solidFill>
                  <a:schemeClr val="tx1"/>
                </a:solidFill>
                <a:latin typeface="Futura Medium" panose="020B0602020204020303" pitchFamily="34" charset="-79"/>
                <a:cs typeface="Futura Medium" panose="020B0602020204020303" pitchFamily="34" charset="-79"/>
              </a:defRPr>
            </a:lvl1pPr>
            <a:lvl2pPr marL="457200" indent="0">
              <a:buFontTx/>
              <a:buNone/>
              <a:defRPr>
                <a:solidFill>
                  <a:schemeClr val="bg1"/>
                </a:solidFill>
                <a:latin typeface="Futura Medium" panose="020B0602020204020303" pitchFamily="34" charset="-79"/>
                <a:cs typeface="Futura Medium" panose="020B0602020204020303" pitchFamily="34" charset="-79"/>
              </a:defRPr>
            </a:lvl2pPr>
            <a:lvl3pPr marL="914400" indent="0">
              <a:buFontTx/>
              <a:buNone/>
              <a:defRPr>
                <a:solidFill>
                  <a:schemeClr val="bg1"/>
                </a:solidFill>
                <a:latin typeface="Futura Medium" panose="020B0602020204020303" pitchFamily="34" charset="-79"/>
                <a:cs typeface="Futura Medium" panose="020B0602020204020303" pitchFamily="34" charset="-79"/>
              </a:defRPr>
            </a:lvl3pPr>
            <a:lvl4pPr marL="1371600" indent="0">
              <a:buFontTx/>
              <a:buNone/>
              <a:defRPr>
                <a:solidFill>
                  <a:schemeClr val="bg1"/>
                </a:solidFill>
                <a:latin typeface="Futura Medium" panose="020B0602020204020303" pitchFamily="34" charset="-79"/>
                <a:cs typeface="Futura Medium" panose="020B0602020204020303" pitchFamily="34" charset="-79"/>
              </a:defRPr>
            </a:lvl4pPr>
            <a:lvl5pPr marL="1828800" indent="0">
              <a:buFontTx/>
              <a:buNone/>
              <a:defRPr>
                <a:solidFill>
                  <a:schemeClr val="bg1"/>
                </a:solidFill>
                <a:latin typeface="Futura Medium" panose="020B0602020204020303" pitchFamily="34" charset="-79"/>
                <a:cs typeface="Futura Medium" panose="020B0602020204020303" pitchFamily="34" charset="-79"/>
              </a:defRPr>
            </a:lvl5pPr>
          </a:lstStyle>
          <a:p>
            <a:pPr lvl="0"/>
            <a:endParaRPr lang="en-US" dirty="0"/>
          </a:p>
        </p:txBody>
      </p:sp>
    </p:spTree>
    <p:extLst>
      <p:ext uri="{BB962C8B-B14F-4D97-AF65-F5344CB8AC3E}">
        <p14:creationId xmlns:p14="http://schemas.microsoft.com/office/powerpoint/2010/main" val="1214461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 Slide_Blu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FB13696-DBEF-7EEE-D058-D3D3039EC6AE}"/>
              </a:ext>
            </a:extLst>
          </p:cNvPr>
          <p:cNvSpPr txBox="1"/>
          <p:nvPr userDrawn="1"/>
        </p:nvSpPr>
        <p:spPr>
          <a:xfrm>
            <a:off x="3048000" y="3247647"/>
            <a:ext cx="6096000" cy="369332"/>
          </a:xfrm>
          <a:prstGeom prst="rect">
            <a:avLst/>
          </a:prstGeom>
          <a:noFill/>
        </p:spPr>
        <p:txBody>
          <a:bodyPr wrap="square">
            <a:spAutoFit/>
          </a:bodyPr>
          <a:lstStyle/>
          <a:p>
            <a:r>
              <a:rPr lang="en-GB" dirty="0">
                <a:effectLst/>
                <a:latin typeface="Minion Pro" panose="02040503050306020203" pitchFamily="18" charset="0"/>
              </a:rPr>
              <a:t>f19330</a:t>
            </a:r>
          </a:p>
        </p:txBody>
      </p:sp>
    </p:spTree>
    <p:extLst>
      <p:ext uri="{BB962C8B-B14F-4D97-AF65-F5344CB8AC3E}">
        <p14:creationId xmlns:p14="http://schemas.microsoft.com/office/powerpoint/2010/main" val="1180181254"/>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 Slide_Teal">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769021"/>
      </p:ext>
    </p:extLst>
  </p:cSld>
  <p:clrMapOvr>
    <a:masterClrMapping/>
  </p:clrMapOvr>
  <p:extLst>
    <p:ext uri="{DCECCB84-F9BA-43D5-87BE-67443E8EF086}">
      <p15:sldGuideLst xmlns:p15="http://schemas.microsoft.com/office/powerpoint/2012/main">
        <p15:guide id="1" orient="horz" pos="2160">
          <p15:clr>
            <a:srgbClr val="FBAE40"/>
          </p15:clr>
        </p15:guide>
        <p15:guide id="2" pos="27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E42961-6731-32C5-11FE-8567FA8D66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762ACF-16F4-8B10-5687-D775F85A66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F9AC16-49CE-D292-5925-662A3744FF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EC22BFC-3821-40FB-BB74-E7A5C8A1C697}" type="datetimeFigureOut">
              <a:rPr lang="en-GB" smtClean="0"/>
              <a:t>11/05/2026</a:t>
            </a:fld>
            <a:endParaRPr lang="en-GB"/>
          </a:p>
        </p:txBody>
      </p:sp>
      <p:sp>
        <p:nvSpPr>
          <p:cNvPr id="5" name="Footer Placeholder 4">
            <a:extLst>
              <a:ext uri="{FF2B5EF4-FFF2-40B4-BE49-F238E27FC236}">
                <a16:creationId xmlns:a16="http://schemas.microsoft.com/office/drawing/2014/main" id="{BAE4197F-F7E8-9823-5BE2-BB7E2C1808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82FA244-5F21-4837-0D58-4E820465D3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0167B98-6571-427C-9AC2-06F8C8623A7E}" type="slidenum">
              <a:rPr lang="en-GB" smtClean="0"/>
              <a:t>‹#›</a:t>
            </a:fld>
            <a:endParaRPr lang="en-GB"/>
          </a:p>
        </p:txBody>
      </p:sp>
    </p:spTree>
    <p:extLst>
      <p:ext uri="{BB962C8B-B14F-4D97-AF65-F5344CB8AC3E}">
        <p14:creationId xmlns:p14="http://schemas.microsoft.com/office/powerpoint/2010/main" val="277240342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7680A1-20C0-343D-122B-C3D38534BB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CED2B51-545B-8864-54F9-043DD80B24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9CDB0233-9906-0224-648F-1B233C7D67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76C5B-BB45-0141-81C1-86B1CE02FE95}" type="datetimeFigureOut">
              <a:rPr lang="en-US" smtClean="0"/>
              <a:t>5/11/2026</a:t>
            </a:fld>
            <a:endParaRPr lang="en-US"/>
          </a:p>
        </p:txBody>
      </p:sp>
      <p:sp>
        <p:nvSpPr>
          <p:cNvPr id="5" name="Footer Placeholder 4">
            <a:extLst>
              <a:ext uri="{FF2B5EF4-FFF2-40B4-BE49-F238E27FC236}">
                <a16:creationId xmlns:a16="http://schemas.microsoft.com/office/drawing/2014/main" id="{D1AB4DFA-796A-812C-4D53-BCE2E0342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7FA9E0-A06D-188A-6BDE-C4D3AC4FAB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ADB2FB-64F3-B84A-994F-EC81102CB337}" type="slidenum">
              <a:rPr lang="en-US" smtClean="0"/>
              <a:t>‹#›</a:t>
            </a:fld>
            <a:endParaRPr lang="en-US"/>
          </a:p>
        </p:txBody>
      </p:sp>
    </p:spTree>
    <p:extLst>
      <p:ext uri="{BB962C8B-B14F-4D97-AF65-F5344CB8AC3E}">
        <p14:creationId xmlns:p14="http://schemas.microsoft.com/office/powerpoint/2010/main" val="321999886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Futura Medium" panose="020B0602020204020303" pitchFamily="34" charset="-79"/>
          <a:ea typeface="+mj-ea"/>
          <a:cs typeface="Futura Medium" panose="020B0602020204020303" pitchFamily="34" charset="-79"/>
        </a:defRPr>
      </a:lvl1pPr>
    </p:titleStyle>
    <p:bodyStyle>
      <a:lvl1pPr marL="228600" indent="-228600" algn="l" defTabSz="914400" rtl="0" eaLnBrk="1" latinLnBrk="0" hangingPunct="1">
        <a:lnSpc>
          <a:spcPct val="90000"/>
        </a:lnSpc>
        <a:spcBef>
          <a:spcPts val="10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Clr>
          <a:schemeClr val="accent1"/>
        </a:buClr>
        <a:buFont typeface="System Font Regular"/>
        <a:buChar char="→"/>
        <a:defRPr sz="16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sv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jpeg"/><Relationship Id="rId9"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2.png"/><Relationship Id="rId7"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2.png"/><Relationship Id="rId7" Type="http://schemas.openxmlformats.org/officeDocument/2006/relationships/image" Target="../media/image52.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2.png"/><Relationship Id="rId7" Type="http://schemas.openxmlformats.org/officeDocument/2006/relationships/image" Target="../media/image57.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6.svg"/><Relationship Id="rId11" Type="http://schemas.openxmlformats.org/officeDocument/2006/relationships/image" Target="../media/image61.png"/><Relationship Id="rId5" Type="http://schemas.openxmlformats.org/officeDocument/2006/relationships/image" Target="../media/image55.sv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2.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2.png"/></Relationships>
</file>

<file path=ppt/slides/_rels/slide1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22.png"/><Relationship Id="rId7" Type="http://schemas.openxmlformats.org/officeDocument/2006/relationships/image" Target="../media/image66.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5.svg"/><Relationship Id="rId11" Type="http://schemas.openxmlformats.org/officeDocument/2006/relationships/image" Target="../media/image69.png"/><Relationship Id="rId5" Type="http://schemas.openxmlformats.org/officeDocument/2006/relationships/image" Target="../media/image64.svg"/><Relationship Id="rId10" Type="http://schemas.openxmlformats.org/officeDocument/2006/relationships/image" Target="../media/image68.svg"/><Relationship Id="rId4" Type="http://schemas.openxmlformats.org/officeDocument/2006/relationships/image" Target="../media/image63.png"/><Relationship Id="rId9" Type="http://schemas.openxmlformats.org/officeDocument/2006/relationships/image" Target="../media/image51.sv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75.sv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74.svg"/><Relationship Id="rId5" Type="http://schemas.openxmlformats.org/officeDocument/2006/relationships/image" Target="../media/image73.sv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4.svg"/><Relationship Id="rId5" Type="http://schemas.openxmlformats.org/officeDocument/2006/relationships/image" Target="../media/image77.png"/><Relationship Id="rId4" Type="http://schemas.openxmlformats.org/officeDocument/2006/relationships/image" Target="../media/image76.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svg"/><Relationship Id="rId1" Type="http://schemas.openxmlformats.org/officeDocument/2006/relationships/slideLayout" Target="../slideLayouts/slideLayout24.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1.png"/><Relationship Id="rId4" Type="http://schemas.openxmlformats.org/officeDocument/2006/relationships/image" Target="../media/image14.jpe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43D0E-59B7-E1BA-768F-AE009A935DD1}"/>
              </a:ext>
            </a:extLst>
          </p:cNvPr>
          <p:cNvSpPr>
            <a:spLocks noGrp="1"/>
          </p:cNvSpPr>
          <p:nvPr>
            <p:ph type="ctrTitle"/>
          </p:nvPr>
        </p:nvSpPr>
        <p:spPr>
          <a:xfrm>
            <a:off x="363436" y="3631852"/>
            <a:ext cx="7960841" cy="812866"/>
          </a:xfrm>
        </p:spPr>
        <p:txBody>
          <a:bodyPr>
            <a:noAutofit/>
          </a:bodyPr>
          <a:lstStyle/>
          <a:p>
            <a:r>
              <a:rPr lang="en-US" sz="5600" b="0" dirty="0">
                <a:latin typeface="Ems bolder font" pitchFamily="50" charset="0"/>
              </a:rPr>
              <a:t>What is research?</a:t>
            </a:r>
          </a:p>
        </p:txBody>
      </p:sp>
      <p:sp>
        <p:nvSpPr>
          <p:cNvPr id="3" name="Subtitle 2">
            <a:extLst>
              <a:ext uri="{FF2B5EF4-FFF2-40B4-BE49-F238E27FC236}">
                <a16:creationId xmlns:a16="http://schemas.microsoft.com/office/drawing/2014/main" id="{5D4452D0-39AB-41BD-29DB-73EC62D562CA}"/>
              </a:ext>
            </a:extLst>
          </p:cNvPr>
          <p:cNvSpPr>
            <a:spLocks noGrp="1"/>
          </p:cNvSpPr>
          <p:nvPr>
            <p:ph type="subTitle" idx="1"/>
          </p:nvPr>
        </p:nvSpPr>
        <p:spPr>
          <a:xfrm>
            <a:off x="385724" y="4462757"/>
            <a:ext cx="6713576" cy="535476"/>
          </a:xfrm>
        </p:spPr>
        <p:txBody>
          <a:bodyPr vert="horz" lIns="91440" tIns="45720" rIns="91440" bIns="45720" rtlCol="0" anchor="t">
            <a:noAutofit/>
          </a:bodyPr>
          <a:lstStyle/>
          <a:p>
            <a:r>
              <a:rPr lang="en-US" sz="3600" dirty="0">
                <a:latin typeface="Ems bolder font"/>
                <a:cs typeface="Futura Medium"/>
              </a:rPr>
              <a:t>Session 2</a:t>
            </a:r>
          </a:p>
        </p:txBody>
      </p:sp>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3" y="5689600"/>
            <a:ext cx="2770187"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83C71"/>
                </a:solidFill>
                <a:effectLst/>
                <a:uLnTx/>
                <a:uFillTx/>
                <a:latin typeface="Montserrat" pitchFamily="2" charset="0"/>
                <a:cs typeface="Futura Medium" panose="020B0602020204020303" pitchFamily="34" charset="-79"/>
              </a:rPr>
              <a:t>Supported by</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16" name="Picture 15" descr="A yellow sticky note on a black background&#10;&#10;AI-generated content may be incorrect.">
            <a:extLst>
              <a:ext uri="{FF2B5EF4-FFF2-40B4-BE49-F238E27FC236}">
                <a16:creationId xmlns:a16="http://schemas.microsoft.com/office/drawing/2014/main" id="{0D718553-2239-5A14-ABE2-2346FEF4A99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848330" y="-1"/>
            <a:ext cx="5219719" cy="5530838"/>
          </a:xfrm>
          <a:prstGeom prst="rect">
            <a:avLst/>
          </a:prstGeom>
        </p:spPr>
      </p:pic>
      <p:sp>
        <p:nvSpPr>
          <p:cNvPr id="17" name="TextBox 24">
            <a:extLst>
              <a:ext uri="{FF2B5EF4-FFF2-40B4-BE49-F238E27FC236}">
                <a16:creationId xmlns:a16="http://schemas.microsoft.com/office/drawing/2014/main" id="{7BDCE918-560D-6980-343C-CF8442690E75}"/>
              </a:ext>
            </a:extLst>
          </p:cNvPr>
          <p:cNvSpPr txBox="1"/>
          <p:nvPr/>
        </p:nvSpPr>
        <p:spPr>
          <a:xfrm rot="21420000">
            <a:off x="7645894" y="483688"/>
            <a:ext cx="3786605" cy="440120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rgbClr val="C00000"/>
                </a:solidFill>
                <a:latin typeface="Montserrat" pitchFamily="2" charset="0"/>
                <a:ea typeface="Calibri"/>
                <a:cs typeface="Calibri"/>
              </a:rPr>
              <a:t>STARTER ACTIVITY</a:t>
            </a:r>
          </a:p>
          <a:p>
            <a:r>
              <a:rPr lang="en-US" sz="1600" dirty="0">
                <a:latin typeface="Montserrat" pitchFamily="2" charset="0"/>
                <a:ea typeface="Calibri"/>
                <a:cs typeface="Calibri"/>
              </a:rPr>
              <a:t>So that we all get to learn each other’s names,</a:t>
            </a:r>
            <a:r>
              <a:rPr lang="en-US" sz="1600" b="1" dirty="0">
                <a:latin typeface="Montserrat" pitchFamily="2" charset="0"/>
                <a:ea typeface="Calibri"/>
                <a:cs typeface="Calibri"/>
              </a:rPr>
              <a:t> write your name like this in the notes section of your NxtGen workbook:</a:t>
            </a:r>
          </a:p>
          <a:p>
            <a:r>
              <a:rPr lang="en-US" sz="1600" i="1" dirty="0">
                <a:latin typeface="Montserrat" pitchFamily="2" charset="0"/>
                <a:ea typeface="Calibri"/>
                <a:cs typeface="Calibri"/>
              </a:rPr>
              <a:t>B</a:t>
            </a:r>
          </a:p>
          <a:p>
            <a:r>
              <a:rPr lang="en-US" sz="1600" i="1" dirty="0">
                <a:latin typeface="Montserrat" pitchFamily="2" charset="0"/>
                <a:ea typeface="Calibri"/>
                <a:cs typeface="Calibri"/>
              </a:rPr>
              <a:t>E</a:t>
            </a:r>
          </a:p>
          <a:p>
            <a:r>
              <a:rPr lang="en-US" sz="1600" i="1" dirty="0">
                <a:latin typeface="Montserrat" pitchFamily="2" charset="0"/>
                <a:ea typeface="Calibri"/>
                <a:cs typeface="Calibri"/>
              </a:rPr>
              <a:t>N</a:t>
            </a:r>
          </a:p>
          <a:p>
            <a:r>
              <a:rPr lang="en-US" sz="1600" b="1" dirty="0">
                <a:latin typeface="Montserrat" pitchFamily="2" charset="0"/>
                <a:ea typeface="Calibri"/>
                <a:cs typeface="Calibri"/>
              </a:rPr>
              <a:t>Write down an interesting fact about yourself per initial of your name</a:t>
            </a:r>
            <a:r>
              <a:rPr lang="en-US" sz="1600" dirty="0">
                <a:latin typeface="Montserrat" pitchFamily="2" charset="0"/>
                <a:ea typeface="Calibri"/>
                <a:cs typeface="Calibri"/>
              </a:rPr>
              <a:t>. E.g., “B = Berlin,  a city I really enjoyed travelling to”. </a:t>
            </a:r>
            <a:br>
              <a:rPr lang="en-US" sz="1600" dirty="0">
                <a:latin typeface="Montserrat" pitchFamily="2" charset="0"/>
              </a:rPr>
            </a:br>
            <a:endParaRPr lang="en-US" sz="1600" dirty="0">
              <a:latin typeface="Montserrat" pitchFamily="2" charset="0"/>
              <a:ea typeface="Calibri"/>
              <a:cs typeface="Calibri"/>
            </a:endParaRPr>
          </a:p>
          <a:p>
            <a:r>
              <a:rPr lang="en-US" sz="1600" b="1" dirty="0">
                <a:latin typeface="Montserrat" pitchFamily="2" charset="0"/>
                <a:ea typeface="Calibri"/>
                <a:cs typeface="Calibri"/>
              </a:rPr>
              <a:t>Share with the people on your table</a:t>
            </a:r>
            <a:r>
              <a:rPr lang="en-US" sz="1600" dirty="0">
                <a:latin typeface="Montserrat" pitchFamily="2" charset="0"/>
                <a:ea typeface="Calibri"/>
                <a:cs typeface="Calibri"/>
              </a:rPr>
              <a:t> once you’ve finished and prepare to share with the whole group.</a:t>
            </a:r>
            <a:r>
              <a:rPr lang="en-US" sz="500" b="1" dirty="0">
                <a:solidFill>
                  <a:srgbClr val="C00000"/>
                </a:solidFill>
                <a:latin typeface="Montserrat" pitchFamily="2" charset="0"/>
                <a:ea typeface="Calibri"/>
                <a:cs typeface="Calibri"/>
              </a:rPr>
              <a:t> </a:t>
            </a:r>
          </a:p>
        </p:txBody>
      </p:sp>
      <p:pic>
        <p:nvPicPr>
          <p:cNvPr id="4" name="Picture 3" descr="A logo of a person with a globe and arrows&#10;&#10;AI-generated content may be incorrect.">
            <a:extLst>
              <a:ext uri="{FF2B5EF4-FFF2-40B4-BE49-F238E27FC236}">
                <a16:creationId xmlns:a16="http://schemas.microsoft.com/office/drawing/2014/main" id="{D9F7FA8B-B5BA-F38F-09EF-402C1F7297B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3426107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139524-CA49-4840-9563-372CE3B68752}"/>
              </a:ext>
            </a:extLst>
          </p:cNvPr>
          <p:cNvPicPr>
            <a:picLocks noChangeAspect="1"/>
          </p:cNvPicPr>
          <p:nvPr/>
        </p:nvPicPr>
        <p:blipFill>
          <a:blip r:embed="rId4">
            <a:alphaModFix amt="74000"/>
          </a:blip>
          <a:stretch>
            <a:fillRect/>
          </a:stretch>
        </p:blipFill>
        <p:spPr>
          <a:xfrm>
            <a:off x="1016766" y="1318067"/>
            <a:ext cx="10158467" cy="5661500"/>
          </a:xfrm>
          <a:prstGeom prst="rect">
            <a:avLst/>
          </a:prstGeom>
        </p:spPr>
      </p:pic>
      <p:sp>
        <p:nvSpPr>
          <p:cNvPr id="10" name="Title 1">
            <a:extLst>
              <a:ext uri="{FF2B5EF4-FFF2-40B4-BE49-F238E27FC236}">
                <a16:creationId xmlns:a16="http://schemas.microsoft.com/office/drawing/2014/main" id="{D6DD2D6E-1B35-6A41-BEB8-6B819EEAE512}"/>
              </a:ext>
            </a:extLst>
          </p:cNvPr>
          <p:cNvSpPr txBox="1">
            <a:spLocks/>
          </p:cNvSpPr>
          <p:nvPr/>
        </p:nvSpPr>
        <p:spPr>
          <a:xfrm>
            <a:off x="1284537" y="309842"/>
            <a:ext cx="10795000"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a:cs typeface="Arial" panose="020B0604020202020204" pitchFamily="34" charset="0"/>
              </a:rPr>
              <a:t>Starter activity 2: The Common Three Game</a:t>
            </a:r>
          </a:p>
        </p:txBody>
      </p:sp>
      <p:sp>
        <p:nvSpPr>
          <p:cNvPr id="6" name="Content Placeholder 5">
            <a:extLst>
              <a:ext uri="{FF2B5EF4-FFF2-40B4-BE49-F238E27FC236}">
                <a16:creationId xmlns:a16="http://schemas.microsoft.com/office/drawing/2014/main" id="{2FB1B84D-511A-4946-2145-5434E3D84D6D}"/>
              </a:ext>
            </a:extLst>
          </p:cNvPr>
          <p:cNvSpPr>
            <a:spLocks noGrp="1"/>
          </p:cNvSpPr>
          <p:nvPr>
            <p:ph idx="1"/>
          </p:nvPr>
        </p:nvSpPr>
        <p:spPr>
          <a:xfrm>
            <a:off x="1702842" y="1796355"/>
            <a:ext cx="8786313" cy="4038296"/>
          </a:xfrm>
        </p:spPr>
        <p:txBody>
          <a:bodyPr lIns="91440" tIns="45720" rIns="91440" bIns="45720" anchor="t"/>
          <a:lstStyle/>
          <a:p>
            <a:pPr algn="ctr"/>
            <a:r>
              <a:rPr lang="en-US" sz="2400">
                <a:solidFill>
                  <a:schemeClr val="tx1"/>
                </a:solidFill>
                <a:latin typeface="Montserrat" pitchFamily="2" charset="0"/>
                <a:cs typeface="Calibri" panose="020F0502020204030204" pitchFamily="34" charset="0"/>
              </a:rPr>
              <a:t>You have been divided into 3 teams.</a:t>
            </a:r>
          </a:p>
          <a:p>
            <a:pPr algn="ctr"/>
            <a:r>
              <a:rPr lang="en-US" sz="2400">
                <a:solidFill>
                  <a:schemeClr val="tx1"/>
                </a:solidFill>
                <a:latin typeface="Montserrat" pitchFamily="2" charset="0"/>
                <a:cs typeface="Calibri" panose="020F0502020204030204" pitchFamily="34" charset="0"/>
              </a:rPr>
              <a:t>In each of your teams, you have 5 minutes to discuss your interests and find 3 things you have in common.</a:t>
            </a:r>
          </a:p>
          <a:p>
            <a:pPr marL="0" indent="0" algn="ctr">
              <a:buNone/>
            </a:pPr>
            <a:endParaRPr lang="en-US" sz="2400">
              <a:latin typeface="Montserrat" pitchFamily="2" charset="0"/>
              <a:ea typeface="Calibri"/>
              <a:cs typeface="Calibri"/>
            </a:endParaRPr>
          </a:p>
          <a:p>
            <a:pPr marL="0" indent="0" algn="ctr">
              <a:buNone/>
            </a:pPr>
            <a:r>
              <a:rPr lang="en-US" sz="2400" b="1">
                <a:latin typeface="Montserrat" pitchFamily="2" charset="0"/>
                <a:ea typeface="Calibri"/>
                <a:cs typeface="Calibri"/>
              </a:rPr>
              <a:t>You could explore topics such as:</a:t>
            </a:r>
          </a:p>
          <a:p>
            <a:pPr marL="342900" indent="-342900" algn="ctr">
              <a:buFontTx/>
              <a:buChar char="-"/>
            </a:pPr>
            <a:r>
              <a:rPr lang="en-US" sz="2400">
                <a:latin typeface="Montserrat" pitchFamily="2" charset="0"/>
                <a:cs typeface="Calibri" panose="020F0502020204030204" pitchFamily="34" charset="0"/>
              </a:rPr>
              <a:t>A </a:t>
            </a:r>
            <a:r>
              <a:rPr lang="en-US" sz="2400" err="1">
                <a:latin typeface="Montserrat" pitchFamily="2" charset="0"/>
                <a:cs typeface="Calibri" panose="020F0502020204030204" pitchFamily="34" charset="0"/>
              </a:rPr>
              <a:t>f</a:t>
            </a:r>
            <a:r>
              <a:rPr lang="en-US" sz="2400" err="1">
                <a:solidFill>
                  <a:schemeClr val="tx1"/>
                </a:solidFill>
                <a:latin typeface="Montserrat" pitchFamily="2" charset="0"/>
                <a:cs typeface="Calibri" panose="020F0502020204030204" pitchFamily="34" charset="0"/>
              </a:rPr>
              <a:t>avourite</a:t>
            </a:r>
            <a:r>
              <a:rPr lang="en-US" sz="2400">
                <a:solidFill>
                  <a:schemeClr val="tx1"/>
                </a:solidFill>
                <a:latin typeface="Montserrat" pitchFamily="2" charset="0"/>
                <a:cs typeface="Calibri" panose="020F0502020204030204" pitchFamily="34" charset="0"/>
              </a:rPr>
              <a:t> holiday</a:t>
            </a:r>
          </a:p>
          <a:p>
            <a:pPr marL="342900" indent="-342900" algn="ctr">
              <a:buFontTx/>
              <a:buChar char="-"/>
            </a:pPr>
            <a:r>
              <a:rPr lang="en-US" sz="2400">
                <a:solidFill>
                  <a:schemeClr val="tx1"/>
                </a:solidFill>
                <a:latin typeface="Montserrat" pitchFamily="2" charset="0"/>
                <a:cs typeface="Calibri" panose="020F0502020204030204" pitchFamily="34" charset="0"/>
              </a:rPr>
              <a:t>A </a:t>
            </a:r>
            <a:r>
              <a:rPr lang="en-US" sz="2400" err="1">
                <a:solidFill>
                  <a:schemeClr val="tx1"/>
                </a:solidFill>
                <a:latin typeface="Montserrat" pitchFamily="2" charset="0"/>
                <a:cs typeface="Calibri" panose="020F0502020204030204" pitchFamily="34" charset="0"/>
              </a:rPr>
              <a:t>favourite</a:t>
            </a:r>
            <a:r>
              <a:rPr lang="en-US" sz="2400">
                <a:solidFill>
                  <a:schemeClr val="tx1"/>
                </a:solidFill>
                <a:latin typeface="Montserrat" pitchFamily="2" charset="0"/>
                <a:cs typeface="Calibri" panose="020F0502020204030204" pitchFamily="34" charset="0"/>
              </a:rPr>
              <a:t> hobby</a:t>
            </a:r>
          </a:p>
          <a:p>
            <a:pPr marL="342900" indent="-342900" algn="ctr">
              <a:buFontTx/>
              <a:buChar char="-"/>
            </a:pPr>
            <a:r>
              <a:rPr lang="en-US" sz="2400">
                <a:solidFill>
                  <a:schemeClr val="tx1"/>
                </a:solidFill>
                <a:latin typeface="Montserrat" pitchFamily="2" charset="0"/>
                <a:cs typeface="Calibri" panose="020F0502020204030204" pitchFamily="34" charset="0"/>
              </a:rPr>
              <a:t>Growing up in the same area</a:t>
            </a:r>
          </a:p>
          <a:p>
            <a:pPr marL="342900" indent="-342900" algn="ctr">
              <a:buFontTx/>
              <a:buChar char="-"/>
            </a:pPr>
            <a:r>
              <a:rPr lang="en-US" sz="2400">
                <a:solidFill>
                  <a:schemeClr val="tx1"/>
                </a:solidFill>
                <a:latin typeface="Montserrat" pitchFamily="2" charset="0"/>
                <a:cs typeface="Calibri" panose="020F0502020204030204" pitchFamily="34" charset="0"/>
              </a:rPr>
              <a:t>The same </a:t>
            </a:r>
            <a:r>
              <a:rPr lang="en-US" sz="2400" err="1">
                <a:solidFill>
                  <a:schemeClr val="tx1"/>
                </a:solidFill>
                <a:latin typeface="Montserrat" pitchFamily="2" charset="0"/>
                <a:cs typeface="Calibri" panose="020F0502020204030204" pitchFamily="34" charset="0"/>
              </a:rPr>
              <a:t>favourite</a:t>
            </a:r>
            <a:r>
              <a:rPr lang="en-US" sz="2400">
                <a:solidFill>
                  <a:schemeClr val="tx1"/>
                </a:solidFill>
                <a:latin typeface="Montserrat" pitchFamily="2" charset="0"/>
                <a:cs typeface="Calibri" panose="020F0502020204030204" pitchFamily="34" charset="0"/>
              </a:rPr>
              <a:t> </a:t>
            </a:r>
            <a:r>
              <a:rPr lang="en-US" sz="2400" err="1">
                <a:solidFill>
                  <a:schemeClr val="tx1"/>
                </a:solidFill>
                <a:latin typeface="Montserrat" pitchFamily="2" charset="0"/>
                <a:cs typeface="Calibri" panose="020F0502020204030204" pitchFamily="34" charset="0"/>
              </a:rPr>
              <a:t>colour</a:t>
            </a:r>
            <a:endParaRPr lang="en-US" sz="2400">
              <a:solidFill>
                <a:schemeClr val="tx1"/>
              </a:solidFill>
              <a:latin typeface="Montserrat" pitchFamily="2" charset="0"/>
              <a:cs typeface="Calibri" panose="020F0502020204030204" pitchFamily="34" charset="0"/>
            </a:endParaRPr>
          </a:p>
          <a:p>
            <a:pPr marL="342900" indent="-342900" algn="ctr">
              <a:buFontTx/>
              <a:buChar char="-"/>
            </a:pPr>
            <a:endParaRPr lang="en-US" sz="2400" i="1">
              <a:latin typeface="Montserrat" pitchFamily="2" charset="0"/>
              <a:ea typeface="Calibri"/>
              <a:cs typeface="Calibri"/>
            </a:endParaRPr>
          </a:p>
          <a:p>
            <a:pPr marL="0" indent="0" algn="ctr">
              <a:buFontTx/>
              <a:buNone/>
            </a:pPr>
            <a:r>
              <a:rPr lang="en-US" sz="2400" b="1" i="1">
                <a:latin typeface="Montserrat" pitchFamily="2" charset="0"/>
                <a:ea typeface="Calibri"/>
                <a:cs typeface="Calibri"/>
              </a:rPr>
              <a:t>What is your team’s commonality?</a:t>
            </a:r>
            <a:endParaRPr lang="en-GB" sz="2400" b="1">
              <a:latin typeface="Montserrat" pitchFamily="2" charset="0"/>
              <a:ea typeface="Calibri"/>
              <a:cs typeface="Calibri"/>
            </a:endParaRPr>
          </a:p>
        </p:txBody>
      </p:sp>
      <p:pic>
        <p:nvPicPr>
          <p:cNvPr id="3" name="Picture 2" descr="A group of balls on a black background&#10;&#10;AI-generated content may be incorrect.">
            <a:extLst>
              <a:ext uri="{FF2B5EF4-FFF2-40B4-BE49-F238E27FC236}">
                <a16:creationId xmlns:a16="http://schemas.microsoft.com/office/drawing/2014/main" id="{EC471473-6233-192B-767C-ECB162B616B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50715" y="2570434"/>
            <a:ext cx="1732097" cy="1557709"/>
          </a:xfrm>
          <a:prstGeom prst="rect">
            <a:avLst/>
          </a:prstGeom>
        </p:spPr>
      </p:pic>
      <p:pic>
        <p:nvPicPr>
          <p:cNvPr id="5" name="Picture 4" descr="A group of balls on a black background&#10;&#10;AI-generated content may be incorrect.">
            <a:extLst>
              <a:ext uri="{FF2B5EF4-FFF2-40B4-BE49-F238E27FC236}">
                <a16:creationId xmlns:a16="http://schemas.microsoft.com/office/drawing/2014/main" id="{906D7885-AAF9-E8D3-628D-1F6E4337657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079637" y="5297302"/>
            <a:ext cx="2999900" cy="1465415"/>
          </a:xfrm>
          <a:prstGeom prst="rect">
            <a:avLst/>
          </a:prstGeom>
        </p:spPr>
      </p:pic>
      <p:pic>
        <p:nvPicPr>
          <p:cNvPr id="7" name="Picture 6" descr="A group of people sitting around a round table&#10;&#10;AI-generated content may be incorrect.">
            <a:extLst>
              <a:ext uri="{FF2B5EF4-FFF2-40B4-BE49-F238E27FC236}">
                <a16:creationId xmlns:a16="http://schemas.microsoft.com/office/drawing/2014/main" id="{024E850A-6AA5-053F-BF3C-9357E0BA549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62" y="4449137"/>
            <a:ext cx="3407808" cy="2181592"/>
          </a:xfrm>
          <a:prstGeom prst="rect">
            <a:avLst/>
          </a:prstGeom>
        </p:spPr>
      </p:pic>
    </p:spTree>
    <p:extLst>
      <p:ext uri="{BB962C8B-B14F-4D97-AF65-F5344CB8AC3E}">
        <p14:creationId xmlns:p14="http://schemas.microsoft.com/office/powerpoint/2010/main" val="3402924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1D8E6B7-8174-6D93-E827-58719FA09D0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EF5FC61-8ED6-1952-24FE-EFE1484F1719}"/>
              </a:ext>
            </a:extLst>
          </p:cNvPr>
          <p:cNvSpPr txBox="1">
            <a:spLocks/>
          </p:cNvSpPr>
          <p:nvPr/>
        </p:nvSpPr>
        <p:spPr>
          <a:xfrm>
            <a:off x="3600072" y="262586"/>
            <a:ext cx="4994349" cy="8128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bg2"/>
                </a:solidFill>
                <a:latin typeface="Futura Medium" panose="020B0602020204020303" pitchFamily="34" charset="-79"/>
                <a:ea typeface="+mj-ea"/>
                <a:cs typeface="Futura Medium" panose="020B0602020204020303" pitchFamily="34" charset="-79"/>
              </a:defRPr>
            </a:lvl1pPr>
          </a:lstStyle>
          <a:p>
            <a:pPr algn="ctr"/>
            <a:r>
              <a:rPr lang="en-US" sz="4000">
                <a:latin typeface="Ems bolder font" pitchFamily="50" charset="0"/>
                <a:cs typeface="Arial" panose="020B0604020202020204" pitchFamily="34" charset="0"/>
              </a:rPr>
              <a:t>Learning outcomes</a:t>
            </a:r>
          </a:p>
        </p:txBody>
      </p:sp>
      <p:pic>
        <p:nvPicPr>
          <p:cNvPr id="8" name="Picture 7" descr="A black and tan rectangle with a black border&#10;&#10;Description automatically generated">
            <a:extLst>
              <a:ext uri="{FF2B5EF4-FFF2-40B4-BE49-F238E27FC236}">
                <a16:creationId xmlns:a16="http://schemas.microsoft.com/office/drawing/2014/main" id="{190F2BEA-D9A8-BB03-E46F-96E1D7F9BB7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086" y="1502219"/>
            <a:ext cx="7861662" cy="4824967"/>
          </a:xfrm>
          <a:prstGeom prst="rect">
            <a:avLst/>
          </a:prstGeom>
        </p:spPr>
      </p:pic>
      <p:graphicFrame>
        <p:nvGraphicFramePr>
          <p:cNvPr id="9" name="Table 8">
            <a:extLst>
              <a:ext uri="{FF2B5EF4-FFF2-40B4-BE49-F238E27FC236}">
                <a16:creationId xmlns:a16="http://schemas.microsoft.com/office/drawing/2014/main" id="{56AAFD5A-6524-C3F3-4FD8-665A5238E46A}"/>
              </a:ext>
            </a:extLst>
          </p:cNvPr>
          <p:cNvGraphicFramePr>
            <a:graphicFrameLocks noGrp="1"/>
          </p:cNvGraphicFramePr>
          <p:nvPr>
            <p:extLst>
              <p:ext uri="{D42A27DB-BD31-4B8C-83A1-F6EECF244321}">
                <p14:modId xmlns:p14="http://schemas.microsoft.com/office/powerpoint/2010/main" val="1472406885"/>
              </p:ext>
            </p:extLst>
          </p:nvPr>
        </p:nvGraphicFramePr>
        <p:xfrm>
          <a:off x="957943" y="2131622"/>
          <a:ext cx="6552688" cy="3566160"/>
        </p:xfrm>
        <a:graphic>
          <a:graphicData uri="http://schemas.openxmlformats.org/drawingml/2006/table">
            <a:tbl>
              <a:tblPr/>
              <a:tblGrid>
                <a:gridCol w="6552688">
                  <a:extLst>
                    <a:ext uri="{9D8B030D-6E8A-4147-A177-3AD203B41FA5}">
                      <a16:colId xmlns:a16="http://schemas.microsoft.com/office/drawing/2014/main" val="2763074857"/>
                    </a:ext>
                  </a:extLst>
                </a:gridCol>
              </a:tblGrid>
              <a:tr h="1111607">
                <a:tc>
                  <a:txBody>
                    <a:bodyPr/>
                    <a:lstStyle/>
                    <a:p>
                      <a:pPr algn="l" rtl="0" fontAlgn="base">
                        <a:tabLst>
                          <a:tab pos="631825" algn="l"/>
                        </a:tabLst>
                      </a:pPr>
                      <a:r>
                        <a:rPr lang="en-GB" sz="2400" b="1" kern="1200">
                          <a:solidFill>
                            <a:schemeClr val="accent3"/>
                          </a:solidFill>
                          <a:latin typeface="Montserrat" pitchFamily="2" charset="0"/>
                          <a:cs typeface="Calibri"/>
                        </a:rPr>
                        <a:t>LO1: </a:t>
                      </a:r>
                      <a:r>
                        <a:rPr lang="en-GB" sz="2400" kern="1200">
                          <a:solidFill>
                            <a:schemeClr val="tx1"/>
                          </a:solidFill>
                          <a:latin typeface="Montserrat" pitchFamily="2" charset="0"/>
                          <a:cs typeface="Calibri"/>
                        </a:rPr>
                        <a:t>Describe what research is and why it is 	important. </a:t>
                      </a:r>
                    </a:p>
                    <a:p>
                      <a:pPr algn="l" rtl="0" fontAlgn="base"/>
                      <a:endParaRPr lang="en-GB" sz="2400" kern="1200">
                        <a:solidFill>
                          <a:schemeClr val="tx1"/>
                        </a:solidFill>
                        <a:latin typeface="Montserrat" pitchFamily="2" charset="0"/>
                        <a:cs typeface="Calibri"/>
                      </a:endParaRP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09012064"/>
                  </a:ext>
                </a:extLst>
              </a:tr>
              <a:tr h="1111607">
                <a:tc>
                  <a:txBody>
                    <a:bodyPr/>
                    <a:lstStyle/>
                    <a:p>
                      <a:pPr algn="l" rtl="0" fontAlgn="base">
                        <a:tabLst>
                          <a:tab pos="631825" algn="l"/>
                        </a:tabLst>
                      </a:pPr>
                      <a:r>
                        <a:rPr lang="en-GB" sz="2400" b="1" kern="1200">
                          <a:solidFill>
                            <a:schemeClr val="accent3"/>
                          </a:solidFill>
                          <a:latin typeface="Montserrat" pitchFamily="2" charset="0"/>
                          <a:ea typeface="+mn-ea"/>
                          <a:cs typeface="Calibri"/>
                        </a:rPr>
                        <a:t>LO2: </a:t>
                      </a:r>
                      <a:r>
                        <a:rPr lang="en-GB" sz="2400" kern="1200">
                          <a:solidFill>
                            <a:schemeClr val="tx1"/>
                          </a:solidFill>
                          <a:latin typeface="Montserrat" pitchFamily="2" charset="0"/>
                          <a:cs typeface="Calibri"/>
                        </a:rPr>
                        <a:t>Discuss aspirations for the future, 	considering challenges and opportunities. </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46198809"/>
                  </a:ext>
                </a:extLst>
              </a:tr>
              <a:tr h="1111607">
                <a:tc>
                  <a:txBody>
                    <a:bodyPr/>
                    <a:lstStyle/>
                    <a:p>
                      <a:pPr algn="l" rtl="0" fontAlgn="base"/>
                      <a:endParaRPr lang="en-GB" sz="2400" kern="1200">
                        <a:solidFill>
                          <a:schemeClr val="tx1"/>
                        </a:solidFill>
                        <a:latin typeface="Montserrat" pitchFamily="2" charset="0"/>
                        <a:cs typeface="Calibri"/>
                      </a:endParaRPr>
                    </a:p>
                    <a:p>
                      <a:pPr algn="l" rtl="0" fontAlgn="base">
                        <a:tabLst>
                          <a:tab pos="631825" algn="l"/>
                        </a:tabLst>
                      </a:pPr>
                      <a:r>
                        <a:rPr lang="en-GB" sz="2400" b="1" kern="1200">
                          <a:solidFill>
                            <a:schemeClr val="accent3"/>
                          </a:solidFill>
                          <a:latin typeface="Montserrat" pitchFamily="2" charset="0"/>
                          <a:ea typeface="+mn-ea"/>
                          <a:cs typeface="Calibri"/>
                        </a:rPr>
                        <a:t>LO3: </a:t>
                      </a:r>
                      <a:r>
                        <a:rPr lang="en-GB" sz="2400" kern="1200">
                          <a:solidFill>
                            <a:schemeClr val="tx1"/>
                          </a:solidFill>
                          <a:latin typeface="Montserrat" pitchFamily="2" charset="0"/>
                          <a:cs typeface="Calibri"/>
                        </a:rPr>
                        <a:t>Devise own appropriate research question.</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53975337"/>
                  </a:ext>
                </a:extLst>
              </a:tr>
            </a:tbl>
          </a:graphicData>
        </a:graphic>
      </p:graphicFrame>
      <p:sp>
        <p:nvSpPr>
          <p:cNvPr id="11" name="Freeform 5">
            <a:extLst>
              <a:ext uri="{FF2B5EF4-FFF2-40B4-BE49-F238E27FC236}">
                <a16:creationId xmlns:a16="http://schemas.microsoft.com/office/drawing/2014/main" id="{5AC1BC74-E398-C569-4287-5AE8265DC5D5}"/>
              </a:ext>
            </a:extLst>
          </p:cNvPr>
          <p:cNvSpPr/>
          <p:nvPr/>
        </p:nvSpPr>
        <p:spPr>
          <a:xfrm>
            <a:off x="8446868" y="1714572"/>
            <a:ext cx="2405616" cy="2275569"/>
          </a:xfrm>
          <a:custGeom>
            <a:avLst/>
            <a:gdLst/>
            <a:ahLst/>
            <a:cxnLst/>
            <a:rect l="l" t="t" r="r" b="b"/>
            <a:pathLst>
              <a:path w="2215273" h="2199162">
                <a:moveTo>
                  <a:pt x="0" y="0"/>
                </a:moveTo>
                <a:lnTo>
                  <a:pt x="2215273" y="0"/>
                </a:lnTo>
                <a:lnTo>
                  <a:pt x="2215273" y="2199162"/>
                </a:lnTo>
                <a:lnTo>
                  <a:pt x="0" y="21991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4">
            <a:extLst>
              <a:ext uri="{FF2B5EF4-FFF2-40B4-BE49-F238E27FC236}">
                <a16:creationId xmlns:a16="http://schemas.microsoft.com/office/drawing/2014/main" id="{8A5D8A87-07EA-7D3C-F1F1-5AB6FFBFFB7E}"/>
              </a:ext>
            </a:extLst>
          </p:cNvPr>
          <p:cNvSpPr/>
          <p:nvPr/>
        </p:nvSpPr>
        <p:spPr>
          <a:xfrm>
            <a:off x="9298708" y="4595145"/>
            <a:ext cx="2311385" cy="1745914"/>
          </a:xfrm>
          <a:custGeom>
            <a:avLst/>
            <a:gdLst/>
            <a:ahLst/>
            <a:cxnLst/>
            <a:rect l="l" t="t" r="r" b="b"/>
            <a:pathLst>
              <a:path w="2447332" h="1960925">
                <a:moveTo>
                  <a:pt x="0" y="0"/>
                </a:moveTo>
                <a:lnTo>
                  <a:pt x="2447333" y="0"/>
                </a:lnTo>
                <a:lnTo>
                  <a:pt x="2447333" y="1960925"/>
                </a:lnTo>
                <a:lnTo>
                  <a:pt x="0" y="1960925"/>
                </a:lnTo>
                <a:lnTo>
                  <a:pt x="0" y="0"/>
                </a:lnTo>
                <a:close/>
              </a:path>
            </a:pathLst>
          </a:custGeom>
          <a:blipFill>
            <a:blip r:embed="rId6" cstate="screen">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122434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D1C1125-8EC8-1FE1-7F17-7502327DDB9E}"/>
            </a:ext>
          </a:extLst>
        </p:cNvPr>
        <p:cNvGrpSpPr/>
        <p:nvPr/>
      </p:nvGrpSpPr>
      <p:grpSpPr>
        <a:xfrm>
          <a:off x="0" y="0"/>
          <a:ext cx="0" cy="0"/>
          <a:chOff x="0" y="0"/>
          <a:chExt cx="0" cy="0"/>
        </a:xfrm>
      </p:grpSpPr>
      <p:pic>
        <p:nvPicPr>
          <p:cNvPr id="4" name="Picture 3" descr="A person sitting at a computer&#10;&#10;Description automatically generated">
            <a:extLst>
              <a:ext uri="{FF2B5EF4-FFF2-40B4-BE49-F238E27FC236}">
                <a16:creationId xmlns:a16="http://schemas.microsoft.com/office/drawing/2014/main" id="{C1CF91AD-B6A5-7B9E-6D1F-2071F1CA03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240000">
            <a:off x="3843289" y="1538496"/>
            <a:ext cx="4966034" cy="2623721"/>
          </a:xfrm>
          <a:prstGeom prst="rect">
            <a:avLst/>
          </a:prstGeom>
        </p:spPr>
      </p:pic>
      <p:sp>
        <p:nvSpPr>
          <p:cNvPr id="10" name="Title 1">
            <a:extLst>
              <a:ext uri="{FF2B5EF4-FFF2-40B4-BE49-F238E27FC236}">
                <a16:creationId xmlns:a16="http://schemas.microsoft.com/office/drawing/2014/main" id="{7CDDAF5E-0FE6-B8E6-CC23-6991DB176227}"/>
              </a:ext>
            </a:extLst>
          </p:cNvPr>
          <p:cNvSpPr>
            <a:spLocks noGrp="1"/>
          </p:cNvSpPr>
          <p:nvPr>
            <p:ph type="title"/>
          </p:nvPr>
        </p:nvSpPr>
        <p:spPr>
          <a:xfrm>
            <a:off x="1130648" y="423863"/>
            <a:ext cx="10671826" cy="535531"/>
          </a:xfrm>
        </p:spPr>
        <p:txBody>
          <a:bodyPr/>
          <a:lstStyle/>
          <a:p>
            <a:pPr algn="ctr"/>
            <a:r>
              <a:rPr lang="en-US" sz="4000">
                <a:latin typeface="Ems bolder font" pitchFamily="50" charset="0"/>
                <a:cs typeface="Arial" panose="020B0604020202020204" pitchFamily="34" charset="0"/>
              </a:rPr>
              <a:t>Activity 1: What does your future look like?</a:t>
            </a:r>
          </a:p>
        </p:txBody>
      </p:sp>
      <p:pic>
        <p:nvPicPr>
          <p:cNvPr id="3" name="Picture 2" descr="An orange rectangular object with black edges&#10;&#10;Description automatically generated">
            <a:extLst>
              <a:ext uri="{FF2B5EF4-FFF2-40B4-BE49-F238E27FC236}">
                <a16:creationId xmlns:a16="http://schemas.microsoft.com/office/drawing/2014/main" id="{6E00D17E-81B8-E1F3-816B-1FD7C10841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49082" y="4306890"/>
            <a:ext cx="6956210" cy="2159475"/>
          </a:xfrm>
          <a:prstGeom prst="rect">
            <a:avLst/>
          </a:prstGeom>
        </p:spPr>
      </p:pic>
      <p:sp>
        <p:nvSpPr>
          <p:cNvPr id="7" name="TextBox 6">
            <a:extLst>
              <a:ext uri="{FF2B5EF4-FFF2-40B4-BE49-F238E27FC236}">
                <a16:creationId xmlns:a16="http://schemas.microsoft.com/office/drawing/2014/main" id="{48DFDEAB-50CD-A1CB-59F3-3EB901D50889}"/>
              </a:ext>
            </a:extLst>
          </p:cNvPr>
          <p:cNvSpPr txBox="1"/>
          <p:nvPr/>
        </p:nvSpPr>
        <p:spPr>
          <a:xfrm>
            <a:off x="5514860" y="4770979"/>
            <a:ext cx="5623045" cy="1232985"/>
          </a:xfrm>
          <a:prstGeom prst="rect">
            <a:avLst/>
          </a:prstGeom>
          <a:noFill/>
        </p:spPr>
        <p:txBody>
          <a:bodyPr wrap="square" lIns="91440" tIns="45720" rIns="91440" bIns="45720" anchor="t">
            <a:spAutoFit/>
          </a:bodyPr>
          <a:lstStyle/>
          <a:p>
            <a:pPr algn="ctr"/>
            <a:r>
              <a:rPr lang="en-US" sz="2400" i="1">
                <a:latin typeface="Montserrat" pitchFamily="2" charset="0"/>
                <a:cs typeface="Futura Medium"/>
              </a:rPr>
              <a:t>Insert QR code / </a:t>
            </a:r>
            <a:r>
              <a:rPr lang="en-US" sz="2400" i="1" err="1">
                <a:latin typeface="Montserrat" pitchFamily="2" charset="0"/>
                <a:cs typeface="Futura Medium"/>
              </a:rPr>
              <a:t>Mentimeter</a:t>
            </a:r>
            <a:r>
              <a:rPr lang="en-US" sz="2400" i="1">
                <a:latin typeface="Montserrat" pitchFamily="2" charset="0"/>
                <a:cs typeface="Futura Medium"/>
              </a:rPr>
              <a:t> link with the title: "</a:t>
            </a:r>
            <a:r>
              <a:rPr lang="en-US" sz="2400" b="1">
                <a:latin typeface="Montserrat" pitchFamily="2" charset="0"/>
                <a:ea typeface="+mj-lt"/>
                <a:cs typeface="+mj-lt"/>
              </a:rPr>
              <a:t>Name one future aspiration you have for yourself.</a:t>
            </a:r>
            <a:endParaRPr lang="en-US" sz="2400">
              <a:latin typeface="Montserrat" pitchFamily="2" charset="0"/>
            </a:endParaRPr>
          </a:p>
        </p:txBody>
      </p:sp>
      <p:pic>
        <p:nvPicPr>
          <p:cNvPr id="11" name="Picture 10" descr="Mentimeter - YouTube">
            <a:extLst>
              <a:ext uri="{FF2B5EF4-FFF2-40B4-BE49-F238E27FC236}">
                <a16:creationId xmlns:a16="http://schemas.microsoft.com/office/drawing/2014/main" id="{C0D88903-5CC5-9AB3-EDA0-AC4A1827AF0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19212" y="1586006"/>
            <a:ext cx="2815579" cy="2526787"/>
          </a:xfrm>
          <a:prstGeom prst="rect">
            <a:avLst/>
          </a:prstGeom>
        </p:spPr>
      </p:pic>
      <p:pic>
        <p:nvPicPr>
          <p:cNvPr id="6" name="Picture 5" descr="A yellow sticky note on a black background&#10;&#10;AI-generated content may be incorrect.">
            <a:extLst>
              <a:ext uri="{FF2B5EF4-FFF2-40B4-BE49-F238E27FC236}">
                <a16:creationId xmlns:a16="http://schemas.microsoft.com/office/drawing/2014/main" id="{473164E8-228B-9278-C270-E9B109276B6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86" y="1891631"/>
            <a:ext cx="3989824" cy="4234101"/>
          </a:xfrm>
          <a:prstGeom prst="rect">
            <a:avLst/>
          </a:prstGeom>
        </p:spPr>
      </p:pic>
      <p:sp>
        <p:nvSpPr>
          <p:cNvPr id="12" name="TextBox 11">
            <a:extLst>
              <a:ext uri="{FF2B5EF4-FFF2-40B4-BE49-F238E27FC236}">
                <a16:creationId xmlns:a16="http://schemas.microsoft.com/office/drawing/2014/main" id="{1BFBE81D-5EFF-216B-D17E-EC3FA2A1AA61}"/>
              </a:ext>
            </a:extLst>
          </p:cNvPr>
          <p:cNvSpPr txBox="1"/>
          <p:nvPr/>
        </p:nvSpPr>
        <p:spPr>
          <a:xfrm>
            <a:off x="643518" y="3039087"/>
            <a:ext cx="2682957" cy="1938992"/>
          </a:xfrm>
          <a:prstGeom prst="rect">
            <a:avLst/>
          </a:prstGeom>
          <a:noFill/>
        </p:spPr>
        <p:txBody>
          <a:bodyPr wrap="square" lIns="91440" tIns="45720" rIns="91440" bIns="45720" anchor="t">
            <a:spAutoFit/>
          </a:bodyPr>
          <a:lstStyle/>
          <a:p>
            <a:pPr algn="ctr"/>
            <a:r>
              <a:rPr lang="en-US" sz="2400" b="1">
                <a:latin typeface="Montserrat" pitchFamily="2" charset="0"/>
                <a:cs typeface="Futura Medium"/>
              </a:rPr>
              <a:t>Scan the </a:t>
            </a:r>
            <a:r>
              <a:rPr lang="en-US" sz="2400" b="1" err="1">
                <a:latin typeface="Montserrat" pitchFamily="2" charset="0"/>
                <a:cs typeface="Futura Medium"/>
              </a:rPr>
              <a:t>Mentimeter</a:t>
            </a:r>
            <a:r>
              <a:rPr lang="en-US" sz="2400" b="1">
                <a:latin typeface="Montserrat" pitchFamily="2" charset="0"/>
                <a:cs typeface="Futura Medium"/>
              </a:rPr>
              <a:t> QR code and contribute your answer!</a:t>
            </a:r>
            <a:endParaRPr lang="en-US" b="1">
              <a:latin typeface="Montserrat" pitchFamily="2" charset="0"/>
            </a:endParaRPr>
          </a:p>
        </p:txBody>
      </p:sp>
      <p:pic>
        <p:nvPicPr>
          <p:cNvPr id="8" name="Graphic 7" descr="Arrow: Slight curve with solid fill">
            <a:extLst>
              <a:ext uri="{FF2B5EF4-FFF2-40B4-BE49-F238E27FC236}">
                <a16:creationId xmlns:a16="http://schemas.microsoft.com/office/drawing/2014/main" id="{144AB3BF-DE44-8FE8-0142-286938D023B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480000">
            <a:off x="3125969" y="4274362"/>
            <a:ext cx="2351505" cy="1282031"/>
          </a:xfrm>
          <a:prstGeom prst="rect">
            <a:avLst/>
          </a:prstGeom>
        </p:spPr>
      </p:pic>
    </p:spTree>
    <p:extLst>
      <p:ext uri="{BB962C8B-B14F-4D97-AF65-F5344CB8AC3E}">
        <p14:creationId xmlns:p14="http://schemas.microsoft.com/office/powerpoint/2010/main" val="3732467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8FE9513-84FD-9165-8FCB-168A67CEAB21}"/>
            </a:ext>
          </a:extLst>
        </p:cNvPr>
        <p:cNvGrpSpPr/>
        <p:nvPr/>
      </p:nvGrpSpPr>
      <p:grpSpPr>
        <a:xfrm>
          <a:off x="0" y="0"/>
          <a:ext cx="0" cy="0"/>
          <a:chOff x="0" y="0"/>
          <a:chExt cx="0" cy="0"/>
        </a:xfrm>
      </p:grpSpPr>
      <p:pic>
        <p:nvPicPr>
          <p:cNvPr id="11" name="Picture 10" descr="A yellow sticky note on a black background&#10;&#10;Description automatically generated">
            <a:extLst>
              <a:ext uri="{FF2B5EF4-FFF2-40B4-BE49-F238E27FC236}">
                <a16:creationId xmlns:a16="http://schemas.microsoft.com/office/drawing/2014/main" id="{FCCB473F-6064-2D00-6068-F2921CB1CF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960000">
            <a:off x="9637803" y="2292810"/>
            <a:ext cx="2286000" cy="2273300"/>
          </a:xfrm>
          <a:prstGeom prst="rect">
            <a:avLst/>
          </a:prstGeom>
        </p:spPr>
      </p:pic>
      <p:pic>
        <p:nvPicPr>
          <p:cNvPr id="2" name="Picture 1" descr="A blue and black rectangle&#10;&#10;AI-generated content may be incorrect.">
            <a:extLst>
              <a:ext uri="{FF2B5EF4-FFF2-40B4-BE49-F238E27FC236}">
                <a16:creationId xmlns:a16="http://schemas.microsoft.com/office/drawing/2014/main" id="{6305E9E5-EFD8-363D-FE53-DC268F96AB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39158" y="1796143"/>
            <a:ext cx="7834615" cy="3630387"/>
          </a:xfrm>
          <a:prstGeom prst="rect">
            <a:avLst/>
          </a:prstGeom>
        </p:spPr>
      </p:pic>
      <p:sp>
        <p:nvSpPr>
          <p:cNvPr id="5" name="TextBox 4">
            <a:extLst>
              <a:ext uri="{FF2B5EF4-FFF2-40B4-BE49-F238E27FC236}">
                <a16:creationId xmlns:a16="http://schemas.microsoft.com/office/drawing/2014/main" id="{C6703068-3AAE-A684-FF5C-C8164643753B}"/>
              </a:ext>
            </a:extLst>
          </p:cNvPr>
          <p:cNvSpPr txBox="1"/>
          <p:nvPr/>
        </p:nvSpPr>
        <p:spPr>
          <a:xfrm>
            <a:off x="2832828" y="2640285"/>
            <a:ext cx="5242046" cy="1938992"/>
          </a:xfrm>
          <a:prstGeom prst="rect">
            <a:avLst/>
          </a:prstGeom>
          <a:noFill/>
        </p:spPr>
        <p:txBody>
          <a:bodyPr wrap="square" lIns="91440" tIns="45720" rIns="91440" bIns="45720" anchor="t">
            <a:spAutoFit/>
          </a:bodyPr>
          <a:lstStyle/>
          <a:p>
            <a:pPr algn="ctr"/>
            <a:r>
              <a:rPr lang="en-US" sz="2400" b="1">
                <a:latin typeface="Montserrat" pitchFamily="2" charset="0"/>
                <a:ea typeface="+mj-lt"/>
                <a:cs typeface="+mj-lt"/>
              </a:rPr>
              <a:t>Name one future aspiration you have for yourself.</a:t>
            </a:r>
            <a:endParaRPr lang="en-US">
              <a:latin typeface="Montserrat" pitchFamily="2" charset="0"/>
            </a:endParaRPr>
          </a:p>
          <a:p>
            <a:endParaRPr lang="en-US" sz="2400" b="1">
              <a:latin typeface="Montserrat" pitchFamily="2" charset="0"/>
              <a:ea typeface="+mj-lt"/>
              <a:cs typeface="+mj-lt"/>
            </a:endParaRPr>
          </a:p>
          <a:p>
            <a:pPr algn="ctr"/>
            <a:r>
              <a:rPr lang="en-US" sz="2400">
                <a:latin typeface="Montserrat" pitchFamily="2" charset="0"/>
                <a:ea typeface="+mj-lt"/>
                <a:cs typeface="+mj-lt"/>
              </a:rPr>
              <a:t>Write it on a </a:t>
            </a:r>
            <a:r>
              <a:rPr lang="en-US" sz="2400" err="1">
                <a:latin typeface="Montserrat" pitchFamily="2" charset="0"/>
                <a:ea typeface="+mj-lt"/>
                <a:cs typeface="+mj-lt"/>
              </a:rPr>
              <a:t>post-it</a:t>
            </a:r>
            <a:r>
              <a:rPr lang="en-US" sz="2400">
                <a:latin typeface="Montserrat" pitchFamily="2" charset="0"/>
                <a:ea typeface="+mj-lt"/>
                <a:cs typeface="+mj-lt"/>
              </a:rPr>
              <a:t> note and stick it up on the wall.</a:t>
            </a:r>
            <a:endParaRPr lang="en-US" sz="2400">
              <a:latin typeface="Montserrat" pitchFamily="2" charset="0"/>
            </a:endParaRPr>
          </a:p>
        </p:txBody>
      </p:sp>
      <p:pic>
        <p:nvPicPr>
          <p:cNvPr id="7" name="Picture 6" descr="A yellow paper with black edges&#10;&#10;Description automatically generated">
            <a:extLst>
              <a:ext uri="{FF2B5EF4-FFF2-40B4-BE49-F238E27FC236}">
                <a16:creationId xmlns:a16="http://schemas.microsoft.com/office/drawing/2014/main" id="{D42CF8CB-3ACA-968E-3E2F-C0803D28CC1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1008466">
            <a:off x="8328612" y="1396678"/>
            <a:ext cx="1686288" cy="1997890"/>
          </a:xfrm>
          <a:prstGeom prst="rect">
            <a:avLst/>
          </a:prstGeom>
        </p:spPr>
      </p:pic>
      <p:pic>
        <p:nvPicPr>
          <p:cNvPr id="13" name="Picture 12" descr="A light bulb with rays of light coming out of it&#10;&#10;Description automatically generated">
            <a:extLst>
              <a:ext uri="{FF2B5EF4-FFF2-40B4-BE49-F238E27FC236}">
                <a16:creationId xmlns:a16="http://schemas.microsoft.com/office/drawing/2014/main" id="{1DCE4E44-0CB3-0B27-4575-D1238B93E99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660000">
            <a:off x="10136798" y="2589249"/>
            <a:ext cx="1467867" cy="1671737"/>
          </a:xfrm>
          <a:prstGeom prst="rect">
            <a:avLst/>
          </a:prstGeom>
        </p:spPr>
      </p:pic>
      <p:pic>
        <p:nvPicPr>
          <p:cNvPr id="15" name="Picture 14" descr="An orange letter v&#10;&#10;Description automatically generated">
            <a:extLst>
              <a:ext uri="{FF2B5EF4-FFF2-40B4-BE49-F238E27FC236}">
                <a16:creationId xmlns:a16="http://schemas.microsoft.com/office/drawing/2014/main" id="{336A1AC8-A5B1-F76B-52C3-C77F1254A00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0884925">
            <a:off x="8713643" y="1617241"/>
            <a:ext cx="919528" cy="1561566"/>
          </a:xfrm>
          <a:prstGeom prst="rect">
            <a:avLst/>
          </a:prstGeom>
        </p:spPr>
      </p:pic>
      <p:sp>
        <p:nvSpPr>
          <p:cNvPr id="8" name="Title 1">
            <a:extLst>
              <a:ext uri="{FF2B5EF4-FFF2-40B4-BE49-F238E27FC236}">
                <a16:creationId xmlns:a16="http://schemas.microsoft.com/office/drawing/2014/main" id="{ADF7F2DA-D11B-BDD9-CD6D-67EFE8DFC900}"/>
              </a:ext>
            </a:extLst>
          </p:cNvPr>
          <p:cNvSpPr>
            <a:spLocks noGrp="1"/>
          </p:cNvSpPr>
          <p:nvPr>
            <p:ph type="title"/>
          </p:nvPr>
        </p:nvSpPr>
        <p:spPr>
          <a:xfrm>
            <a:off x="1256804" y="433693"/>
            <a:ext cx="10671826" cy="535531"/>
          </a:xfrm>
        </p:spPr>
        <p:txBody>
          <a:bodyPr/>
          <a:lstStyle/>
          <a:p>
            <a:pPr algn="ctr"/>
            <a:r>
              <a:rPr lang="en-US" sz="4000">
                <a:latin typeface="Ems bolder font" pitchFamily="50" charset="0"/>
                <a:cs typeface="Arial" panose="020B0604020202020204" pitchFamily="34" charset="0"/>
              </a:rPr>
              <a:t>Activity 1: What does your future look like?</a:t>
            </a:r>
          </a:p>
        </p:txBody>
      </p:sp>
      <p:pic>
        <p:nvPicPr>
          <p:cNvPr id="4" name="Picture 3" descr="A cartoon of a person with her hand on her chin&#10;&#10;AI-generated content may be incorrect.">
            <a:extLst>
              <a:ext uri="{FF2B5EF4-FFF2-40B4-BE49-F238E27FC236}">
                <a16:creationId xmlns:a16="http://schemas.microsoft.com/office/drawing/2014/main" id="{40528FF5-68E4-FE09-6642-5271EC8D5A0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360000">
            <a:off x="50007" y="3544241"/>
            <a:ext cx="2417321" cy="3276601"/>
          </a:xfrm>
          <a:prstGeom prst="rect">
            <a:avLst/>
          </a:prstGeom>
        </p:spPr>
      </p:pic>
      <p:pic>
        <p:nvPicPr>
          <p:cNvPr id="9" name="Picture 8" descr="A group of people standing and standing with question marks above their head&#10;&#10;AI-generated content may be incorrect.">
            <a:extLst>
              <a:ext uri="{FF2B5EF4-FFF2-40B4-BE49-F238E27FC236}">
                <a16:creationId xmlns:a16="http://schemas.microsoft.com/office/drawing/2014/main" id="{14907D69-C606-AEAC-8ED5-B9EDDB95341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895101" y="4083842"/>
            <a:ext cx="4757058" cy="2699658"/>
          </a:xfrm>
          <a:prstGeom prst="rect">
            <a:avLst/>
          </a:prstGeom>
        </p:spPr>
      </p:pic>
    </p:spTree>
    <p:extLst>
      <p:ext uri="{BB962C8B-B14F-4D97-AF65-F5344CB8AC3E}">
        <p14:creationId xmlns:p14="http://schemas.microsoft.com/office/powerpoint/2010/main" val="114017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6" descr="A yellow rectangular object with black border&#10;&#10;AI-generated content may be incorrect.">
            <a:extLst>
              <a:ext uri="{FF2B5EF4-FFF2-40B4-BE49-F238E27FC236}">
                <a16:creationId xmlns:a16="http://schemas.microsoft.com/office/drawing/2014/main" id="{01D0F241-A113-0EAD-5450-3316C7E92B5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58204" y="1594881"/>
            <a:ext cx="2492383" cy="2374610"/>
          </a:xfrm>
          <a:prstGeom prst="rect">
            <a:avLst/>
          </a:prstGeom>
        </p:spPr>
      </p:pic>
      <p:pic>
        <p:nvPicPr>
          <p:cNvPr id="8" name="Picture 7" descr="A blue rectangle with black border&#10;&#10;AI-generated content may be incorrect.">
            <a:extLst>
              <a:ext uri="{FF2B5EF4-FFF2-40B4-BE49-F238E27FC236}">
                <a16:creationId xmlns:a16="http://schemas.microsoft.com/office/drawing/2014/main" id="{5471FA40-5C13-D59C-8FFE-AA24764E312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76147" y="4213147"/>
            <a:ext cx="3053547" cy="2498658"/>
          </a:xfrm>
          <a:prstGeom prst="rect">
            <a:avLst/>
          </a:prstGeom>
        </p:spPr>
      </p:pic>
      <p:pic>
        <p:nvPicPr>
          <p:cNvPr id="10" name="Picture 9" descr="A close up of a pink rectangle&#10;&#10;AI-generated content may be incorrect.">
            <a:extLst>
              <a:ext uri="{FF2B5EF4-FFF2-40B4-BE49-F238E27FC236}">
                <a16:creationId xmlns:a16="http://schemas.microsoft.com/office/drawing/2014/main" id="{DCCC487C-50D8-444E-7CB7-5A63FC0AD19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94392" y="4217581"/>
            <a:ext cx="2498292" cy="2492744"/>
          </a:xfrm>
          <a:prstGeom prst="rect">
            <a:avLst/>
          </a:prstGeom>
        </p:spPr>
      </p:pic>
      <p:pic>
        <p:nvPicPr>
          <p:cNvPr id="12" name="Picture 11" descr="A blue rectangle with black border&#10;&#10;AI-generated content may be incorrect.">
            <a:extLst>
              <a:ext uri="{FF2B5EF4-FFF2-40B4-BE49-F238E27FC236}">
                <a16:creationId xmlns:a16="http://schemas.microsoft.com/office/drawing/2014/main" id="{5B714C51-CBB4-C978-5346-2DB278F314B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178145" y="1484125"/>
            <a:ext cx="2687316" cy="2486840"/>
          </a:xfrm>
          <a:prstGeom prst="rect">
            <a:avLst/>
          </a:prstGeom>
        </p:spPr>
      </p:pic>
      <p:sp>
        <p:nvSpPr>
          <p:cNvPr id="28" name="Content Placeholder 16">
            <a:extLst>
              <a:ext uri="{FF2B5EF4-FFF2-40B4-BE49-F238E27FC236}">
                <a16:creationId xmlns:a16="http://schemas.microsoft.com/office/drawing/2014/main" id="{D9A942CA-1690-3F84-88AB-81D81B068BA8}"/>
              </a:ext>
            </a:extLst>
          </p:cNvPr>
          <p:cNvSpPr txBox="1">
            <a:spLocks/>
          </p:cNvSpPr>
          <p:nvPr/>
        </p:nvSpPr>
        <p:spPr>
          <a:xfrm>
            <a:off x="6414021" y="2248372"/>
            <a:ext cx="1981201" cy="4846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a:solidFill>
                  <a:schemeClr val="tx2">
                    <a:lumMod val="75000"/>
                  </a:schemeClr>
                </a:solidFill>
                <a:latin typeface="Montserrat" pitchFamily="2" charset="0"/>
                <a:cs typeface="Calibri" panose="020F0502020204030204" pitchFamily="34" charset="0"/>
              </a:rPr>
              <a:t>STABLE WORLD</a:t>
            </a:r>
          </a:p>
        </p:txBody>
      </p:sp>
      <p:sp>
        <p:nvSpPr>
          <p:cNvPr id="31" name="Content Placeholder 16">
            <a:extLst>
              <a:ext uri="{FF2B5EF4-FFF2-40B4-BE49-F238E27FC236}">
                <a16:creationId xmlns:a16="http://schemas.microsoft.com/office/drawing/2014/main" id="{3F5108E0-7B34-B0AB-81E4-F5C29A850BB1}"/>
              </a:ext>
            </a:extLst>
          </p:cNvPr>
          <p:cNvSpPr txBox="1">
            <a:spLocks/>
          </p:cNvSpPr>
          <p:nvPr/>
        </p:nvSpPr>
        <p:spPr>
          <a:xfrm>
            <a:off x="5945754" y="4977857"/>
            <a:ext cx="2847993" cy="4846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a:solidFill>
                  <a:schemeClr val="tx2">
                    <a:lumMod val="75000"/>
                  </a:schemeClr>
                </a:solidFill>
                <a:latin typeface="Montserrat" pitchFamily="2" charset="0"/>
                <a:cs typeface="Calibri" panose="020F0502020204030204" pitchFamily="34" charset="0"/>
              </a:rPr>
              <a:t>ENTREPRENEURIAL AND MONEY-MAKING WORLD</a:t>
            </a:r>
          </a:p>
        </p:txBody>
      </p:sp>
      <p:sp>
        <p:nvSpPr>
          <p:cNvPr id="32" name="Content Placeholder 16">
            <a:extLst>
              <a:ext uri="{FF2B5EF4-FFF2-40B4-BE49-F238E27FC236}">
                <a16:creationId xmlns:a16="http://schemas.microsoft.com/office/drawing/2014/main" id="{3DE99C76-1989-B1EC-C14C-70A596321073}"/>
              </a:ext>
            </a:extLst>
          </p:cNvPr>
          <p:cNvSpPr txBox="1">
            <a:spLocks/>
          </p:cNvSpPr>
          <p:nvPr/>
        </p:nvSpPr>
        <p:spPr>
          <a:xfrm>
            <a:off x="9423712" y="4889256"/>
            <a:ext cx="2138302" cy="4846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a:solidFill>
                  <a:schemeClr val="tx2">
                    <a:lumMod val="75000"/>
                  </a:schemeClr>
                </a:solidFill>
                <a:latin typeface="Montserrat" pitchFamily="2" charset="0"/>
                <a:cs typeface="Calibri" panose="020F0502020204030204" pitchFamily="34" charset="0"/>
              </a:rPr>
              <a:t>‘FULFILLING LIFE’ WORLD</a:t>
            </a:r>
          </a:p>
        </p:txBody>
      </p:sp>
      <p:sp>
        <p:nvSpPr>
          <p:cNvPr id="33" name="Content Placeholder 16">
            <a:extLst>
              <a:ext uri="{FF2B5EF4-FFF2-40B4-BE49-F238E27FC236}">
                <a16:creationId xmlns:a16="http://schemas.microsoft.com/office/drawing/2014/main" id="{C93FDDFE-C7D8-616A-A84E-4F9DD7EA44E3}"/>
              </a:ext>
            </a:extLst>
          </p:cNvPr>
          <p:cNvSpPr txBox="1">
            <a:spLocks/>
          </p:cNvSpPr>
          <p:nvPr/>
        </p:nvSpPr>
        <p:spPr>
          <a:xfrm>
            <a:off x="9293042" y="2248371"/>
            <a:ext cx="2399642" cy="4846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a:solidFill>
                  <a:schemeClr val="tx2">
                    <a:lumMod val="75000"/>
                  </a:schemeClr>
                </a:solidFill>
                <a:latin typeface="Montserrat" pitchFamily="2" charset="0"/>
                <a:cs typeface="Calibri" panose="020F0502020204030204" pitchFamily="34" charset="0"/>
              </a:rPr>
              <a:t>PRIORITISING LIFE WORLD</a:t>
            </a:r>
          </a:p>
        </p:txBody>
      </p:sp>
      <p:sp>
        <p:nvSpPr>
          <p:cNvPr id="14" name="Title 1">
            <a:extLst>
              <a:ext uri="{FF2B5EF4-FFF2-40B4-BE49-F238E27FC236}">
                <a16:creationId xmlns:a16="http://schemas.microsoft.com/office/drawing/2014/main" id="{6CEE0B37-F9FA-3E4D-AB7C-341F8F44CB36}"/>
              </a:ext>
            </a:extLst>
          </p:cNvPr>
          <p:cNvSpPr>
            <a:spLocks noGrp="1"/>
          </p:cNvSpPr>
          <p:nvPr>
            <p:ph type="title"/>
          </p:nvPr>
        </p:nvSpPr>
        <p:spPr>
          <a:xfrm>
            <a:off x="2889661" y="390150"/>
            <a:ext cx="5945910" cy="535531"/>
          </a:xfrm>
        </p:spPr>
        <p:txBody>
          <a:bodyPr/>
          <a:lstStyle/>
          <a:p>
            <a:pPr algn="ctr"/>
            <a:r>
              <a:rPr lang="en-US" sz="4000">
                <a:latin typeface="Ems bolder font" pitchFamily="50" charset="0"/>
                <a:cs typeface="Arial" panose="020B0604020202020204" pitchFamily="34" charset="0"/>
              </a:rPr>
              <a:t>Activity 2: Futures Grid</a:t>
            </a:r>
          </a:p>
        </p:txBody>
      </p:sp>
      <p:grpSp>
        <p:nvGrpSpPr>
          <p:cNvPr id="15" name="Group 14">
            <a:extLst>
              <a:ext uri="{FF2B5EF4-FFF2-40B4-BE49-F238E27FC236}">
                <a16:creationId xmlns:a16="http://schemas.microsoft.com/office/drawing/2014/main" id="{C2F84098-756F-F594-B1CC-C9E0121F0622}"/>
              </a:ext>
            </a:extLst>
          </p:cNvPr>
          <p:cNvGrpSpPr/>
          <p:nvPr/>
        </p:nvGrpSpPr>
        <p:grpSpPr>
          <a:xfrm>
            <a:off x="326539" y="1443780"/>
            <a:ext cx="5576300" cy="5226216"/>
            <a:chOff x="1075677" y="2132330"/>
            <a:chExt cx="3753273" cy="3658870"/>
          </a:xfrm>
        </p:grpSpPr>
        <p:grpSp>
          <p:nvGrpSpPr>
            <p:cNvPr id="11" name="Group 10">
              <a:extLst>
                <a:ext uri="{FF2B5EF4-FFF2-40B4-BE49-F238E27FC236}">
                  <a16:creationId xmlns:a16="http://schemas.microsoft.com/office/drawing/2014/main" id="{34564E49-A169-3BB3-ECE3-233E83F6FBAE}"/>
                </a:ext>
              </a:extLst>
            </p:cNvPr>
            <p:cNvGrpSpPr/>
            <p:nvPr/>
          </p:nvGrpSpPr>
          <p:grpSpPr>
            <a:xfrm>
              <a:off x="1075677" y="2132330"/>
              <a:ext cx="3753273" cy="3658858"/>
              <a:chOff x="1075676" y="2132334"/>
              <a:chExt cx="3753271" cy="3658866"/>
            </a:xfrm>
          </p:grpSpPr>
          <p:pic>
            <p:nvPicPr>
              <p:cNvPr id="5" name="Picture 4" descr="A screenshot of a diagram&#10;&#10;AI-generated content may be incorrect.">
                <a:extLst>
                  <a:ext uri="{FF2B5EF4-FFF2-40B4-BE49-F238E27FC236}">
                    <a16:creationId xmlns:a16="http://schemas.microsoft.com/office/drawing/2014/main" id="{D9AC5F4C-05D4-3D6D-EA24-9C262D7C731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1111432" y="2248371"/>
                <a:ext cx="3717515" cy="3542829"/>
              </a:xfrm>
              <a:prstGeom prst="rect">
                <a:avLst/>
              </a:prstGeom>
            </p:spPr>
          </p:pic>
          <p:sp>
            <p:nvSpPr>
              <p:cNvPr id="6" name="Rectangle 5">
                <a:extLst>
                  <a:ext uri="{FF2B5EF4-FFF2-40B4-BE49-F238E27FC236}">
                    <a16:creationId xmlns:a16="http://schemas.microsoft.com/office/drawing/2014/main" id="{F07585D7-CD42-75E5-2578-4693B5D2E74D}"/>
                  </a:ext>
                </a:extLst>
              </p:cNvPr>
              <p:cNvSpPr/>
              <p:nvPr/>
            </p:nvSpPr>
            <p:spPr>
              <a:xfrm>
                <a:off x="3515522" y="2184400"/>
                <a:ext cx="1183478" cy="142704"/>
              </a:xfrm>
              <a:prstGeom prst="rect">
                <a:avLst/>
              </a:prstGeom>
              <a:solidFill>
                <a:srgbClr val="FEFEFD"/>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4D55EB5A-B958-F08C-526C-FB2BFCA5BD7D}"/>
                  </a:ext>
                </a:extLst>
              </p:cNvPr>
              <p:cNvSpPr/>
              <p:nvPr/>
            </p:nvSpPr>
            <p:spPr>
              <a:xfrm>
                <a:off x="1075676" y="2132334"/>
                <a:ext cx="2439845" cy="142704"/>
              </a:xfrm>
              <a:prstGeom prst="rect">
                <a:avLst/>
              </a:prstGeom>
              <a:solidFill>
                <a:srgbClr val="FEFEFD"/>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Rectangle 12">
              <a:extLst>
                <a:ext uri="{FF2B5EF4-FFF2-40B4-BE49-F238E27FC236}">
                  <a16:creationId xmlns:a16="http://schemas.microsoft.com/office/drawing/2014/main" id="{6A9C8577-33D4-A59F-1C0A-B288B8A378FB}"/>
                </a:ext>
              </a:extLst>
            </p:cNvPr>
            <p:cNvSpPr/>
            <p:nvPr/>
          </p:nvSpPr>
          <p:spPr>
            <a:xfrm>
              <a:off x="1175696" y="5657850"/>
              <a:ext cx="475304" cy="133350"/>
            </a:xfrm>
            <a:prstGeom prst="rect">
              <a:avLst/>
            </a:prstGeom>
            <a:solidFill>
              <a:srgbClr val="FEFEFD"/>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48921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descr="A blue and orange text with a fist pointing at a cup&#10;&#10;AI-generated content may be incorrect.">
            <a:extLst>
              <a:ext uri="{FF2B5EF4-FFF2-40B4-BE49-F238E27FC236}">
                <a16:creationId xmlns:a16="http://schemas.microsoft.com/office/drawing/2014/main" id="{F5F9783C-A5A3-F290-6832-842BC2055CA9}"/>
              </a:ext>
            </a:extLst>
          </p:cNvPr>
          <p:cNvPicPr>
            <a:picLocks noChangeAspect="1"/>
          </p:cNvPicPr>
          <p:nvPr/>
        </p:nvPicPr>
        <p:blipFill>
          <a:blip r:embed="rId4" cstate="screen">
            <a:extLst>
              <a:ext uri="{28A0092B-C50C-407E-A947-70E740481C1C}">
                <a14:useLocalDpi xmlns:a14="http://schemas.microsoft.com/office/drawing/2010/main"/>
              </a:ext>
            </a:extLst>
          </a:blip>
          <a:srcRect l="1503" t="7565" r="11083" b="5011"/>
          <a:stretch>
            <a:fillRect/>
          </a:stretch>
        </p:blipFill>
        <p:spPr>
          <a:xfrm>
            <a:off x="1181395" y="1305073"/>
            <a:ext cx="9610661" cy="5405257"/>
          </a:xfrm>
          <a:prstGeom prst="rect">
            <a:avLst/>
          </a:prstGeom>
        </p:spPr>
      </p:pic>
    </p:spTree>
    <p:extLst>
      <p:ext uri="{BB962C8B-B14F-4D97-AF65-F5344CB8AC3E}">
        <p14:creationId xmlns:p14="http://schemas.microsoft.com/office/powerpoint/2010/main" val="2509411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A blue rectangular object with black edges&#10;&#10;AI-generated content may be incorrect.">
            <a:extLst>
              <a:ext uri="{FF2B5EF4-FFF2-40B4-BE49-F238E27FC236}">
                <a16:creationId xmlns:a16="http://schemas.microsoft.com/office/drawing/2014/main" id="{1753C269-57DD-C457-1D9E-6D5F0E42F9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882" y="1515517"/>
            <a:ext cx="8514105" cy="850839"/>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171575" y="475150"/>
            <a:ext cx="11020425" cy="425059"/>
          </a:xfrm>
        </p:spPr>
        <p:txBody>
          <a:bodyPr/>
          <a:lstStyle/>
          <a:p>
            <a:pPr algn="ctr"/>
            <a:r>
              <a:rPr lang="en-US" sz="4000">
                <a:latin typeface="Ems bolder font" pitchFamily="50" charset="0"/>
                <a:cs typeface="Arial" panose="020B0604020202020204" pitchFamily="34" charset="0"/>
              </a:rPr>
              <a:t>Activity 3: What does YOUR future look like?</a:t>
            </a: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409148" y="1694877"/>
            <a:ext cx="7781744" cy="461665"/>
          </a:xfrm>
        </p:spPr>
        <p:txBody>
          <a:bodyPr lIns="91440" tIns="45720" rIns="91440" bIns="45720" anchor="t"/>
          <a:lstStyle/>
          <a:p>
            <a:pPr marL="0" indent="0">
              <a:buNone/>
            </a:pPr>
            <a:r>
              <a:rPr lang="en-GB" sz="2000" b="1">
                <a:latin typeface="Montserrat" pitchFamily="2" charset="0"/>
                <a:ea typeface="Calibri"/>
                <a:cs typeface="Calibri"/>
              </a:rPr>
              <a:t>Now, we need to plot – choose a coloured pen and plot …</a:t>
            </a:r>
          </a:p>
        </p:txBody>
      </p:sp>
      <p:sp>
        <p:nvSpPr>
          <p:cNvPr id="10" name="TextBox 9">
            <a:extLst>
              <a:ext uri="{FF2B5EF4-FFF2-40B4-BE49-F238E27FC236}">
                <a16:creationId xmlns:a16="http://schemas.microsoft.com/office/drawing/2014/main" id="{D533D561-5602-C0AB-5D02-84D88B744115}"/>
              </a:ext>
            </a:extLst>
          </p:cNvPr>
          <p:cNvSpPr txBox="1"/>
          <p:nvPr/>
        </p:nvSpPr>
        <p:spPr>
          <a:xfrm>
            <a:off x="362770" y="2378009"/>
            <a:ext cx="8400230" cy="830997"/>
          </a:xfrm>
          <a:prstGeom prst="rect">
            <a:avLst/>
          </a:prstGeom>
          <a:noFill/>
        </p:spPr>
        <p:txBody>
          <a:bodyPr wrap="square" lIns="91440" tIns="45720" rIns="91440" bIns="45720" anchor="t">
            <a:spAutoFit/>
          </a:bodyPr>
          <a:lstStyle/>
          <a:p>
            <a:r>
              <a:rPr lang="en-GB" sz="2400">
                <a:latin typeface="Montserrat" pitchFamily="2" charset="0"/>
                <a:ea typeface="Calibri"/>
                <a:cs typeface="Calibri"/>
              </a:rPr>
              <a:t>1. Where you think you are now (use an ‘N’ and your initials).</a:t>
            </a:r>
          </a:p>
        </p:txBody>
      </p:sp>
      <p:sp>
        <p:nvSpPr>
          <p:cNvPr id="12" name="TextBox 11">
            <a:extLst>
              <a:ext uri="{FF2B5EF4-FFF2-40B4-BE49-F238E27FC236}">
                <a16:creationId xmlns:a16="http://schemas.microsoft.com/office/drawing/2014/main" id="{F7977BE4-E635-6C2C-19D3-893B2A8ADBB0}"/>
              </a:ext>
            </a:extLst>
          </p:cNvPr>
          <p:cNvSpPr txBox="1"/>
          <p:nvPr/>
        </p:nvSpPr>
        <p:spPr>
          <a:xfrm>
            <a:off x="1349364" y="3277743"/>
            <a:ext cx="6146338" cy="1569660"/>
          </a:xfrm>
          <a:prstGeom prst="rect">
            <a:avLst/>
          </a:prstGeom>
          <a:noFill/>
        </p:spPr>
        <p:txBody>
          <a:bodyPr wrap="square" lIns="91440" tIns="45720" rIns="91440" bIns="45720" anchor="t">
            <a:spAutoFit/>
          </a:bodyPr>
          <a:lstStyle/>
          <a:p>
            <a:pPr algn="ctr"/>
            <a:r>
              <a:rPr lang="en-GB" sz="2400">
                <a:latin typeface="Montserrat" pitchFamily="2" charset="0"/>
                <a:ea typeface="Calibri"/>
                <a:cs typeface="Calibri"/>
              </a:rPr>
              <a:t>2. Where you think you will be in 15 years' time if nothing changes (use a ‘B’ and your initials).  B stands for ‘Business as usual’</a:t>
            </a:r>
          </a:p>
        </p:txBody>
      </p:sp>
      <p:sp>
        <p:nvSpPr>
          <p:cNvPr id="14" name="TextBox 13">
            <a:extLst>
              <a:ext uri="{FF2B5EF4-FFF2-40B4-BE49-F238E27FC236}">
                <a16:creationId xmlns:a16="http://schemas.microsoft.com/office/drawing/2014/main" id="{B452B385-720B-8A5E-E710-FE3FF4498E47}"/>
              </a:ext>
            </a:extLst>
          </p:cNvPr>
          <p:cNvSpPr txBox="1"/>
          <p:nvPr/>
        </p:nvSpPr>
        <p:spPr>
          <a:xfrm>
            <a:off x="4640540" y="4813190"/>
            <a:ext cx="3540627" cy="1569660"/>
          </a:xfrm>
          <a:prstGeom prst="rect">
            <a:avLst/>
          </a:prstGeom>
          <a:noFill/>
        </p:spPr>
        <p:txBody>
          <a:bodyPr wrap="square" lIns="91440" tIns="45720" rIns="91440" bIns="45720" anchor="t">
            <a:spAutoFit/>
          </a:bodyPr>
          <a:lstStyle/>
          <a:p>
            <a:pPr algn="ctr"/>
            <a:r>
              <a:rPr lang="en-GB" sz="2400">
                <a:latin typeface="Montserrat" pitchFamily="2" charset="0"/>
                <a:ea typeface="Calibri"/>
                <a:cs typeface="Calibri"/>
              </a:rPr>
              <a:t>3. Where you would like to be in an ideal world (use an ‘I’ and your initials).</a:t>
            </a:r>
          </a:p>
        </p:txBody>
      </p:sp>
      <p:sp>
        <p:nvSpPr>
          <p:cNvPr id="15" name="Freeform 9">
            <a:extLst>
              <a:ext uri="{FF2B5EF4-FFF2-40B4-BE49-F238E27FC236}">
                <a16:creationId xmlns:a16="http://schemas.microsoft.com/office/drawing/2014/main" id="{47D391B3-24E3-AA7E-D643-3616E676028B}"/>
              </a:ext>
            </a:extLst>
          </p:cNvPr>
          <p:cNvSpPr/>
          <p:nvPr/>
        </p:nvSpPr>
        <p:spPr>
          <a:xfrm>
            <a:off x="70882" y="3250311"/>
            <a:ext cx="1262668" cy="379509"/>
          </a:xfrm>
          <a:custGeom>
            <a:avLst/>
            <a:gdLst/>
            <a:ahLst/>
            <a:cxnLst/>
            <a:rect l="l" t="t" r="r" b="b"/>
            <a:pathLst>
              <a:path w="3548260" h="1201973">
                <a:moveTo>
                  <a:pt x="0" y="0"/>
                </a:moveTo>
                <a:lnTo>
                  <a:pt x="3548260" y="0"/>
                </a:lnTo>
                <a:lnTo>
                  <a:pt x="3548260" y="1201973"/>
                </a:lnTo>
                <a:lnTo>
                  <a:pt x="0" y="12019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8" name="Freeform 3">
            <a:extLst>
              <a:ext uri="{FF2B5EF4-FFF2-40B4-BE49-F238E27FC236}">
                <a16:creationId xmlns:a16="http://schemas.microsoft.com/office/drawing/2014/main" id="{49AA987A-C90F-6839-B76B-E57DE406BE21}"/>
              </a:ext>
            </a:extLst>
          </p:cNvPr>
          <p:cNvSpPr/>
          <p:nvPr/>
        </p:nvSpPr>
        <p:spPr>
          <a:xfrm rot="19440000" flipH="1">
            <a:off x="4068810" y="5582793"/>
            <a:ext cx="1553367" cy="1432849"/>
          </a:xfrm>
          <a:custGeom>
            <a:avLst/>
            <a:gdLst/>
            <a:ahLst/>
            <a:cxnLst/>
            <a:rect l="l" t="t" r="r" b="b"/>
            <a:pathLst>
              <a:path w="6886695" h="4114800">
                <a:moveTo>
                  <a:pt x="6886695" y="0"/>
                </a:moveTo>
                <a:lnTo>
                  <a:pt x="0" y="0"/>
                </a:lnTo>
                <a:lnTo>
                  <a:pt x="0" y="4114800"/>
                </a:lnTo>
                <a:lnTo>
                  <a:pt x="6886695" y="4114800"/>
                </a:lnTo>
                <a:lnTo>
                  <a:pt x="6886695"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9" name="Freeform 8">
            <a:extLst>
              <a:ext uri="{FF2B5EF4-FFF2-40B4-BE49-F238E27FC236}">
                <a16:creationId xmlns:a16="http://schemas.microsoft.com/office/drawing/2014/main" id="{E7B95D5F-FAB4-B278-3CBD-79B317223D4C}"/>
              </a:ext>
            </a:extLst>
          </p:cNvPr>
          <p:cNvSpPr/>
          <p:nvPr/>
        </p:nvSpPr>
        <p:spPr>
          <a:xfrm>
            <a:off x="2361040" y="5136056"/>
            <a:ext cx="1371599" cy="1163163"/>
          </a:xfrm>
          <a:custGeom>
            <a:avLst/>
            <a:gdLst/>
            <a:ahLst/>
            <a:cxnLst/>
            <a:rect l="l" t="t" r="r" b="b"/>
            <a:pathLst>
              <a:path w="2356966" h="1851290">
                <a:moveTo>
                  <a:pt x="0" y="0"/>
                </a:moveTo>
                <a:lnTo>
                  <a:pt x="2356966" y="0"/>
                </a:lnTo>
                <a:lnTo>
                  <a:pt x="2356966" y="1851290"/>
                </a:lnTo>
                <a:lnTo>
                  <a:pt x="0" y="185129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6" name="Freeform 3">
            <a:extLst>
              <a:ext uri="{FF2B5EF4-FFF2-40B4-BE49-F238E27FC236}">
                <a16:creationId xmlns:a16="http://schemas.microsoft.com/office/drawing/2014/main" id="{64444DA3-FAA7-A351-1903-4DC6EE0C0C52}"/>
              </a:ext>
            </a:extLst>
          </p:cNvPr>
          <p:cNvSpPr/>
          <p:nvPr/>
        </p:nvSpPr>
        <p:spPr>
          <a:xfrm flipH="1">
            <a:off x="716981" y="3685418"/>
            <a:ext cx="1901259" cy="1560459"/>
          </a:xfrm>
          <a:custGeom>
            <a:avLst/>
            <a:gdLst/>
            <a:ahLst/>
            <a:cxnLst/>
            <a:rect l="l" t="t" r="r" b="b"/>
            <a:pathLst>
              <a:path w="6886695" h="4114800">
                <a:moveTo>
                  <a:pt x="6886695" y="0"/>
                </a:moveTo>
                <a:lnTo>
                  <a:pt x="0" y="0"/>
                </a:lnTo>
                <a:lnTo>
                  <a:pt x="0" y="4114800"/>
                </a:lnTo>
                <a:lnTo>
                  <a:pt x="6886695" y="4114800"/>
                </a:lnTo>
                <a:lnTo>
                  <a:pt x="6886695"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pic>
        <p:nvPicPr>
          <p:cNvPr id="6" name="Picture 5" descr="A screenshot of a diagram&#10;&#10;AI-generated content may be incorrect.">
            <a:extLst>
              <a:ext uri="{FF2B5EF4-FFF2-40B4-BE49-F238E27FC236}">
                <a16:creationId xmlns:a16="http://schemas.microsoft.com/office/drawing/2014/main" id="{181AE8CB-C28A-7BC3-7253-4C853434208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395810" y="1515517"/>
            <a:ext cx="3717515" cy="5016703"/>
          </a:xfrm>
          <a:prstGeom prst="rect">
            <a:avLst/>
          </a:prstGeom>
        </p:spPr>
      </p:pic>
    </p:spTree>
    <p:extLst>
      <p:ext uri="{BB962C8B-B14F-4D97-AF65-F5344CB8AC3E}">
        <p14:creationId xmlns:p14="http://schemas.microsoft.com/office/powerpoint/2010/main" val="290167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8" grpId="0" animBg="1"/>
      <p:bldP spid="19"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10" descr="A cloud with a black background&#10;&#10;Description automatically generated">
            <a:extLst>
              <a:ext uri="{FF2B5EF4-FFF2-40B4-BE49-F238E27FC236}">
                <a16:creationId xmlns:a16="http://schemas.microsoft.com/office/drawing/2014/main" id="{3DF14E96-26BF-DA49-96FB-E701FA9DA3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2647665" y="2526960"/>
            <a:ext cx="7132716" cy="3006587"/>
          </a:xfrm>
          <a:prstGeom prst="rect">
            <a:avLst/>
          </a:prstGeom>
        </p:spPr>
      </p:pic>
      <p:sp>
        <p:nvSpPr>
          <p:cNvPr id="2" name="Title 1">
            <a:extLst>
              <a:ext uri="{FF2B5EF4-FFF2-40B4-BE49-F238E27FC236}">
                <a16:creationId xmlns:a16="http://schemas.microsoft.com/office/drawing/2014/main" id="{86C00C89-2A84-6537-61C0-169A226D3AF7}"/>
              </a:ext>
            </a:extLst>
          </p:cNvPr>
          <p:cNvSpPr>
            <a:spLocks noGrp="1"/>
          </p:cNvSpPr>
          <p:nvPr>
            <p:ph type="title"/>
          </p:nvPr>
        </p:nvSpPr>
        <p:spPr>
          <a:xfrm>
            <a:off x="1214438" y="434275"/>
            <a:ext cx="10977562" cy="475315"/>
          </a:xfrm>
        </p:spPr>
        <p:txBody>
          <a:bodyPr/>
          <a:lstStyle/>
          <a:p>
            <a:pPr algn="ctr"/>
            <a:r>
              <a:rPr lang="en-US" sz="4000">
                <a:latin typeface="Ems bolder font" pitchFamily="50" charset="0"/>
                <a:cs typeface="Arial" panose="020B0604020202020204" pitchFamily="34" charset="0"/>
              </a:rPr>
              <a:t>Activity 4: Choosing your research question</a:t>
            </a:r>
          </a:p>
        </p:txBody>
      </p:sp>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3216288" y="3400183"/>
            <a:ext cx="5995470" cy="1047622"/>
          </a:xfrm>
        </p:spPr>
        <p:txBody>
          <a:bodyPr lIns="91440" tIns="45720" rIns="91440" bIns="45720" anchor="t"/>
          <a:lstStyle/>
          <a:p>
            <a:pPr marL="0" indent="0" algn="ctr" eaLnBrk="0" fontAlgn="base" hangingPunct="0">
              <a:lnSpc>
                <a:spcPct val="100000"/>
              </a:lnSpc>
              <a:spcBef>
                <a:spcPct val="0"/>
              </a:spcBef>
              <a:spcAft>
                <a:spcPct val="0"/>
              </a:spcAft>
              <a:buFontTx/>
              <a:buNone/>
            </a:pPr>
            <a:r>
              <a:rPr lang="en-GB" altLang="en-US" sz="2400">
                <a:latin typeface="Montserrat" pitchFamily="2" charset="0"/>
                <a:ea typeface="Times New Roman" panose="02020603050405020304" pitchFamily="18" charset="0"/>
                <a:cs typeface="Calibri"/>
              </a:rPr>
              <a:t>What subjects and themes interest you?</a:t>
            </a:r>
          </a:p>
          <a:p>
            <a:pPr marL="0" indent="0" algn="ctr" eaLnBrk="0" fontAlgn="base" hangingPunct="0">
              <a:lnSpc>
                <a:spcPct val="100000"/>
              </a:lnSpc>
              <a:spcBef>
                <a:spcPct val="0"/>
              </a:spcBef>
              <a:spcAft>
                <a:spcPct val="0"/>
              </a:spcAft>
              <a:buNone/>
            </a:pPr>
            <a:r>
              <a:rPr lang="en-GB" altLang="en-US" sz="2400" b="1">
                <a:latin typeface="Montserrat" pitchFamily="2" charset="0"/>
                <a:ea typeface="Times New Roman" panose="02020603050405020304" pitchFamily="18" charset="0"/>
                <a:cs typeface="Calibri"/>
              </a:rPr>
              <a:t>Thought-shower using post it notes!</a:t>
            </a:r>
            <a:endParaRPr lang="en-GB" sz="2400">
              <a:latin typeface="Montserrat" pitchFamily="2" charset="0"/>
              <a:ea typeface="Calibri"/>
              <a:cs typeface="Calibri" panose="020F0502020204030204" pitchFamily="34" charset="0"/>
            </a:endParaRPr>
          </a:p>
        </p:txBody>
      </p:sp>
      <p:sp>
        <p:nvSpPr>
          <p:cNvPr id="5" name="Freeform 8">
            <a:extLst>
              <a:ext uri="{FF2B5EF4-FFF2-40B4-BE49-F238E27FC236}">
                <a16:creationId xmlns:a16="http://schemas.microsoft.com/office/drawing/2014/main" id="{AAF13457-C0B0-DA71-693F-85C93F41BEAE}"/>
              </a:ext>
            </a:extLst>
          </p:cNvPr>
          <p:cNvSpPr/>
          <p:nvPr/>
        </p:nvSpPr>
        <p:spPr>
          <a:xfrm>
            <a:off x="876382" y="1712472"/>
            <a:ext cx="2172041" cy="1827401"/>
          </a:xfrm>
          <a:custGeom>
            <a:avLst/>
            <a:gdLst/>
            <a:ahLst/>
            <a:cxnLst/>
            <a:rect l="l" t="t" r="r" b="b"/>
            <a:pathLst>
              <a:path w="1576876" h="1651179">
                <a:moveTo>
                  <a:pt x="0" y="0"/>
                </a:moveTo>
                <a:lnTo>
                  <a:pt x="1576876" y="0"/>
                </a:lnTo>
                <a:lnTo>
                  <a:pt x="1576876" y="1651179"/>
                </a:lnTo>
                <a:lnTo>
                  <a:pt x="0" y="165117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9">
            <a:extLst>
              <a:ext uri="{FF2B5EF4-FFF2-40B4-BE49-F238E27FC236}">
                <a16:creationId xmlns:a16="http://schemas.microsoft.com/office/drawing/2014/main" id="{553704FF-EF6D-7B23-2A87-57864AD048C4}"/>
              </a:ext>
            </a:extLst>
          </p:cNvPr>
          <p:cNvSpPr/>
          <p:nvPr/>
        </p:nvSpPr>
        <p:spPr>
          <a:xfrm rot="-600000">
            <a:off x="569222" y="4403486"/>
            <a:ext cx="2053407" cy="2260823"/>
          </a:xfrm>
          <a:custGeom>
            <a:avLst/>
            <a:gdLst/>
            <a:ahLst/>
            <a:cxnLst/>
            <a:rect l="l" t="t" r="r" b="b"/>
            <a:pathLst>
              <a:path w="2232897" h="2505355">
                <a:moveTo>
                  <a:pt x="0" y="0"/>
                </a:moveTo>
                <a:lnTo>
                  <a:pt x="2232897" y="0"/>
                </a:lnTo>
                <a:lnTo>
                  <a:pt x="2232897" y="2505355"/>
                </a:lnTo>
                <a:lnTo>
                  <a:pt x="0" y="25053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6">
            <a:extLst>
              <a:ext uri="{FF2B5EF4-FFF2-40B4-BE49-F238E27FC236}">
                <a16:creationId xmlns:a16="http://schemas.microsoft.com/office/drawing/2014/main" id="{2E3D593A-648E-3C9A-0D25-F9666039262B}"/>
              </a:ext>
            </a:extLst>
          </p:cNvPr>
          <p:cNvSpPr/>
          <p:nvPr/>
        </p:nvSpPr>
        <p:spPr>
          <a:xfrm>
            <a:off x="3826587" y="1489602"/>
            <a:ext cx="1905868" cy="1235953"/>
          </a:xfrm>
          <a:custGeom>
            <a:avLst/>
            <a:gdLst/>
            <a:ahLst/>
            <a:cxnLst/>
            <a:rect l="l" t="t" r="r" b="b"/>
            <a:pathLst>
              <a:path w="2107232" h="1680517">
                <a:moveTo>
                  <a:pt x="0" y="0"/>
                </a:moveTo>
                <a:lnTo>
                  <a:pt x="2107231" y="0"/>
                </a:lnTo>
                <a:lnTo>
                  <a:pt x="2107231" y="1680518"/>
                </a:lnTo>
                <a:lnTo>
                  <a:pt x="0" y="168051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18" name="Picture 17" descr="A basket of yarn and needles&#10;&#10;AI-generated content may be incorrect.">
            <a:extLst>
              <a:ext uri="{FF2B5EF4-FFF2-40B4-BE49-F238E27FC236}">
                <a16:creationId xmlns:a16="http://schemas.microsoft.com/office/drawing/2014/main" id="{9D13E26C-FA5A-397E-9395-8F35E2D945F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rot="540000">
            <a:off x="6723480" y="1148732"/>
            <a:ext cx="2120531" cy="1806029"/>
          </a:xfrm>
          <a:prstGeom prst="rect">
            <a:avLst/>
          </a:prstGeom>
        </p:spPr>
      </p:pic>
      <p:pic>
        <p:nvPicPr>
          <p:cNvPr id="19" name="Picture 18" descr="A group of people running&#10;&#10;AI-generated content may be incorrect.">
            <a:extLst>
              <a:ext uri="{FF2B5EF4-FFF2-40B4-BE49-F238E27FC236}">
                <a16:creationId xmlns:a16="http://schemas.microsoft.com/office/drawing/2014/main" id="{8C1B80B4-51A4-B3AC-2EA3-D4BD87A99EAA}"/>
              </a:ext>
            </a:extLst>
          </p:cNvPr>
          <p:cNvPicPr>
            <a:picLocks noChangeAspect="1"/>
          </p:cNvPicPr>
          <p:nvPr/>
        </p:nvPicPr>
        <p:blipFill>
          <a:blip r:embed="rId9" cstate="screen">
            <a:extLst>
              <a:ext uri="{28A0092B-C50C-407E-A947-70E740481C1C}">
                <a14:useLocalDpi xmlns:a14="http://schemas.microsoft.com/office/drawing/2010/main"/>
              </a:ext>
            </a:extLst>
          </a:blip>
          <a:srcRect l="38897" t="29252" r="40089" b="30822"/>
          <a:stretch>
            <a:fillRect/>
          </a:stretch>
        </p:blipFill>
        <p:spPr>
          <a:xfrm rot="120000">
            <a:off x="9471483" y="4148305"/>
            <a:ext cx="2394052" cy="2636113"/>
          </a:xfrm>
          <a:prstGeom prst="rect">
            <a:avLst/>
          </a:prstGeom>
        </p:spPr>
      </p:pic>
      <p:pic>
        <p:nvPicPr>
          <p:cNvPr id="20" name="Picture 19" descr="A person in a blue shirt kicking a football ball&#10;&#10;AI-generated content may be incorrect.">
            <a:extLst>
              <a:ext uri="{FF2B5EF4-FFF2-40B4-BE49-F238E27FC236}">
                <a16:creationId xmlns:a16="http://schemas.microsoft.com/office/drawing/2014/main" id="{A3A75E25-0B16-2A3A-FF3F-B2E241057303}"/>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rot="360000">
            <a:off x="9841377" y="1469180"/>
            <a:ext cx="2090088" cy="2511953"/>
          </a:xfrm>
          <a:prstGeom prst="rect">
            <a:avLst/>
          </a:prstGeom>
        </p:spPr>
      </p:pic>
      <p:pic>
        <p:nvPicPr>
          <p:cNvPr id="21" name="Picture 20" descr="A cartoon of kids holding tennis rackets&#10;&#10;AI-generated content may be incorrect.">
            <a:extLst>
              <a:ext uri="{FF2B5EF4-FFF2-40B4-BE49-F238E27FC236}">
                <a16:creationId xmlns:a16="http://schemas.microsoft.com/office/drawing/2014/main" id="{F8FFD062-A81F-5B53-7A41-8BDEDD2246CA}"/>
              </a:ext>
            </a:extLst>
          </p:cNvPr>
          <p:cNvPicPr>
            <a:picLocks noChangeAspect="1"/>
          </p:cNvPicPr>
          <p:nvPr/>
        </p:nvPicPr>
        <p:blipFill>
          <a:blip r:embed="rId11" cstate="screen">
            <a:extLst>
              <a:ext uri="{28A0092B-C50C-407E-A947-70E740481C1C}">
                <a14:useLocalDpi xmlns:a14="http://schemas.microsoft.com/office/drawing/2010/main"/>
              </a:ext>
            </a:extLst>
          </a:blip>
          <a:srcRect l="40374" t="36844" r="40216" b="35533"/>
          <a:stretch>
            <a:fillRect/>
          </a:stretch>
        </p:blipFill>
        <p:spPr>
          <a:xfrm rot="-180000">
            <a:off x="5391078" y="5216080"/>
            <a:ext cx="2228420" cy="1780373"/>
          </a:xfrm>
          <a:prstGeom prst="rect">
            <a:avLst/>
          </a:prstGeom>
        </p:spPr>
      </p:pic>
    </p:spTree>
    <p:extLst>
      <p:ext uri="{BB962C8B-B14F-4D97-AF65-F5344CB8AC3E}">
        <p14:creationId xmlns:p14="http://schemas.microsoft.com/office/powerpoint/2010/main" val="3681276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Arrow: Right 26">
            <a:extLst>
              <a:ext uri="{FF2B5EF4-FFF2-40B4-BE49-F238E27FC236}">
                <a16:creationId xmlns:a16="http://schemas.microsoft.com/office/drawing/2014/main" id="{79FC1FCB-8FA9-35EE-DCBE-01E061AD4282}"/>
              </a:ext>
            </a:extLst>
          </p:cNvPr>
          <p:cNvSpPr/>
          <p:nvPr/>
        </p:nvSpPr>
        <p:spPr>
          <a:xfrm>
            <a:off x="9136135" y="2479720"/>
            <a:ext cx="834571" cy="2177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Box 4">
            <a:extLst>
              <a:ext uri="{FF2B5EF4-FFF2-40B4-BE49-F238E27FC236}">
                <a16:creationId xmlns:a16="http://schemas.microsoft.com/office/drawing/2014/main" id="{9047114C-1D87-59DF-4F22-43AB1BB401C1}"/>
              </a:ext>
            </a:extLst>
          </p:cNvPr>
          <p:cNvSpPr txBox="1"/>
          <p:nvPr/>
        </p:nvSpPr>
        <p:spPr>
          <a:xfrm>
            <a:off x="913223" y="3300421"/>
            <a:ext cx="1950113"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Montserrat" pitchFamily="2" charset="0"/>
                <a:ea typeface="Calibri"/>
                <a:cs typeface="Calibri" panose="020F0502020204030204" pitchFamily="34" charset="0"/>
              </a:rPr>
              <a:t>Dangers of vaping</a:t>
            </a:r>
            <a:endParaRPr lang="en-US" sz="2400">
              <a:latin typeface="Montserrat" pitchFamily="2" charset="0"/>
              <a:cs typeface="Calibri" panose="020F0502020204030204" pitchFamily="34" charset="0"/>
            </a:endParaRPr>
          </a:p>
        </p:txBody>
      </p:sp>
      <p:sp>
        <p:nvSpPr>
          <p:cNvPr id="6" name="Arrow: Right 31">
            <a:extLst>
              <a:ext uri="{FF2B5EF4-FFF2-40B4-BE49-F238E27FC236}">
                <a16:creationId xmlns:a16="http://schemas.microsoft.com/office/drawing/2014/main" id="{88D44203-760A-0707-9190-93432A5E60AE}"/>
              </a:ext>
            </a:extLst>
          </p:cNvPr>
          <p:cNvSpPr/>
          <p:nvPr/>
        </p:nvSpPr>
        <p:spPr>
          <a:xfrm>
            <a:off x="7873145" y="4105217"/>
            <a:ext cx="834571" cy="2177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Arrow: Right 32">
            <a:extLst>
              <a:ext uri="{FF2B5EF4-FFF2-40B4-BE49-F238E27FC236}">
                <a16:creationId xmlns:a16="http://schemas.microsoft.com/office/drawing/2014/main" id="{53C459A5-4C75-C129-2D7F-55C4C35C050A}"/>
              </a:ext>
            </a:extLst>
          </p:cNvPr>
          <p:cNvSpPr/>
          <p:nvPr/>
        </p:nvSpPr>
        <p:spPr>
          <a:xfrm rot="10800000">
            <a:off x="2762346" y="3362614"/>
            <a:ext cx="834571" cy="2177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Arrow: Right 33">
            <a:extLst>
              <a:ext uri="{FF2B5EF4-FFF2-40B4-BE49-F238E27FC236}">
                <a16:creationId xmlns:a16="http://schemas.microsoft.com/office/drawing/2014/main" id="{C6266969-2218-3263-2212-8CA4E87F8C1B}"/>
              </a:ext>
            </a:extLst>
          </p:cNvPr>
          <p:cNvSpPr/>
          <p:nvPr/>
        </p:nvSpPr>
        <p:spPr>
          <a:xfrm rot="10800000">
            <a:off x="4055155" y="5134758"/>
            <a:ext cx="834571" cy="2177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Box 8">
            <a:extLst>
              <a:ext uri="{FF2B5EF4-FFF2-40B4-BE49-F238E27FC236}">
                <a16:creationId xmlns:a16="http://schemas.microsoft.com/office/drawing/2014/main" id="{3C13A568-87C4-E309-79AB-937EFCAFBDBF}"/>
              </a:ext>
            </a:extLst>
          </p:cNvPr>
          <p:cNvSpPr txBox="1"/>
          <p:nvPr/>
        </p:nvSpPr>
        <p:spPr>
          <a:xfrm>
            <a:off x="1057098" y="4920449"/>
            <a:ext cx="2956756" cy="156966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Montserrat" pitchFamily="2" charset="0"/>
                <a:ea typeface="Calibri"/>
                <a:cs typeface="Calibri" panose="020F0502020204030204" pitchFamily="34" charset="0"/>
              </a:rPr>
              <a:t>What are the harmful effects of vaping on teenagers?</a:t>
            </a:r>
            <a:endParaRPr lang="en-US" sz="2400">
              <a:latin typeface="Montserrat" pitchFamily="2" charset="0"/>
              <a:cs typeface="Calibri" panose="020F0502020204030204" pitchFamily="34" charset="0"/>
            </a:endParaRPr>
          </a:p>
        </p:txBody>
      </p:sp>
      <p:graphicFrame>
        <p:nvGraphicFramePr>
          <p:cNvPr id="18" name="Diagram 17">
            <a:extLst>
              <a:ext uri="{FF2B5EF4-FFF2-40B4-BE49-F238E27FC236}">
                <a16:creationId xmlns:a16="http://schemas.microsoft.com/office/drawing/2014/main" id="{9F7171C4-0F79-5780-170D-8BC7D3A2390A}"/>
              </a:ext>
            </a:extLst>
          </p:cNvPr>
          <p:cNvGraphicFramePr/>
          <p:nvPr>
            <p:extLst>
              <p:ext uri="{D42A27DB-BD31-4B8C-83A1-F6EECF244321}">
                <p14:modId xmlns:p14="http://schemas.microsoft.com/office/powerpoint/2010/main" val="484435762"/>
              </p:ext>
            </p:extLst>
          </p:nvPr>
        </p:nvGraphicFramePr>
        <p:xfrm>
          <a:off x="2600959" y="2025898"/>
          <a:ext cx="6812337" cy="43763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3" name="Connector: Curved 21">
            <a:extLst>
              <a:ext uri="{FF2B5EF4-FFF2-40B4-BE49-F238E27FC236}">
                <a16:creationId xmlns:a16="http://schemas.microsoft.com/office/drawing/2014/main" id="{91740B00-BEEA-4EAC-455E-7AA905132EA7}"/>
              </a:ext>
            </a:extLst>
          </p:cNvPr>
          <p:cNvCxnSpPr>
            <a:cxnSpLocks/>
          </p:cNvCxnSpPr>
          <p:nvPr/>
        </p:nvCxnSpPr>
        <p:spPr>
          <a:xfrm flipV="1">
            <a:off x="5984591" y="5498818"/>
            <a:ext cx="1600200" cy="649082"/>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52CF115-7F8F-2C15-0EEB-F67912F45B64}"/>
              </a:ext>
            </a:extLst>
          </p:cNvPr>
          <p:cNvSpPr txBox="1"/>
          <p:nvPr/>
        </p:nvSpPr>
        <p:spPr>
          <a:xfrm>
            <a:off x="10089128" y="2403911"/>
            <a:ext cx="1417562" cy="461665"/>
          </a:xfrm>
          <a:prstGeom prst="rect">
            <a:avLst/>
          </a:prstGeom>
          <a:noFill/>
        </p:spPr>
        <p:txBody>
          <a:bodyPr wrap="square">
            <a:spAutoFit/>
          </a:bodyPr>
          <a:lstStyle/>
          <a:p>
            <a:pPr algn="l"/>
            <a:r>
              <a:rPr lang="en-US" sz="2400">
                <a:latin typeface="Montserrat" pitchFamily="2" charset="0"/>
                <a:ea typeface="Calibri"/>
                <a:cs typeface="Calibri" panose="020F0502020204030204" pitchFamily="34" charset="0"/>
              </a:rPr>
              <a:t>Vaping</a:t>
            </a:r>
            <a:endParaRPr lang="en-US" sz="2400">
              <a:latin typeface="Montserrat" pitchFamily="2" charset="0"/>
              <a:cs typeface="Calibri" panose="020F0502020204030204" pitchFamily="34" charset="0"/>
            </a:endParaRPr>
          </a:p>
        </p:txBody>
      </p:sp>
      <p:sp>
        <p:nvSpPr>
          <p:cNvPr id="22" name="TextBox 21">
            <a:extLst>
              <a:ext uri="{FF2B5EF4-FFF2-40B4-BE49-F238E27FC236}">
                <a16:creationId xmlns:a16="http://schemas.microsoft.com/office/drawing/2014/main" id="{FDDCE0CC-8B52-5C9C-809D-D7BD41C1EEC4}"/>
              </a:ext>
            </a:extLst>
          </p:cNvPr>
          <p:cNvSpPr txBox="1"/>
          <p:nvPr/>
        </p:nvSpPr>
        <p:spPr>
          <a:xfrm>
            <a:off x="8781649" y="3755797"/>
            <a:ext cx="2456623" cy="461665"/>
          </a:xfrm>
          <a:prstGeom prst="rect">
            <a:avLst/>
          </a:prstGeom>
          <a:noFill/>
        </p:spPr>
        <p:txBody>
          <a:bodyPr wrap="square">
            <a:spAutoFit/>
          </a:bodyPr>
          <a:lstStyle/>
          <a:p>
            <a:r>
              <a:rPr lang="en-US" sz="2400">
                <a:latin typeface="Montserrat" pitchFamily="2" charset="0"/>
                <a:ea typeface="Calibri"/>
                <a:cs typeface="Calibri" panose="020F0502020204030204" pitchFamily="34" charset="0"/>
              </a:rPr>
              <a:t>Young people</a:t>
            </a:r>
            <a:endParaRPr lang="en-US" sz="2400">
              <a:latin typeface="Montserrat" pitchFamily="2" charset="0"/>
              <a:cs typeface="Calibri" panose="020F0502020204030204" pitchFamily="34" charset="0"/>
            </a:endParaRPr>
          </a:p>
        </p:txBody>
      </p:sp>
      <p:sp>
        <p:nvSpPr>
          <p:cNvPr id="24" name="TextBox 23">
            <a:extLst>
              <a:ext uri="{FF2B5EF4-FFF2-40B4-BE49-F238E27FC236}">
                <a16:creationId xmlns:a16="http://schemas.microsoft.com/office/drawing/2014/main" id="{6F27042A-C260-4D18-C950-673543670D0A}"/>
              </a:ext>
            </a:extLst>
          </p:cNvPr>
          <p:cNvSpPr txBox="1"/>
          <p:nvPr/>
        </p:nvSpPr>
        <p:spPr>
          <a:xfrm>
            <a:off x="7667390" y="5213972"/>
            <a:ext cx="1745905" cy="1200329"/>
          </a:xfrm>
          <a:prstGeom prst="rect">
            <a:avLst/>
          </a:prstGeom>
          <a:noFill/>
        </p:spPr>
        <p:txBody>
          <a:bodyPr wrap="square">
            <a:spAutoFit/>
          </a:bodyPr>
          <a:lstStyle/>
          <a:p>
            <a:r>
              <a:rPr lang="en-GB" sz="2400">
                <a:latin typeface="Montserrat" pitchFamily="2" charset="0"/>
                <a:cs typeface="Calibri" panose="020F0502020204030204" pitchFamily="34" charset="0"/>
              </a:rPr>
              <a:t>Possible research questions</a:t>
            </a:r>
          </a:p>
        </p:txBody>
      </p:sp>
      <p:sp>
        <p:nvSpPr>
          <p:cNvPr id="12" name="Isosceles Triangle 11">
            <a:extLst>
              <a:ext uri="{FF2B5EF4-FFF2-40B4-BE49-F238E27FC236}">
                <a16:creationId xmlns:a16="http://schemas.microsoft.com/office/drawing/2014/main" id="{2649B8C3-9294-F232-BB9E-5FAD426EF604}"/>
              </a:ext>
            </a:extLst>
          </p:cNvPr>
          <p:cNvSpPr/>
          <p:nvPr/>
        </p:nvSpPr>
        <p:spPr>
          <a:xfrm flipV="1">
            <a:off x="2617319" y="2052374"/>
            <a:ext cx="6812336" cy="434987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Isosceles Triangle 12">
            <a:extLst>
              <a:ext uri="{FF2B5EF4-FFF2-40B4-BE49-F238E27FC236}">
                <a16:creationId xmlns:a16="http://schemas.microsoft.com/office/drawing/2014/main" id="{A799491C-5998-6CE0-3BFF-F7AA6B311865}"/>
              </a:ext>
            </a:extLst>
          </p:cNvPr>
          <p:cNvSpPr/>
          <p:nvPr/>
        </p:nvSpPr>
        <p:spPr>
          <a:xfrm flipV="1">
            <a:off x="3150492" y="2931365"/>
            <a:ext cx="5745989" cy="3497361"/>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extLst>
              <a:ext uri="{FF2B5EF4-FFF2-40B4-BE49-F238E27FC236}">
                <a16:creationId xmlns:a16="http://schemas.microsoft.com/office/drawing/2014/main" id="{7F5E4BAB-768D-40D6-F5C7-4CB0103E33F9}"/>
              </a:ext>
            </a:extLst>
          </p:cNvPr>
          <p:cNvSpPr/>
          <p:nvPr/>
        </p:nvSpPr>
        <p:spPr>
          <a:xfrm flipV="1">
            <a:off x="3724804" y="3761420"/>
            <a:ext cx="4597363" cy="267292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Isosceles Triangle 14">
            <a:extLst>
              <a:ext uri="{FF2B5EF4-FFF2-40B4-BE49-F238E27FC236}">
                <a16:creationId xmlns:a16="http://schemas.microsoft.com/office/drawing/2014/main" id="{F3FCBE35-5200-DCDB-A9F2-6A6763E95CF7}"/>
              </a:ext>
            </a:extLst>
          </p:cNvPr>
          <p:cNvSpPr/>
          <p:nvPr/>
        </p:nvSpPr>
        <p:spPr>
          <a:xfrm flipV="1">
            <a:off x="4287479" y="4573934"/>
            <a:ext cx="3472012" cy="182831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itle 1">
            <a:extLst>
              <a:ext uri="{FF2B5EF4-FFF2-40B4-BE49-F238E27FC236}">
                <a16:creationId xmlns:a16="http://schemas.microsoft.com/office/drawing/2014/main" id="{6D7AD923-0941-B44A-88B2-A1602CAA0C89}"/>
              </a:ext>
            </a:extLst>
          </p:cNvPr>
          <p:cNvSpPr>
            <a:spLocks noGrp="1"/>
          </p:cNvSpPr>
          <p:nvPr>
            <p:ph type="title"/>
          </p:nvPr>
        </p:nvSpPr>
        <p:spPr>
          <a:xfrm>
            <a:off x="1928090" y="364792"/>
            <a:ext cx="8331449" cy="535531"/>
          </a:xfrm>
        </p:spPr>
        <p:txBody>
          <a:bodyPr/>
          <a:lstStyle/>
          <a:p>
            <a:pPr algn="ctr"/>
            <a:r>
              <a:rPr lang="en-US" sz="4000">
                <a:latin typeface="Ems bolder font" pitchFamily="50" charset="0"/>
                <a:cs typeface="Arial" panose="020B0604020202020204" pitchFamily="34" charset="0"/>
              </a:rPr>
              <a:t>Choosing your research question</a:t>
            </a:r>
          </a:p>
        </p:txBody>
      </p:sp>
      <p:pic>
        <p:nvPicPr>
          <p:cNvPr id="21" name="Picture 20" descr="A rectangular object with a black background&#10;&#10;Description automatically generated">
            <a:extLst>
              <a:ext uri="{FF2B5EF4-FFF2-40B4-BE49-F238E27FC236}">
                <a16:creationId xmlns:a16="http://schemas.microsoft.com/office/drawing/2014/main" id="{139F9C42-5E2B-834E-81C1-252D1697824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8463" y="1395954"/>
            <a:ext cx="2273300" cy="1946435"/>
          </a:xfrm>
          <a:prstGeom prst="rect">
            <a:avLst/>
          </a:prstGeom>
        </p:spPr>
      </p:pic>
      <p:sp>
        <p:nvSpPr>
          <p:cNvPr id="26" name="TextBox 25">
            <a:extLst>
              <a:ext uri="{FF2B5EF4-FFF2-40B4-BE49-F238E27FC236}">
                <a16:creationId xmlns:a16="http://schemas.microsoft.com/office/drawing/2014/main" id="{E2264C78-B557-0A4E-BBF5-D74527377CDA}"/>
              </a:ext>
            </a:extLst>
          </p:cNvPr>
          <p:cNvSpPr txBox="1"/>
          <p:nvPr/>
        </p:nvSpPr>
        <p:spPr>
          <a:xfrm>
            <a:off x="372322" y="2148133"/>
            <a:ext cx="1515957" cy="40011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C00000"/>
                </a:solidFill>
                <a:latin typeface="Montserrat" pitchFamily="2" charset="0"/>
                <a:ea typeface="Calibri"/>
                <a:cs typeface="Calibri" panose="020F0502020204030204" pitchFamily="34" charset="0"/>
              </a:rPr>
              <a:t>EXAMPLE</a:t>
            </a:r>
            <a:endParaRPr lang="en-US" sz="2000" b="1">
              <a:solidFill>
                <a:srgbClr val="C00000"/>
              </a:solidFill>
              <a:latin typeface="Montserrat" pitchFamily="2" charset="0"/>
              <a:cs typeface="Calibri" panose="020F0502020204030204" pitchFamily="34" charset="0"/>
            </a:endParaRPr>
          </a:p>
        </p:txBody>
      </p:sp>
    </p:spTree>
    <p:extLst>
      <p:ext uri="{BB962C8B-B14F-4D97-AF65-F5344CB8AC3E}">
        <p14:creationId xmlns:p14="http://schemas.microsoft.com/office/powerpoint/2010/main" val="242388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grpId="1"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ntr"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hidden"/>
                                      </p:to>
                                    </p:set>
                                  </p:childTnLst>
                                </p:cTn>
                              </p:par>
                              <p:par>
                                <p:cTn id="27" presetID="1"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8" grpId="0" animBg="1"/>
      <p:bldP spid="9" grpId="0"/>
      <p:bldP spid="20" grpId="0"/>
      <p:bldP spid="22" grpId="0"/>
      <p:bldP spid="24" grpId="0"/>
      <p:bldP spid="12" grpId="0" animBg="1"/>
      <p:bldP spid="13" grpId="0" animBg="1"/>
      <p:bldP spid="13" grpId="1" animBg="1"/>
      <p:bldP spid="14" grpId="0" animBg="1"/>
      <p:bldP spid="14" grpId="1" animBg="1"/>
      <p:bldP spid="15" grpId="0" animBg="1"/>
      <p:bldP spid="15" grpId="1" animBg="1"/>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6" name="Picture 15" descr="A white rectangular object with black edges&#10;&#10;Description automatically generated">
            <a:extLst>
              <a:ext uri="{FF2B5EF4-FFF2-40B4-BE49-F238E27FC236}">
                <a16:creationId xmlns:a16="http://schemas.microsoft.com/office/drawing/2014/main" id="{E5C18582-2D79-2040-B5F6-C619958C75BC}"/>
              </a:ext>
            </a:extLst>
          </p:cNvPr>
          <p:cNvPicPr>
            <a:picLocks noChangeAspect="1"/>
          </p:cNvPicPr>
          <p:nvPr/>
        </p:nvPicPr>
        <p:blipFill>
          <a:blip r:embed="rId4"/>
          <a:stretch>
            <a:fillRect/>
          </a:stretch>
        </p:blipFill>
        <p:spPr>
          <a:xfrm>
            <a:off x="0" y="1258274"/>
            <a:ext cx="12191999" cy="5715732"/>
          </a:xfrm>
          <a:prstGeom prst="rect">
            <a:avLst/>
          </a:prstGeom>
        </p:spPr>
      </p:pic>
      <p:sp>
        <p:nvSpPr>
          <p:cNvPr id="17" name="Content Placeholder 16">
            <a:extLst>
              <a:ext uri="{FF2B5EF4-FFF2-40B4-BE49-F238E27FC236}">
                <a16:creationId xmlns:a16="http://schemas.microsoft.com/office/drawing/2014/main" id="{516FB2DB-EE76-59FF-1CD7-D6B2CF665C3A}"/>
              </a:ext>
            </a:extLst>
          </p:cNvPr>
          <p:cNvSpPr>
            <a:spLocks noGrp="1"/>
          </p:cNvSpPr>
          <p:nvPr>
            <p:ph idx="1"/>
          </p:nvPr>
        </p:nvSpPr>
        <p:spPr>
          <a:xfrm>
            <a:off x="367636" y="1829772"/>
            <a:ext cx="3175664" cy="4157235"/>
          </a:xfrm>
        </p:spPr>
        <p:txBody>
          <a:bodyPr lIns="91440" tIns="45720" rIns="91440" bIns="45720" anchor="t"/>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u="none" strike="noStrike" cap="none" normalizeH="0" baseline="0">
                <a:ln>
                  <a:noFill/>
                </a:ln>
                <a:solidFill>
                  <a:srgbClr val="FF0000"/>
                </a:solidFill>
                <a:effectLst/>
                <a:latin typeface="Montserrat" pitchFamily="2" charset="0"/>
                <a:ea typeface="Times New Roman" panose="02020603050405020304" pitchFamily="18" charset="0"/>
                <a:cs typeface="Calibri"/>
              </a:rPr>
              <a:t>P</a:t>
            </a:r>
            <a:r>
              <a:rPr kumimoji="0" lang="en-GB" altLang="en-US" sz="2000" b="1" u="none" strike="noStrike" cap="none" normalizeH="0" baseline="0">
                <a:ln>
                  <a:noFill/>
                </a:ln>
                <a:solidFill>
                  <a:srgbClr val="000000"/>
                </a:solidFill>
                <a:effectLst/>
                <a:latin typeface="Montserrat" pitchFamily="2" charset="0"/>
                <a:ea typeface="Times New Roman" panose="02020603050405020304" pitchFamily="18" charset="0"/>
                <a:cs typeface="Calibri"/>
              </a:rPr>
              <a:t>opulation: </a:t>
            </a:r>
            <a:endParaRPr kumimoji="0" lang="en-GB" altLang="en-US" sz="2000" b="1" u="none" strike="noStrike" cap="none" normalizeH="0" baseline="0">
              <a:ln>
                <a:noFill/>
              </a:ln>
              <a:solidFill>
                <a:srgbClr val="2F5496"/>
              </a:solidFill>
              <a:effectLst/>
              <a:latin typeface="Montserrat" pitchFamily="2" charset="0"/>
              <a:ea typeface="Times New Roman" panose="02020603050405020304" pitchFamily="18" charset="0"/>
              <a:cs typeface="Calibri"/>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u="none" strike="noStrike" cap="none" normalizeH="0" baseline="0">
                <a:ln>
                  <a:noFill/>
                </a:ln>
                <a:solidFill>
                  <a:srgbClr val="2F5496"/>
                </a:solidFill>
                <a:effectLst/>
                <a:latin typeface="Montserrat" pitchFamily="2" charset="0"/>
                <a:ea typeface="Times New Roman" panose="02020603050405020304" pitchFamily="18" charset="0"/>
                <a:cs typeface="Calibri"/>
              </a:rPr>
              <a:t>WHO </a:t>
            </a:r>
            <a:r>
              <a:rPr kumimoji="0" lang="en-GB" altLang="en-US" sz="2000" u="none" strike="noStrike" cap="none" normalizeH="0" baseline="0">
                <a:ln>
                  <a:noFill/>
                </a:ln>
                <a:solidFill>
                  <a:srgbClr val="000000"/>
                </a:solidFill>
                <a:effectLst/>
                <a:latin typeface="Montserrat" pitchFamily="2" charset="0"/>
                <a:ea typeface="Times New Roman" panose="02020603050405020304" pitchFamily="18" charset="0"/>
                <a:cs typeface="Calibri"/>
              </a:rPr>
              <a:t>are you asking this question about? Which group of people?</a:t>
            </a:r>
            <a:endParaRPr lang="en-GB" altLang="en-US" sz="2000">
              <a:solidFill>
                <a:srgbClr val="000000"/>
              </a:solidFill>
              <a:latin typeface="Montserrat" pitchFamily="2" charset="0"/>
              <a:ea typeface="Times New Roman" panose="02020603050405020304" pitchFamily="18" charset="0"/>
              <a:cs typeface="Calibri"/>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a:solidFill>
                <a:srgbClr val="000000"/>
              </a:solidFill>
              <a:latin typeface="Montserrat" pitchFamily="2"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a:solidFill>
                <a:srgbClr val="000000"/>
              </a:solidFill>
              <a:latin typeface="Montserrat" pitchFamily="2" charset="0"/>
              <a:ea typeface="Times New Roman" panose="02020603050405020304" pitchFamily="18" charset="0"/>
              <a:cs typeface="Calibri" panose="020F0502020204030204" pitchFamily="34" charset="0"/>
            </a:endParaRPr>
          </a:p>
          <a:p>
            <a:pPr marL="0" indent="0" eaLnBrk="0" fontAlgn="base" hangingPunct="0">
              <a:lnSpc>
                <a:spcPct val="100000"/>
              </a:lnSpc>
              <a:spcBef>
                <a:spcPct val="0"/>
              </a:spcBef>
              <a:spcAft>
                <a:spcPct val="0"/>
              </a:spcAft>
              <a:buNone/>
            </a:pPr>
            <a:r>
              <a:rPr kumimoji="0" lang="en-GB" altLang="en-US" sz="2400" b="1" u="none" strike="noStrike" cap="none" normalizeH="0" baseline="0">
                <a:ln>
                  <a:noFill/>
                </a:ln>
                <a:solidFill>
                  <a:srgbClr val="FF0000"/>
                </a:solidFill>
                <a:effectLst/>
                <a:latin typeface="Montserrat" pitchFamily="2" charset="0"/>
                <a:ea typeface="Times New Roman" panose="02020603050405020304" pitchFamily="18" charset="0"/>
                <a:cs typeface="Calibri"/>
              </a:rPr>
              <a:t>I</a:t>
            </a:r>
            <a:r>
              <a:rPr kumimoji="0" lang="en-GB" altLang="en-US" sz="2400" b="1" u="none" strike="noStrike" cap="none" normalizeH="0" baseline="0">
                <a:ln>
                  <a:noFill/>
                </a:ln>
                <a:solidFill>
                  <a:srgbClr val="000000"/>
                </a:solidFill>
                <a:effectLst/>
                <a:latin typeface="Montserrat" pitchFamily="2" charset="0"/>
                <a:ea typeface="Times New Roman" panose="02020603050405020304" pitchFamily="18" charset="0"/>
                <a:cs typeface="Calibri"/>
              </a:rPr>
              <a:t>ntervention:</a:t>
            </a:r>
            <a:endParaRPr lang="en-GB" altLang="en-US" sz="2400" b="1" u="none" strike="noStrike" cap="none" normalizeH="0" baseline="0">
              <a:ln>
                <a:noFill/>
              </a:ln>
              <a:solidFill>
                <a:srgbClr val="000000"/>
              </a:solidFill>
              <a:effectLst/>
              <a:latin typeface="Montserrat" pitchFamily="2" charset="0"/>
              <a:ea typeface="Times New Roman" panose="02020603050405020304" pitchFamily="18" charset="0"/>
              <a:cs typeface="Calibri"/>
            </a:endParaRPr>
          </a:p>
          <a:p>
            <a:pPr marL="0" indent="0" eaLnBrk="0" fontAlgn="base" hangingPunct="0">
              <a:lnSpc>
                <a:spcPct val="100000"/>
              </a:lnSpc>
              <a:spcBef>
                <a:spcPct val="0"/>
              </a:spcBef>
              <a:spcAft>
                <a:spcPct val="0"/>
              </a:spcAft>
              <a:buNone/>
            </a:pPr>
            <a:r>
              <a:rPr kumimoji="0" lang="en-GB" altLang="en-US" sz="2000" b="1" u="none" strike="noStrike" cap="none" normalizeH="0" baseline="0">
                <a:ln>
                  <a:noFill/>
                </a:ln>
                <a:solidFill>
                  <a:srgbClr val="2F5496"/>
                </a:solidFill>
                <a:effectLst/>
                <a:latin typeface="Montserrat" pitchFamily="2" charset="0"/>
                <a:ea typeface="Times New Roman" panose="02020603050405020304" pitchFamily="18" charset="0"/>
                <a:cs typeface="Calibri"/>
              </a:rPr>
              <a:t>WHAT</a:t>
            </a:r>
            <a:r>
              <a:rPr kumimoji="0" lang="en-GB" altLang="en-US" sz="2000" b="1" u="none" strike="noStrike" cap="none" normalizeH="0" baseline="0">
                <a:ln>
                  <a:noFill/>
                </a:ln>
                <a:solidFill>
                  <a:srgbClr val="000000"/>
                </a:solidFill>
                <a:effectLst/>
                <a:latin typeface="Montserrat" pitchFamily="2" charset="0"/>
                <a:ea typeface="Times New Roman" panose="02020603050405020304" pitchFamily="18" charset="0"/>
                <a:cs typeface="Calibri"/>
              </a:rPr>
              <a:t> </a:t>
            </a:r>
            <a:r>
              <a:rPr kumimoji="0" lang="en-GB" altLang="en-US" sz="2000" u="none" strike="noStrike" cap="none" normalizeH="0" baseline="0">
                <a:ln>
                  <a:noFill/>
                </a:ln>
                <a:solidFill>
                  <a:srgbClr val="000000"/>
                </a:solidFill>
                <a:effectLst/>
                <a:latin typeface="Montserrat" pitchFamily="2" charset="0"/>
                <a:ea typeface="Times New Roman" panose="02020603050405020304" pitchFamily="18" charset="0"/>
                <a:cs typeface="Calibri"/>
              </a:rPr>
              <a:t>is the specific issue or problem that you're interested in researching?  </a:t>
            </a:r>
            <a:endParaRPr kumimoji="0" lang="en-GB" altLang="en-US" sz="2000" u="none" strike="noStrike" cap="none" normalizeH="0" baseline="0">
              <a:ln>
                <a:noFill/>
              </a:ln>
              <a:solidFill>
                <a:schemeClr val="tx1"/>
              </a:solidFill>
              <a:effectLst/>
              <a:latin typeface="Montserrat" pitchFamily="2" charset="0"/>
              <a:cs typeface="Calibri"/>
            </a:endParaRPr>
          </a:p>
          <a:p>
            <a:pPr marL="0" indent="0">
              <a:buNone/>
            </a:pPr>
            <a:endParaRPr lang="en-GB" sz="2000">
              <a:latin typeface="Montserrat" pitchFamily="2" charset="0"/>
              <a:ea typeface="Calibri"/>
              <a:cs typeface="Calibri" panose="020F0502020204030204" pitchFamily="34" charset="0"/>
            </a:endParaRPr>
          </a:p>
        </p:txBody>
      </p:sp>
      <p:sp>
        <p:nvSpPr>
          <p:cNvPr id="4" name="TextBox 3">
            <a:extLst>
              <a:ext uri="{FF2B5EF4-FFF2-40B4-BE49-F238E27FC236}">
                <a16:creationId xmlns:a16="http://schemas.microsoft.com/office/drawing/2014/main" id="{DABEB8BE-B635-4AAA-5CD1-BC6ADC734F66}"/>
              </a:ext>
            </a:extLst>
          </p:cNvPr>
          <p:cNvSpPr txBox="1"/>
          <p:nvPr/>
        </p:nvSpPr>
        <p:spPr>
          <a:xfrm>
            <a:off x="6190663" y="1671740"/>
            <a:ext cx="2806050" cy="4216539"/>
          </a:xfrm>
          <a:prstGeom prst="rect">
            <a:avLst/>
          </a:prstGeom>
          <a:noFill/>
        </p:spPr>
        <p:txBody>
          <a:bodyPr wrap="square" lIns="91440" tIns="45720" rIns="91440" bIns="45720" anchor="t">
            <a:spAutoFit/>
          </a:bodyPr>
          <a:lstStyle/>
          <a:p>
            <a:pPr marL="0" indent="0" eaLnBrk="0" fontAlgn="base" hangingPunct="0">
              <a:lnSpc>
                <a:spcPct val="100000"/>
              </a:lnSpc>
              <a:spcBef>
                <a:spcPct val="0"/>
              </a:spcBef>
              <a:spcAft>
                <a:spcPct val="0"/>
              </a:spcAft>
              <a:buFontTx/>
              <a:buNone/>
            </a:pPr>
            <a:r>
              <a:rPr lang="en-GB" sz="2400" b="1">
                <a:solidFill>
                  <a:srgbClr val="FF0000"/>
                </a:solidFill>
                <a:latin typeface="Montserrat" pitchFamily="2" charset="0"/>
                <a:ea typeface="Calibri"/>
                <a:cs typeface="Calibri"/>
              </a:rPr>
              <a:t>C</a:t>
            </a:r>
            <a:r>
              <a:rPr lang="en-GB" sz="2400" b="1">
                <a:solidFill>
                  <a:schemeClr val="accent5">
                    <a:lumMod val="10000"/>
                  </a:schemeClr>
                </a:solidFill>
                <a:latin typeface="Montserrat" pitchFamily="2" charset="0"/>
                <a:ea typeface="Calibri"/>
                <a:cs typeface="Calibri"/>
              </a:rPr>
              <a:t>omparison: </a:t>
            </a:r>
          </a:p>
          <a:p>
            <a:pPr marL="0" indent="0" eaLnBrk="0" fontAlgn="base" hangingPunct="0">
              <a:lnSpc>
                <a:spcPct val="100000"/>
              </a:lnSpc>
              <a:spcBef>
                <a:spcPct val="0"/>
              </a:spcBef>
              <a:spcAft>
                <a:spcPct val="0"/>
              </a:spcAft>
              <a:buFontTx/>
              <a:buNone/>
            </a:pPr>
            <a:r>
              <a:rPr lang="en-GB" sz="2000" b="1">
                <a:solidFill>
                  <a:srgbClr val="2F5496"/>
                </a:solidFill>
                <a:latin typeface="Montserrat" pitchFamily="2" charset="0"/>
                <a:ea typeface="Times New Roman" panose="02020603050405020304" pitchFamily="18" charset="0"/>
                <a:cs typeface="Calibri" panose="020F0502020204030204" pitchFamily="34" charset="0"/>
              </a:rPr>
              <a:t>HOW</a:t>
            </a:r>
            <a:r>
              <a:rPr lang="en-GB" sz="2000" b="1">
                <a:latin typeface="Montserrat" pitchFamily="2" charset="0"/>
                <a:cs typeface="Calibri" panose="020F0502020204030204" pitchFamily="34" charset="0"/>
              </a:rPr>
              <a:t> </a:t>
            </a:r>
            <a:r>
              <a:rPr lang="en-GB" sz="2000">
                <a:solidFill>
                  <a:schemeClr val="accent5">
                    <a:lumMod val="10000"/>
                  </a:schemeClr>
                </a:solidFill>
                <a:latin typeface="Montserrat" pitchFamily="2" charset="0"/>
                <a:cs typeface="Calibri" panose="020F0502020204030204" pitchFamily="34" charset="0"/>
              </a:rPr>
              <a:t>does the group’s experience of this problem compare with other people?</a:t>
            </a:r>
            <a:endParaRPr lang="en-GB" altLang="en-US" sz="2000">
              <a:solidFill>
                <a:schemeClr val="accent5">
                  <a:lumMod val="10000"/>
                </a:schemeClr>
              </a:solidFill>
              <a:latin typeface="Montserrat" pitchFamily="2" charset="0"/>
              <a:ea typeface="Times New Roman" panose="02020603050405020304" pitchFamily="18" charset="0"/>
              <a:cs typeface="Calibri" panose="020F0502020204030204" pitchFamily="34" charset="0"/>
            </a:endParaRPr>
          </a:p>
          <a:p>
            <a:pPr marL="0" indent="0" eaLnBrk="0" fontAlgn="base" hangingPunct="0">
              <a:lnSpc>
                <a:spcPct val="100000"/>
              </a:lnSpc>
              <a:spcBef>
                <a:spcPct val="0"/>
              </a:spcBef>
              <a:spcAft>
                <a:spcPct val="0"/>
              </a:spcAft>
              <a:buFontTx/>
              <a:buNone/>
            </a:pPr>
            <a:endParaRPr lang="en-GB" altLang="en-US" sz="2000">
              <a:solidFill>
                <a:srgbClr val="000000"/>
              </a:solidFill>
              <a:latin typeface="Montserrat" pitchFamily="2" charset="0"/>
              <a:ea typeface="Times New Roman" panose="02020603050405020304" pitchFamily="18" charset="0"/>
              <a:cs typeface="Calibri" panose="020F0502020204030204" pitchFamily="34" charset="0"/>
            </a:endParaRPr>
          </a:p>
          <a:p>
            <a:pPr marL="0" lvl="0" indent="0" eaLnBrk="0" fontAlgn="base" hangingPunct="0">
              <a:lnSpc>
                <a:spcPct val="100000"/>
              </a:lnSpc>
              <a:spcBef>
                <a:spcPct val="0"/>
              </a:spcBef>
              <a:spcAft>
                <a:spcPct val="0"/>
              </a:spcAft>
              <a:buNone/>
            </a:pPr>
            <a:r>
              <a:rPr lang="en-GB" altLang="en-US" sz="2400" b="1">
                <a:solidFill>
                  <a:srgbClr val="FF0000"/>
                </a:solidFill>
                <a:latin typeface="Montserrat" pitchFamily="2" charset="0"/>
                <a:ea typeface="Times New Roman" panose="02020603050405020304" pitchFamily="18" charset="0"/>
                <a:cs typeface="Calibri"/>
              </a:rPr>
              <a:t>O</a:t>
            </a:r>
            <a:r>
              <a:rPr lang="en-GB" altLang="en-US" sz="2400" b="1">
                <a:solidFill>
                  <a:srgbClr val="000000"/>
                </a:solidFill>
                <a:latin typeface="Montserrat" pitchFamily="2" charset="0"/>
                <a:ea typeface="Times New Roman" panose="02020603050405020304" pitchFamily="18" charset="0"/>
                <a:cs typeface="Calibri"/>
              </a:rPr>
              <a:t>utcomes: </a:t>
            </a:r>
            <a:endParaRPr lang="en-GB" altLang="en-US" sz="2400" b="1">
              <a:latin typeface="Montserrat" pitchFamily="2" charset="0"/>
              <a:ea typeface="Calibri"/>
              <a:cs typeface="Calibri"/>
            </a:endParaRPr>
          </a:p>
          <a:p>
            <a:pPr marL="0" lvl="0" indent="0" eaLnBrk="0" fontAlgn="base" hangingPunct="0">
              <a:lnSpc>
                <a:spcPct val="100000"/>
              </a:lnSpc>
              <a:spcBef>
                <a:spcPct val="0"/>
              </a:spcBef>
              <a:spcAft>
                <a:spcPct val="0"/>
              </a:spcAft>
              <a:buNone/>
            </a:pPr>
            <a:r>
              <a:rPr lang="en-GB" altLang="en-US" sz="2000" b="1">
                <a:solidFill>
                  <a:srgbClr val="2F5496"/>
                </a:solidFill>
                <a:latin typeface="Montserrat" pitchFamily="2" charset="0"/>
                <a:ea typeface="Times New Roman" panose="02020603050405020304" pitchFamily="18" charset="0"/>
                <a:cs typeface="Calibri" panose="020F0502020204030204" pitchFamily="34" charset="0"/>
              </a:rPr>
              <a:t>HOW</a:t>
            </a:r>
            <a:r>
              <a:rPr lang="en-GB" altLang="en-US" sz="2000" b="1">
                <a:solidFill>
                  <a:srgbClr val="000000"/>
                </a:solidFill>
                <a:latin typeface="Montserrat" pitchFamily="2" charset="0"/>
                <a:ea typeface="Times New Roman" panose="02020603050405020304" pitchFamily="18" charset="0"/>
                <a:cs typeface="Calibri" panose="020F0502020204030204" pitchFamily="34" charset="0"/>
              </a:rPr>
              <a:t> </a:t>
            </a:r>
            <a:r>
              <a:rPr lang="en-GB" altLang="en-US" sz="2000">
                <a:solidFill>
                  <a:srgbClr val="000000"/>
                </a:solidFill>
                <a:latin typeface="Montserrat" pitchFamily="2" charset="0"/>
                <a:ea typeface="Times New Roman" panose="02020603050405020304" pitchFamily="18" charset="0"/>
                <a:cs typeface="Calibri" panose="020F0502020204030204" pitchFamily="34" charset="0"/>
              </a:rPr>
              <a:t>would people's experiences change if we answered this question? </a:t>
            </a:r>
            <a:endParaRPr lang="en-GB" sz="2000">
              <a:solidFill>
                <a:schemeClr val="tx2">
                  <a:lumMod val="75000"/>
                </a:schemeClr>
              </a:solidFill>
              <a:latin typeface="Montserrat" pitchFamily="2" charset="0"/>
              <a:cs typeface="Calibri" panose="020F0502020204030204" pitchFamily="34" charset="0"/>
            </a:endParaRPr>
          </a:p>
        </p:txBody>
      </p:sp>
      <p:sp>
        <p:nvSpPr>
          <p:cNvPr id="6" name="Freeform 5">
            <a:extLst>
              <a:ext uri="{FF2B5EF4-FFF2-40B4-BE49-F238E27FC236}">
                <a16:creationId xmlns:a16="http://schemas.microsoft.com/office/drawing/2014/main" id="{6384677C-820E-23B5-0D74-14C9004B08DA}"/>
              </a:ext>
            </a:extLst>
          </p:cNvPr>
          <p:cNvSpPr/>
          <p:nvPr/>
        </p:nvSpPr>
        <p:spPr>
          <a:xfrm>
            <a:off x="3267809" y="4491678"/>
            <a:ext cx="2364366" cy="1495329"/>
          </a:xfrm>
          <a:custGeom>
            <a:avLst/>
            <a:gdLst/>
            <a:ahLst/>
            <a:cxnLst/>
            <a:rect l="l" t="t" r="r" b="b"/>
            <a:pathLst>
              <a:path w="3966526" h="2895564">
                <a:moveTo>
                  <a:pt x="0" y="0"/>
                </a:moveTo>
                <a:lnTo>
                  <a:pt x="3966526" y="0"/>
                </a:lnTo>
                <a:lnTo>
                  <a:pt x="3966526" y="2895564"/>
                </a:lnTo>
                <a:lnTo>
                  <a:pt x="0" y="289556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7" name="Freeform 7">
            <a:extLst>
              <a:ext uri="{FF2B5EF4-FFF2-40B4-BE49-F238E27FC236}">
                <a16:creationId xmlns:a16="http://schemas.microsoft.com/office/drawing/2014/main" id="{49BBACBB-16A0-BC01-58F7-2C08EC116368}"/>
              </a:ext>
            </a:extLst>
          </p:cNvPr>
          <p:cNvSpPr/>
          <p:nvPr/>
        </p:nvSpPr>
        <p:spPr>
          <a:xfrm>
            <a:off x="9233369" y="2728256"/>
            <a:ext cx="1198682" cy="1122442"/>
          </a:xfrm>
          <a:custGeom>
            <a:avLst/>
            <a:gdLst/>
            <a:ahLst/>
            <a:cxnLst/>
            <a:rect l="l" t="t" r="r" b="b"/>
            <a:pathLst>
              <a:path w="2126512" h="2057400">
                <a:moveTo>
                  <a:pt x="0" y="0"/>
                </a:moveTo>
                <a:lnTo>
                  <a:pt x="2126512" y="0"/>
                </a:lnTo>
                <a:lnTo>
                  <a:pt x="2126512" y="2057400"/>
                </a:lnTo>
                <a:lnTo>
                  <a:pt x="0" y="20574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8" name="Freeform 6">
            <a:extLst>
              <a:ext uri="{FF2B5EF4-FFF2-40B4-BE49-F238E27FC236}">
                <a16:creationId xmlns:a16="http://schemas.microsoft.com/office/drawing/2014/main" id="{3709E93A-717B-9319-AA87-1968D0EA6E0C}"/>
              </a:ext>
            </a:extLst>
          </p:cNvPr>
          <p:cNvSpPr/>
          <p:nvPr/>
        </p:nvSpPr>
        <p:spPr>
          <a:xfrm>
            <a:off x="9977395" y="1791541"/>
            <a:ext cx="1772529" cy="1873429"/>
          </a:xfrm>
          <a:custGeom>
            <a:avLst/>
            <a:gdLst/>
            <a:ahLst/>
            <a:cxnLst/>
            <a:rect l="l" t="t" r="r" b="b"/>
            <a:pathLst>
              <a:path w="2404903" h="2653686">
                <a:moveTo>
                  <a:pt x="0" y="0"/>
                </a:moveTo>
                <a:lnTo>
                  <a:pt x="2404902" y="0"/>
                </a:lnTo>
                <a:lnTo>
                  <a:pt x="2404902" y="2653686"/>
                </a:lnTo>
                <a:lnTo>
                  <a:pt x="0" y="265368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9" name="Freeform 8">
            <a:extLst>
              <a:ext uri="{FF2B5EF4-FFF2-40B4-BE49-F238E27FC236}">
                <a16:creationId xmlns:a16="http://schemas.microsoft.com/office/drawing/2014/main" id="{1FDB1532-6B28-7EF5-98F0-FDC78D72C90C}"/>
              </a:ext>
            </a:extLst>
          </p:cNvPr>
          <p:cNvSpPr/>
          <p:nvPr/>
        </p:nvSpPr>
        <p:spPr>
          <a:xfrm>
            <a:off x="10995134" y="3992747"/>
            <a:ext cx="873242" cy="807097"/>
          </a:xfrm>
          <a:custGeom>
            <a:avLst/>
            <a:gdLst/>
            <a:ahLst/>
            <a:cxnLst/>
            <a:rect l="l" t="t" r="r" b="b"/>
            <a:pathLst>
              <a:path w="1552582" h="1478835">
                <a:moveTo>
                  <a:pt x="0" y="0"/>
                </a:moveTo>
                <a:lnTo>
                  <a:pt x="1552582" y="0"/>
                </a:lnTo>
                <a:lnTo>
                  <a:pt x="1552582" y="1478835"/>
                </a:lnTo>
                <a:lnTo>
                  <a:pt x="0" y="1478835"/>
                </a:lnTo>
                <a:lnTo>
                  <a:pt x="0" y="0"/>
                </a:lnTo>
                <a:close/>
              </a:path>
            </a:pathLst>
          </a:custGeom>
          <a:blipFill>
            <a:blip r:embed="rId8" cstate="screen">
              <a:extLst>
                <a:ext uri="{28A0092B-C50C-407E-A947-70E740481C1C}">
                  <a14:useLocalDpi xmlns:a14="http://schemas.microsoft.com/office/drawing/2010/main"/>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0" name="Freeform 9">
            <a:extLst>
              <a:ext uri="{FF2B5EF4-FFF2-40B4-BE49-F238E27FC236}">
                <a16:creationId xmlns:a16="http://schemas.microsoft.com/office/drawing/2014/main" id="{04247B92-1DB5-7E1A-6C64-A58D9DE6D526}"/>
              </a:ext>
            </a:extLst>
          </p:cNvPr>
          <p:cNvSpPr/>
          <p:nvPr/>
        </p:nvSpPr>
        <p:spPr>
          <a:xfrm>
            <a:off x="9959721" y="4836659"/>
            <a:ext cx="1467966" cy="997904"/>
          </a:xfrm>
          <a:custGeom>
            <a:avLst/>
            <a:gdLst/>
            <a:ahLst/>
            <a:cxnLst/>
            <a:rect l="l" t="t" r="r" b="b"/>
            <a:pathLst>
              <a:path w="2541498" h="1518545">
                <a:moveTo>
                  <a:pt x="0" y="0"/>
                </a:moveTo>
                <a:lnTo>
                  <a:pt x="2541498" y="0"/>
                </a:lnTo>
                <a:lnTo>
                  <a:pt x="2541498" y="1518545"/>
                </a:lnTo>
                <a:lnTo>
                  <a:pt x="0" y="151854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6014F8B7-17F4-A6D8-B3ED-CBBC4ECF7DE3}"/>
              </a:ext>
            </a:extLst>
          </p:cNvPr>
          <p:cNvSpPr/>
          <p:nvPr/>
        </p:nvSpPr>
        <p:spPr>
          <a:xfrm>
            <a:off x="9086479" y="5423843"/>
            <a:ext cx="873242" cy="997904"/>
          </a:xfrm>
          <a:custGeom>
            <a:avLst/>
            <a:gdLst/>
            <a:ahLst/>
            <a:cxnLst/>
            <a:rect l="l" t="t" r="r" b="b"/>
            <a:pathLst>
              <a:path w="1699826" h="1699826">
                <a:moveTo>
                  <a:pt x="0" y="0"/>
                </a:moveTo>
                <a:lnTo>
                  <a:pt x="1699826" y="0"/>
                </a:lnTo>
                <a:lnTo>
                  <a:pt x="1699826" y="1699826"/>
                </a:lnTo>
                <a:lnTo>
                  <a:pt x="0" y="169982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655DB3A-6B99-7BC0-D04A-AE6F4021A0F5}"/>
              </a:ext>
            </a:extLst>
          </p:cNvPr>
          <p:cNvSpPr txBox="1"/>
          <p:nvPr/>
        </p:nvSpPr>
        <p:spPr>
          <a:xfrm>
            <a:off x="9977395" y="1967511"/>
            <a:ext cx="1274443" cy="584775"/>
          </a:xfrm>
          <a:prstGeom prst="rect">
            <a:avLst/>
          </a:prstGeom>
          <a:noFill/>
        </p:spPr>
        <p:txBody>
          <a:bodyPr wrap="square">
            <a:spAutoFit/>
          </a:bodyPr>
          <a:lstStyle/>
          <a:p>
            <a:r>
              <a:rPr lang="en-GB" sz="3200" b="1">
                <a:solidFill>
                  <a:schemeClr val="bg2"/>
                </a:solidFill>
                <a:latin typeface="Calibri" panose="020F0502020204030204" pitchFamily="34" charset="0"/>
                <a:cs typeface="Calibri" panose="020F0502020204030204" pitchFamily="34" charset="0"/>
              </a:rPr>
              <a:t>PICO</a:t>
            </a:r>
          </a:p>
        </p:txBody>
      </p:sp>
      <p:sp>
        <p:nvSpPr>
          <p:cNvPr id="5" name="Freeform 4">
            <a:extLst>
              <a:ext uri="{FF2B5EF4-FFF2-40B4-BE49-F238E27FC236}">
                <a16:creationId xmlns:a16="http://schemas.microsoft.com/office/drawing/2014/main" id="{65B021C0-B5B8-001E-B02A-303DE12EC8DF}"/>
              </a:ext>
            </a:extLst>
          </p:cNvPr>
          <p:cNvSpPr/>
          <p:nvPr/>
        </p:nvSpPr>
        <p:spPr>
          <a:xfrm>
            <a:off x="3422987" y="1779740"/>
            <a:ext cx="2583495" cy="1658850"/>
          </a:xfrm>
          <a:custGeom>
            <a:avLst/>
            <a:gdLst/>
            <a:ahLst/>
            <a:cxnLst/>
            <a:rect l="l" t="t" r="r" b="b"/>
            <a:pathLst>
              <a:path w="4809218" h="2957669">
                <a:moveTo>
                  <a:pt x="0" y="0"/>
                </a:moveTo>
                <a:lnTo>
                  <a:pt x="4809218" y="0"/>
                </a:lnTo>
                <a:lnTo>
                  <a:pt x="4809218" y="2957669"/>
                </a:lnTo>
                <a:lnTo>
                  <a:pt x="0" y="2957669"/>
                </a:lnTo>
                <a:lnTo>
                  <a:pt x="0" y="0"/>
                </a:lnTo>
                <a:close/>
              </a:path>
            </a:pathLst>
          </a:custGeom>
          <a:blipFill>
            <a:blip r:embed="rId11" cstate="screen">
              <a:extLst>
                <a:ext uri="{28A0092B-C50C-407E-A947-70E740481C1C}">
                  <a14:useLocalDpi xmlns:a14="http://schemas.microsoft.com/office/drawing/2010/main"/>
                </a:ext>
              </a:extLst>
            </a:blip>
            <a:stretch>
              <a:fillRect/>
            </a:stretch>
          </a:blipFill>
        </p:spPr>
        <p:txBody>
          <a:bodyPr/>
          <a:lstStyle/>
          <a:p>
            <a:endParaRPr lang="en-US" sz="2400">
              <a:latin typeface="Calibri" panose="020F0502020204030204" pitchFamily="34" charset="0"/>
              <a:cs typeface="Calibri" panose="020F0502020204030204" pitchFamily="34" charset="0"/>
            </a:endParaRPr>
          </a:p>
        </p:txBody>
      </p:sp>
      <p:sp>
        <p:nvSpPr>
          <p:cNvPr id="12" name="Title 11">
            <a:extLst>
              <a:ext uri="{FF2B5EF4-FFF2-40B4-BE49-F238E27FC236}">
                <a16:creationId xmlns:a16="http://schemas.microsoft.com/office/drawing/2014/main" id="{A922777F-3833-7394-9121-A216345ABD9B}"/>
              </a:ext>
            </a:extLst>
          </p:cNvPr>
          <p:cNvSpPr>
            <a:spLocks noGrp="1"/>
          </p:cNvSpPr>
          <p:nvPr>
            <p:ph type="title"/>
          </p:nvPr>
        </p:nvSpPr>
        <p:spPr>
          <a:xfrm>
            <a:off x="5075428" y="423862"/>
            <a:ext cx="2035560" cy="535531"/>
          </a:xfrm>
        </p:spPr>
        <p:txBody>
          <a:bodyPr/>
          <a:lstStyle/>
          <a:p>
            <a:pPr algn="ctr"/>
            <a:r>
              <a:rPr lang="en-GB" sz="4000">
                <a:latin typeface="Ems bolder font" pitchFamily="50" charset="0"/>
                <a:ea typeface="Calibri" panose="020F0502020204030204" pitchFamily="34" charset="0"/>
                <a:cs typeface="Arial" panose="020B0604020202020204" pitchFamily="34" charset="0"/>
              </a:rPr>
              <a:t>P.I.C.O.</a:t>
            </a:r>
          </a:p>
        </p:txBody>
      </p:sp>
    </p:spTree>
    <p:extLst>
      <p:ext uri="{BB962C8B-B14F-4D97-AF65-F5344CB8AC3E}">
        <p14:creationId xmlns:p14="http://schemas.microsoft.com/office/powerpoint/2010/main" val="47631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CE71512-C5D4-BE47-0734-339620F0BD7B}"/>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9E82725-6AE3-3583-BA9C-6B48DD03C395}"/>
              </a:ext>
            </a:extLst>
          </p:cNvPr>
          <p:cNvSpPr>
            <a:spLocks noGrp="1"/>
          </p:cNvSpPr>
          <p:nvPr>
            <p:ph type="title"/>
          </p:nvPr>
        </p:nvSpPr>
        <p:spPr>
          <a:xfrm>
            <a:off x="5122685" y="435676"/>
            <a:ext cx="1935139" cy="535531"/>
          </a:xfrm>
        </p:spPr>
        <p:txBody>
          <a:bodyPr/>
          <a:lstStyle/>
          <a:p>
            <a:pPr algn="ctr"/>
            <a:r>
              <a:rPr lang="en-GB" sz="4000">
                <a:latin typeface="Ems bolder font" pitchFamily="50" charset="0"/>
                <a:ea typeface="Calibri" panose="020F0502020204030204" pitchFamily="34" charset="0"/>
                <a:cs typeface="Arial" panose="020B0604020202020204" pitchFamily="34" charset="0"/>
              </a:rPr>
              <a:t>P.I.C.O.</a:t>
            </a:r>
          </a:p>
        </p:txBody>
      </p:sp>
      <p:pic>
        <p:nvPicPr>
          <p:cNvPr id="14" name="Picture 13" descr="A blue screen with black border&#10;&#10;Description automatically generated">
            <a:extLst>
              <a:ext uri="{FF2B5EF4-FFF2-40B4-BE49-F238E27FC236}">
                <a16:creationId xmlns:a16="http://schemas.microsoft.com/office/drawing/2014/main" id="{B45EB08A-A13D-7EFB-F87C-D1A14FC97C99}"/>
              </a:ext>
            </a:extLst>
          </p:cNvPr>
          <p:cNvPicPr>
            <a:picLocks noChangeAspect="1"/>
          </p:cNvPicPr>
          <p:nvPr/>
        </p:nvPicPr>
        <p:blipFill>
          <a:blip r:embed="rId4">
            <a:alphaModFix/>
          </a:blip>
          <a:stretch>
            <a:fillRect/>
          </a:stretch>
        </p:blipFill>
        <p:spPr>
          <a:xfrm>
            <a:off x="504967" y="4848237"/>
            <a:ext cx="11054687" cy="1811870"/>
          </a:xfrm>
          <a:prstGeom prst="rect">
            <a:avLst/>
          </a:prstGeom>
        </p:spPr>
      </p:pic>
      <p:pic>
        <p:nvPicPr>
          <p:cNvPr id="15" name="Picture 14" descr="A white rectangular object with black edges&#10;&#10;Description automatically generated">
            <a:extLst>
              <a:ext uri="{FF2B5EF4-FFF2-40B4-BE49-F238E27FC236}">
                <a16:creationId xmlns:a16="http://schemas.microsoft.com/office/drawing/2014/main" id="{2293C020-4965-7744-207E-8F580D4B59E0}"/>
              </a:ext>
            </a:extLst>
          </p:cNvPr>
          <p:cNvPicPr>
            <a:picLocks noChangeAspect="1"/>
          </p:cNvPicPr>
          <p:nvPr/>
        </p:nvPicPr>
        <p:blipFill>
          <a:blip r:embed="rId5"/>
          <a:stretch>
            <a:fillRect/>
          </a:stretch>
        </p:blipFill>
        <p:spPr>
          <a:xfrm>
            <a:off x="902307" y="1535264"/>
            <a:ext cx="10331750" cy="2932980"/>
          </a:xfrm>
          <a:prstGeom prst="rect">
            <a:avLst/>
          </a:prstGeom>
        </p:spPr>
      </p:pic>
      <p:sp>
        <p:nvSpPr>
          <p:cNvPr id="18" name="Content Placeholder 16">
            <a:extLst>
              <a:ext uri="{FF2B5EF4-FFF2-40B4-BE49-F238E27FC236}">
                <a16:creationId xmlns:a16="http://schemas.microsoft.com/office/drawing/2014/main" id="{5DFF540D-373A-8934-6D2A-90B926C5D41E}"/>
              </a:ext>
            </a:extLst>
          </p:cNvPr>
          <p:cNvSpPr>
            <a:spLocks noGrp="1"/>
          </p:cNvSpPr>
          <p:nvPr>
            <p:ph idx="1"/>
          </p:nvPr>
        </p:nvSpPr>
        <p:spPr>
          <a:xfrm>
            <a:off x="1337351" y="2619089"/>
            <a:ext cx="9806163" cy="1521337"/>
          </a:xfrm>
        </p:spPr>
        <p:txBody>
          <a:bodyPr/>
          <a:lstStyle/>
          <a:p>
            <a:pPr marL="0" indent="0">
              <a:buNone/>
            </a:pPr>
            <a:r>
              <a:rPr lang="en-GB" altLang="en-US" sz="2400">
                <a:latin typeface="Montserrat" pitchFamily="2" charset="0"/>
                <a:ea typeface="Times New Roman" panose="02020603050405020304" pitchFamily="18" charset="0"/>
                <a:cs typeface="Calibri" panose="020F0502020204030204" pitchFamily="34" charset="0"/>
              </a:rPr>
              <a:t>What is the impact on the prevalence of disease in young children of taking</a:t>
            </a:r>
            <a:endParaRPr lang="en-GB" sz="2400">
              <a:latin typeface="Montserrat" pitchFamily="2" charset="0"/>
              <a:cs typeface="Calibri" panose="020F0502020204030204" pitchFamily="34" charset="0"/>
            </a:endParaRPr>
          </a:p>
          <a:p>
            <a:pPr marL="0" indent="0">
              <a:buNone/>
            </a:pPr>
            <a:endParaRPr lang="en-GB" sz="2400">
              <a:latin typeface="Montserrat" pitchFamily="2" charset="0"/>
              <a:cs typeface="Calibri" panose="020F0502020204030204" pitchFamily="34" charset="0"/>
            </a:endParaRPr>
          </a:p>
          <a:p>
            <a:pPr marL="0" indent="0">
              <a:buNone/>
            </a:pPr>
            <a:r>
              <a:rPr lang="en-GB" altLang="en-US" sz="2400">
                <a:latin typeface="Montserrat" pitchFamily="2" charset="0"/>
                <a:ea typeface="Times New Roman" panose="02020603050405020304" pitchFamily="18" charset="0"/>
                <a:cs typeface="Calibri" panose="020F0502020204030204" pitchFamily="34" charset="0"/>
              </a:rPr>
              <a:t>Vitamin C supplements, when compared to no supplements?</a:t>
            </a:r>
            <a:endParaRPr lang="en-GB" sz="2400">
              <a:latin typeface="Montserrat" pitchFamily="2" charset="0"/>
              <a:cs typeface="Calibri" panose="020F0502020204030204" pitchFamily="34" charset="0"/>
            </a:endParaRPr>
          </a:p>
          <a:p>
            <a:pPr marL="0" indent="0">
              <a:buNone/>
            </a:pPr>
            <a:endParaRPr lang="en-GB" sz="2000" b="1">
              <a:latin typeface="Montserrat" pitchFamily="2" charset="0"/>
            </a:endParaRPr>
          </a:p>
          <a:p>
            <a:pPr marL="0" indent="0">
              <a:buNone/>
            </a:pPr>
            <a:endParaRPr lang="en-GB" sz="2000" b="1">
              <a:latin typeface="Montserrat" pitchFamily="2" charset="0"/>
            </a:endParaRPr>
          </a:p>
          <a:p>
            <a:pPr marL="0" indent="0">
              <a:buNone/>
            </a:pPr>
            <a:endParaRPr lang="en-GB" sz="2000">
              <a:latin typeface="Montserrat" pitchFamily="2" charset="0"/>
            </a:endParaRPr>
          </a:p>
          <a:p>
            <a:pPr marL="0" indent="0">
              <a:buNone/>
            </a:pPr>
            <a:endParaRPr lang="en-GB" sz="2000" b="1">
              <a:latin typeface="Montserrat" pitchFamily="2" charset="0"/>
            </a:endParaRPr>
          </a:p>
          <a:p>
            <a:pPr marL="0" indent="0">
              <a:buNone/>
            </a:pPr>
            <a:endParaRPr lang="en-GB" sz="2000">
              <a:latin typeface="Montserrat" pitchFamily="2" charset="0"/>
              <a:ea typeface="Calibri"/>
              <a:cs typeface="Calibri"/>
            </a:endParaRPr>
          </a:p>
        </p:txBody>
      </p:sp>
      <p:sp>
        <p:nvSpPr>
          <p:cNvPr id="19" name="TextBox 18">
            <a:extLst>
              <a:ext uri="{FF2B5EF4-FFF2-40B4-BE49-F238E27FC236}">
                <a16:creationId xmlns:a16="http://schemas.microsoft.com/office/drawing/2014/main" id="{5601EB0A-4737-9A6F-52FB-259EF4887158}"/>
              </a:ext>
            </a:extLst>
          </p:cNvPr>
          <p:cNvSpPr txBox="1"/>
          <p:nvPr/>
        </p:nvSpPr>
        <p:spPr>
          <a:xfrm>
            <a:off x="9292706" y="1928090"/>
            <a:ext cx="563136" cy="923330"/>
          </a:xfrm>
          <a:prstGeom prst="rect">
            <a:avLst/>
          </a:prstGeom>
          <a:noFill/>
        </p:spPr>
        <p:txBody>
          <a:bodyPr wrap="square" lIns="91440" tIns="45720" rIns="91440" bIns="45720" anchor="t">
            <a:spAutoFit/>
          </a:bodyPr>
          <a:lstStyle/>
          <a:p>
            <a:r>
              <a:rPr lang="en-GB" sz="5400" b="1">
                <a:solidFill>
                  <a:srgbClr val="FFC000"/>
                </a:solidFill>
                <a:latin typeface="Montserrat" pitchFamily="2" charset="0"/>
              </a:rPr>
              <a:t>P</a:t>
            </a:r>
          </a:p>
        </p:txBody>
      </p:sp>
      <p:sp>
        <p:nvSpPr>
          <p:cNvPr id="20" name="TextBox 19">
            <a:extLst>
              <a:ext uri="{FF2B5EF4-FFF2-40B4-BE49-F238E27FC236}">
                <a16:creationId xmlns:a16="http://schemas.microsoft.com/office/drawing/2014/main" id="{0A4AF593-A1C6-89D7-5872-36C47D0A26C1}"/>
              </a:ext>
            </a:extLst>
          </p:cNvPr>
          <p:cNvSpPr txBox="1"/>
          <p:nvPr/>
        </p:nvSpPr>
        <p:spPr>
          <a:xfrm>
            <a:off x="2446820" y="3162640"/>
            <a:ext cx="859206" cy="923330"/>
          </a:xfrm>
          <a:prstGeom prst="rect">
            <a:avLst/>
          </a:prstGeom>
          <a:noFill/>
        </p:spPr>
        <p:txBody>
          <a:bodyPr wrap="square" lIns="91440" tIns="45720" rIns="91440" bIns="45720" anchor="t">
            <a:spAutoFit/>
          </a:bodyPr>
          <a:lstStyle/>
          <a:p>
            <a:r>
              <a:rPr lang="en-GB" sz="5400" b="1">
                <a:solidFill>
                  <a:schemeClr val="accent2">
                    <a:lumMod val="76000"/>
                  </a:schemeClr>
                </a:solidFill>
                <a:latin typeface="Montserrat" pitchFamily="2" charset="0"/>
              </a:rPr>
              <a:t>I</a:t>
            </a:r>
          </a:p>
        </p:txBody>
      </p:sp>
      <p:sp>
        <p:nvSpPr>
          <p:cNvPr id="21" name="TextBox 20">
            <a:extLst>
              <a:ext uri="{FF2B5EF4-FFF2-40B4-BE49-F238E27FC236}">
                <a16:creationId xmlns:a16="http://schemas.microsoft.com/office/drawing/2014/main" id="{21D0AFCF-4294-57AE-750F-D6E81CA8E0DA}"/>
              </a:ext>
            </a:extLst>
          </p:cNvPr>
          <p:cNvSpPr txBox="1"/>
          <p:nvPr/>
        </p:nvSpPr>
        <p:spPr>
          <a:xfrm>
            <a:off x="5677297" y="1928090"/>
            <a:ext cx="563136" cy="923330"/>
          </a:xfrm>
          <a:prstGeom prst="rect">
            <a:avLst/>
          </a:prstGeom>
          <a:noFill/>
        </p:spPr>
        <p:txBody>
          <a:bodyPr wrap="square">
            <a:spAutoFit/>
          </a:bodyPr>
          <a:lstStyle/>
          <a:p>
            <a:r>
              <a:rPr lang="en-GB" sz="5400" b="1">
                <a:solidFill>
                  <a:schemeClr val="accent5">
                    <a:lumMod val="75000"/>
                  </a:schemeClr>
                </a:solidFill>
                <a:latin typeface="Montserrat" pitchFamily="2" charset="0"/>
              </a:rPr>
              <a:t>O</a:t>
            </a:r>
          </a:p>
        </p:txBody>
      </p:sp>
      <p:sp>
        <p:nvSpPr>
          <p:cNvPr id="22" name="TextBox 21">
            <a:extLst>
              <a:ext uri="{FF2B5EF4-FFF2-40B4-BE49-F238E27FC236}">
                <a16:creationId xmlns:a16="http://schemas.microsoft.com/office/drawing/2014/main" id="{BB7B077D-24E3-0F39-DA86-3B92900599E9}"/>
              </a:ext>
            </a:extLst>
          </p:cNvPr>
          <p:cNvSpPr txBox="1"/>
          <p:nvPr/>
        </p:nvSpPr>
        <p:spPr>
          <a:xfrm>
            <a:off x="6776256" y="3201080"/>
            <a:ext cx="563136" cy="923330"/>
          </a:xfrm>
          <a:prstGeom prst="rect">
            <a:avLst/>
          </a:prstGeom>
          <a:noFill/>
        </p:spPr>
        <p:txBody>
          <a:bodyPr wrap="square" lIns="91440" tIns="45720" rIns="91440" bIns="45720" anchor="t">
            <a:spAutoFit/>
          </a:bodyPr>
          <a:lstStyle/>
          <a:p>
            <a:r>
              <a:rPr lang="en-GB" sz="5400" b="1">
                <a:solidFill>
                  <a:schemeClr val="tx2"/>
                </a:solidFill>
                <a:latin typeface="Montserrat" pitchFamily="2" charset="0"/>
              </a:rPr>
              <a:t>C</a:t>
            </a:r>
            <a:endParaRPr lang="en-US" sz="5400">
              <a:solidFill>
                <a:schemeClr val="tx2"/>
              </a:solidFill>
              <a:latin typeface="Montserrat" pitchFamily="2" charset="0"/>
            </a:endParaRPr>
          </a:p>
        </p:txBody>
      </p:sp>
      <p:sp>
        <p:nvSpPr>
          <p:cNvPr id="23" name="Content Placeholder 16">
            <a:extLst>
              <a:ext uri="{FF2B5EF4-FFF2-40B4-BE49-F238E27FC236}">
                <a16:creationId xmlns:a16="http://schemas.microsoft.com/office/drawing/2014/main" id="{789A57A4-8A85-8AFD-BEE2-4D42E6765CB1}"/>
              </a:ext>
            </a:extLst>
          </p:cNvPr>
          <p:cNvSpPr txBox="1">
            <a:spLocks/>
          </p:cNvSpPr>
          <p:nvPr/>
        </p:nvSpPr>
        <p:spPr>
          <a:xfrm>
            <a:off x="1118392" y="5769386"/>
            <a:ext cx="11162540" cy="5355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utura Medium" panose="020B0602020204020303" pitchFamily="34" charset="-79"/>
                <a:ea typeface="+mn-ea"/>
                <a:cs typeface="Futura Medium"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utura Medium" panose="020B0602020204020303" pitchFamily="34" charset="-79"/>
                <a:ea typeface="+mn-ea"/>
                <a:cs typeface="Futura Medium"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utura Medium" panose="020B0602020204020303" pitchFamily="34" charset="-79"/>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altLang="en-US" sz="2000">
                <a:latin typeface="Montserrat" pitchFamily="2" charset="0"/>
                <a:ea typeface="Times New Roman" panose="02020603050405020304" pitchFamily="18" charset="0"/>
                <a:cs typeface="Calibri" panose="020F0502020204030204" pitchFamily="34" charset="0"/>
              </a:rPr>
              <a:t>What impact on teenagers’ self-confidence does participating in sport have?</a:t>
            </a: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cs typeface="Calibri" panose="020F0502020204030204" pitchFamily="34" charset="0"/>
            </a:endParaRPr>
          </a:p>
          <a:p>
            <a:pPr marL="0" indent="0">
              <a:buFont typeface="Arial" panose="020B0604020202020204" pitchFamily="34" charset="0"/>
              <a:buNone/>
            </a:pPr>
            <a:endParaRPr lang="en-GB" sz="2000">
              <a:latin typeface="Montserrat" pitchFamily="2" charset="0"/>
              <a:ea typeface="Calibri"/>
              <a:cs typeface="Calibri" panose="020F0502020204030204" pitchFamily="34" charset="0"/>
            </a:endParaRPr>
          </a:p>
        </p:txBody>
      </p:sp>
      <p:sp>
        <p:nvSpPr>
          <p:cNvPr id="24" name="TextBox 23">
            <a:extLst>
              <a:ext uri="{FF2B5EF4-FFF2-40B4-BE49-F238E27FC236}">
                <a16:creationId xmlns:a16="http://schemas.microsoft.com/office/drawing/2014/main" id="{B5A6E58C-1CFC-3F70-4F57-C492CA556D5D}"/>
              </a:ext>
            </a:extLst>
          </p:cNvPr>
          <p:cNvSpPr txBox="1"/>
          <p:nvPr/>
        </p:nvSpPr>
        <p:spPr>
          <a:xfrm>
            <a:off x="3742579" y="5000291"/>
            <a:ext cx="563136" cy="923330"/>
          </a:xfrm>
          <a:prstGeom prst="rect">
            <a:avLst/>
          </a:prstGeom>
          <a:noFill/>
        </p:spPr>
        <p:txBody>
          <a:bodyPr wrap="square" lIns="91440" tIns="45720" rIns="91440" bIns="45720" anchor="t">
            <a:spAutoFit/>
          </a:bodyPr>
          <a:lstStyle/>
          <a:p>
            <a:r>
              <a:rPr lang="en-GB" sz="5400" b="1">
                <a:solidFill>
                  <a:srgbClr val="FFC000"/>
                </a:solidFill>
                <a:latin typeface="Montserrat" pitchFamily="2" charset="0"/>
              </a:rPr>
              <a:t>P</a:t>
            </a:r>
          </a:p>
        </p:txBody>
      </p:sp>
      <p:sp>
        <p:nvSpPr>
          <p:cNvPr id="25" name="TextBox 24">
            <a:extLst>
              <a:ext uri="{FF2B5EF4-FFF2-40B4-BE49-F238E27FC236}">
                <a16:creationId xmlns:a16="http://schemas.microsoft.com/office/drawing/2014/main" id="{C8D7B264-ED9B-CDDB-AA44-942A8C5F22FD}"/>
              </a:ext>
            </a:extLst>
          </p:cNvPr>
          <p:cNvSpPr txBox="1"/>
          <p:nvPr/>
        </p:nvSpPr>
        <p:spPr>
          <a:xfrm>
            <a:off x="9025077" y="4966327"/>
            <a:ext cx="830765" cy="923330"/>
          </a:xfrm>
          <a:prstGeom prst="rect">
            <a:avLst/>
          </a:prstGeom>
          <a:noFill/>
        </p:spPr>
        <p:txBody>
          <a:bodyPr wrap="square" lIns="91440" tIns="45720" rIns="91440" bIns="45720" anchor="t">
            <a:spAutoFit/>
          </a:bodyPr>
          <a:lstStyle/>
          <a:p>
            <a:r>
              <a:rPr lang="en-GB" sz="5400" b="1">
                <a:solidFill>
                  <a:schemeClr val="accent2">
                    <a:lumMod val="76000"/>
                  </a:schemeClr>
                </a:solidFill>
                <a:latin typeface="Montserrat" pitchFamily="2" charset="0"/>
              </a:rPr>
              <a:t>I</a:t>
            </a:r>
          </a:p>
        </p:txBody>
      </p:sp>
      <p:sp>
        <p:nvSpPr>
          <p:cNvPr id="26" name="TextBox 25">
            <a:extLst>
              <a:ext uri="{FF2B5EF4-FFF2-40B4-BE49-F238E27FC236}">
                <a16:creationId xmlns:a16="http://schemas.microsoft.com/office/drawing/2014/main" id="{AB965F73-12B7-ECF5-06E9-054EB633CC87}"/>
              </a:ext>
            </a:extLst>
          </p:cNvPr>
          <p:cNvSpPr txBox="1"/>
          <p:nvPr/>
        </p:nvSpPr>
        <p:spPr>
          <a:xfrm>
            <a:off x="5368038" y="4992727"/>
            <a:ext cx="563136" cy="923330"/>
          </a:xfrm>
          <a:prstGeom prst="rect">
            <a:avLst/>
          </a:prstGeom>
          <a:noFill/>
        </p:spPr>
        <p:txBody>
          <a:bodyPr wrap="square">
            <a:spAutoFit/>
          </a:bodyPr>
          <a:lstStyle/>
          <a:p>
            <a:r>
              <a:rPr lang="en-GB" sz="5400" b="1">
                <a:solidFill>
                  <a:schemeClr val="accent5">
                    <a:lumMod val="75000"/>
                  </a:schemeClr>
                </a:solidFill>
                <a:latin typeface="Montserrat" pitchFamily="2" charset="0"/>
              </a:rPr>
              <a:t>O</a:t>
            </a:r>
          </a:p>
        </p:txBody>
      </p:sp>
      <p:pic>
        <p:nvPicPr>
          <p:cNvPr id="27" name="Picture 26" descr="A black and orange rectangle&#10;&#10;Description automatically generated">
            <a:extLst>
              <a:ext uri="{FF2B5EF4-FFF2-40B4-BE49-F238E27FC236}">
                <a16:creationId xmlns:a16="http://schemas.microsoft.com/office/drawing/2014/main" id="{AFC2C8C3-F05D-3DFB-76A2-3B326244325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7943" y="1402908"/>
            <a:ext cx="2659772" cy="606854"/>
          </a:xfrm>
          <a:prstGeom prst="rect">
            <a:avLst/>
          </a:prstGeom>
        </p:spPr>
      </p:pic>
      <p:sp>
        <p:nvSpPr>
          <p:cNvPr id="28" name="TextBox 27">
            <a:extLst>
              <a:ext uri="{FF2B5EF4-FFF2-40B4-BE49-F238E27FC236}">
                <a16:creationId xmlns:a16="http://schemas.microsoft.com/office/drawing/2014/main" id="{9716D508-FB83-AA9A-889C-C28D35186BAF}"/>
              </a:ext>
            </a:extLst>
          </p:cNvPr>
          <p:cNvSpPr txBox="1"/>
          <p:nvPr/>
        </p:nvSpPr>
        <p:spPr>
          <a:xfrm>
            <a:off x="1471763" y="1477012"/>
            <a:ext cx="1950113" cy="40011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2"/>
                </a:solidFill>
                <a:latin typeface="Montserrat" pitchFamily="2" charset="0"/>
                <a:ea typeface="Calibri"/>
                <a:cs typeface="Calibri" panose="020F0502020204030204" pitchFamily="34" charset="0"/>
              </a:rPr>
              <a:t>EXAMPLE 1</a:t>
            </a:r>
            <a:endParaRPr lang="en-US" sz="2000" b="1">
              <a:solidFill>
                <a:schemeClr val="bg2"/>
              </a:solidFill>
              <a:latin typeface="Montserrat" pitchFamily="2" charset="0"/>
              <a:cs typeface="Calibri" panose="020F0502020204030204" pitchFamily="34" charset="0"/>
            </a:endParaRPr>
          </a:p>
        </p:txBody>
      </p:sp>
      <p:pic>
        <p:nvPicPr>
          <p:cNvPr id="29" name="Picture 28" descr="A black and orange rectangle&#10;&#10;Description automatically generated">
            <a:extLst>
              <a:ext uri="{FF2B5EF4-FFF2-40B4-BE49-F238E27FC236}">
                <a16:creationId xmlns:a16="http://schemas.microsoft.com/office/drawing/2014/main" id="{D004463E-5604-BAA1-AD24-B2D59FEB0CF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4837" y="4782539"/>
            <a:ext cx="2659772" cy="606854"/>
          </a:xfrm>
          <a:prstGeom prst="rect">
            <a:avLst/>
          </a:prstGeom>
        </p:spPr>
      </p:pic>
      <p:sp>
        <p:nvSpPr>
          <p:cNvPr id="30" name="TextBox 29">
            <a:extLst>
              <a:ext uri="{FF2B5EF4-FFF2-40B4-BE49-F238E27FC236}">
                <a16:creationId xmlns:a16="http://schemas.microsoft.com/office/drawing/2014/main" id="{2F027463-8971-0502-F0B4-40EA0FF5010B}"/>
              </a:ext>
            </a:extLst>
          </p:cNvPr>
          <p:cNvSpPr txBox="1"/>
          <p:nvPr/>
        </p:nvSpPr>
        <p:spPr>
          <a:xfrm>
            <a:off x="1220571" y="4889029"/>
            <a:ext cx="1950113" cy="40011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bg2"/>
                </a:solidFill>
                <a:latin typeface="Montserrat" pitchFamily="2" charset="0"/>
                <a:ea typeface="Calibri"/>
                <a:cs typeface="Calibri" panose="020F0502020204030204" pitchFamily="34" charset="0"/>
              </a:rPr>
              <a:t>EXAMPLE 2</a:t>
            </a:r>
            <a:endParaRPr lang="en-US" sz="2000" b="1">
              <a:solidFill>
                <a:schemeClr val="bg2"/>
              </a:solidFill>
              <a:latin typeface="Montserrat" pitchFamily="2" charset="0"/>
              <a:cs typeface="Calibri" panose="020F0502020204030204" pitchFamily="34" charset="0"/>
            </a:endParaRPr>
          </a:p>
        </p:txBody>
      </p:sp>
    </p:spTree>
    <p:extLst>
      <p:ext uri="{BB962C8B-B14F-4D97-AF65-F5344CB8AC3E}">
        <p14:creationId xmlns:p14="http://schemas.microsoft.com/office/powerpoint/2010/main" val="243442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114F476-9E4C-EF95-CEA9-C8EDF16C7AED}"/>
            </a:ext>
          </a:extLst>
        </p:cNvPr>
        <p:cNvGrpSpPr/>
        <p:nvPr/>
      </p:nvGrpSpPr>
      <p:grpSpPr>
        <a:xfrm>
          <a:off x="0" y="0"/>
          <a:ext cx="0" cy="0"/>
          <a:chOff x="0" y="0"/>
          <a:chExt cx="0" cy="0"/>
        </a:xfrm>
      </p:grpSpPr>
      <p:pic>
        <p:nvPicPr>
          <p:cNvPr id="2" name="Picture 1" descr="A blue and black rectangle&#10;&#10;AI-generated content may be incorrect.">
            <a:extLst>
              <a:ext uri="{FF2B5EF4-FFF2-40B4-BE49-F238E27FC236}">
                <a16:creationId xmlns:a16="http://schemas.microsoft.com/office/drawing/2014/main" id="{19603DE8-8D6C-D182-BD4D-AFA3B2994C31}"/>
              </a:ext>
            </a:extLst>
          </p:cNvPr>
          <p:cNvPicPr>
            <a:picLocks noChangeAspect="1"/>
          </p:cNvPicPr>
          <p:nvPr/>
        </p:nvPicPr>
        <p:blipFill>
          <a:blip r:embed="rId4"/>
          <a:stretch>
            <a:fillRect/>
          </a:stretch>
        </p:blipFill>
        <p:spPr>
          <a:xfrm>
            <a:off x="0" y="1258744"/>
            <a:ext cx="8804182" cy="5599255"/>
          </a:xfrm>
          <a:prstGeom prst="rect">
            <a:avLst/>
          </a:prstGeom>
        </p:spPr>
      </p:pic>
      <p:sp>
        <p:nvSpPr>
          <p:cNvPr id="3" name="Content Placeholder 2">
            <a:extLst>
              <a:ext uri="{FF2B5EF4-FFF2-40B4-BE49-F238E27FC236}">
                <a16:creationId xmlns:a16="http://schemas.microsoft.com/office/drawing/2014/main" id="{820377C0-0F56-A2DC-F48C-1533B3BC4323}"/>
              </a:ext>
            </a:extLst>
          </p:cNvPr>
          <p:cNvSpPr>
            <a:spLocks noGrp="1"/>
          </p:cNvSpPr>
          <p:nvPr>
            <p:ph idx="1"/>
          </p:nvPr>
        </p:nvSpPr>
        <p:spPr>
          <a:xfrm>
            <a:off x="263085" y="1258744"/>
            <a:ext cx="8353246" cy="2756559"/>
          </a:xfrm>
        </p:spPr>
        <p:txBody>
          <a:bodyPr lIns="91440" tIns="45720" rIns="91440" bIns="45720" anchor="t"/>
          <a:lstStyle/>
          <a:p>
            <a:pPr marL="0" indent="0">
              <a:lnSpc>
                <a:spcPct val="100000"/>
              </a:lnSpc>
              <a:spcBef>
                <a:spcPct val="0"/>
              </a:spcBef>
              <a:spcAft>
                <a:spcPct val="0"/>
              </a:spcAft>
              <a:buNone/>
            </a:pPr>
            <a:endParaRPr lang="en-GB" sz="2400" dirty="0">
              <a:latin typeface="Montserrat" pitchFamily="2" charset="0"/>
              <a:ea typeface="Times New Roman" panose="02020603050405020304" pitchFamily="18" charset="0"/>
              <a:cs typeface="Calibri" panose="020F0502020204030204" pitchFamily="34" charset="0"/>
            </a:endParaRPr>
          </a:p>
          <a:p>
            <a:pPr marL="514350" indent="-514350">
              <a:lnSpc>
                <a:spcPct val="100000"/>
              </a:lnSpc>
              <a:spcBef>
                <a:spcPct val="0"/>
              </a:spcBef>
              <a:spcAft>
                <a:spcPct val="0"/>
              </a:spcAft>
              <a:buAutoNum type="arabicPeriod"/>
            </a:pPr>
            <a:r>
              <a:rPr lang="en-GB" sz="2400" dirty="0">
                <a:solidFill>
                  <a:schemeClr val="accent1"/>
                </a:solidFill>
                <a:latin typeface="Montserrat"/>
                <a:ea typeface="Calibri"/>
                <a:cs typeface="Calibri"/>
              </a:rPr>
              <a:t>Spend time thinking </a:t>
            </a:r>
            <a:r>
              <a:rPr lang="en-GB" sz="2400" dirty="0">
                <a:latin typeface="Montserrat"/>
                <a:ea typeface="Calibri"/>
                <a:cs typeface="Calibri"/>
              </a:rPr>
              <a:t>about what research you might do – discuss it with family and friends – what issues and topics are you concerned about or passionate about? Can you link your research with action that needs taking to improve your life and the lives of others in your community? Think about your overall subject and specific theme, too.</a:t>
            </a:r>
            <a:br>
              <a:rPr lang="en-GB" sz="2400" dirty="0">
                <a:latin typeface="Montserrat" pitchFamily="2" charset="0"/>
                <a:ea typeface="Calibri"/>
                <a:cs typeface="Calibri" panose="020F0502020204030204" pitchFamily="34" charset="0"/>
              </a:rPr>
            </a:br>
            <a:endParaRPr lang="en-GB" sz="2400" dirty="0">
              <a:latin typeface="Montserrat" pitchFamily="2" charset="0"/>
              <a:ea typeface="Times New Roman" panose="02020603050405020304" pitchFamily="18" charset="0"/>
              <a:cs typeface="Calibri" panose="020F0502020204030204" pitchFamily="34" charset="0"/>
            </a:endParaRPr>
          </a:p>
          <a:p>
            <a:pPr marL="514350" marR="0" lvl="0" indent="-514350" algn="l" defTabSz="914400">
              <a:lnSpc>
                <a:spcPct val="100000"/>
              </a:lnSpc>
              <a:spcBef>
                <a:spcPct val="0"/>
              </a:spcBef>
              <a:spcAft>
                <a:spcPct val="0"/>
              </a:spcAft>
              <a:buClrTx/>
              <a:buSzTx/>
              <a:buAutoNum type="arabicPeriod"/>
              <a:tabLst/>
            </a:pPr>
            <a:r>
              <a:rPr lang="en-GB" sz="2400" dirty="0">
                <a:solidFill>
                  <a:schemeClr val="accent1"/>
                </a:solidFill>
                <a:latin typeface="Montserrat"/>
                <a:ea typeface="Times New Roman" panose="02020603050405020304" pitchFamily="18" charset="0"/>
                <a:cs typeface="Calibri"/>
              </a:rPr>
              <a:t>Complete the triangle and PICO worksheet </a:t>
            </a:r>
            <a:r>
              <a:rPr lang="en-GB" sz="2400" dirty="0">
                <a:latin typeface="Montserrat"/>
                <a:ea typeface="Times New Roman" panose="02020603050405020304" pitchFamily="18" charset="0"/>
                <a:cs typeface="Calibri"/>
              </a:rPr>
              <a:t>to help you focus in on possible research questions.</a:t>
            </a:r>
          </a:p>
          <a:p>
            <a:pPr marL="514350" indent="-514350">
              <a:lnSpc>
                <a:spcPct val="100000"/>
              </a:lnSpc>
              <a:spcBef>
                <a:spcPct val="0"/>
              </a:spcBef>
              <a:spcAft>
                <a:spcPct val="0"/>
              </a:spcAft>
              <a:buAutoNum type="arabicPeriod"/>
            </a:pPr>
            <a:endParaRPr lang="en-GB" sz="2400" dirty="0">
              <a:latin typeface="Montserrat" pitchFamily="2" charset="0"/>
              <a:cs typeface="Calibri" panose="020F0502020204030204" pitchFamily="34" charset="0"/>
            </a:endParaRPr>
          </a:p>
          <a:p>
            <a:pPr marL="514350" indent="-514350">
              <a:lnSpc>
                <a:spcPct val="100000"/>
              </a:lnSpc>
              <a:spcBef>
                <a:spcPct val="0"/>
              </a:spcBef>
              <a:spcAft>
                <a:spcPct val="0"/>
              </a:spcAft>
              <a:buAutoNum type="arabicPeriod"/>
            </a:pPr>
            <a:r>
              <a:rPr lang="en-GB" sz="2400" dirty="0">
                <a:solidFill>
                  <a:schemeClr val="accent1"/>
                </a:solidFill>
                <a:latin typeface="Montserrat"/>
                <a:cs typeface="Calibri"/>
              </a:rPr>
              <a:t>Watch</a:t>
            </a:r>
            <a:r>
              <a:rPr lang="en-GB" sz="2400" dirty="0">
                <a:latin typeface="Montserrat"/>
                <a:cs typeface="Calibri"/>
              </a:rPr>
              <a:t> the 'Reflective and Reflexive researcher' video.</a:t>
            </a:r>
            <a:endParaRPr lang="en-US" sz="2400" dirty="0">
              <a:latin typeface="Montserrat"/>
              <a:cs typeface="Calibri"/>
            </a:endParaRPr>
          </a:p>
        </p:txBody>
      </p:sp>
      <p:sp>
        <p:nvSpPr>
          <p:cNvPr id="6" name="Freeform 3">
            <a:extLst>
              <a:ext uri="{FF2B5EF4-FFF2-40B4-BE49-F238E27FC236}">
                <a16:creationId xmlns:a16="http://schemas.microsoft.com/office/drawing/2014/main" id="{2104B6A1-69A3-850F-157A-C11EB6B28CF1}"/>
              </a:ext>
            </a:extLst>
          </p:cNvPr>
          <p:cNvSpPr/>
          <p:nvPr/>
        </p:nvSpPr>
        <p:spPr>
          <a:xfrm rot="-720000">
            <a:off x="8757319" y="1571988"/>
            <a:ext cx="1492245" cy="1504480"/>
          </a:xfrm>
          <a:custGeom>
            <a:avLst/>
            <a:gdLst/>
            <a:ahLst/>
            <a:cxnLst/>
            <a:rect l="l" t="t" r="r" b="b"/>
            <a:pathLst>
              <a:path w="2540071" h="2540071">
                <a:moveTo>
                  <a:pt x="0" y="0"/>
                </a:moveTo>
                <a:lnTo>
                  <a:pt x="2540071" y="0"/>
                </a:lnTo>
                <a:lnTo>
                  <a:pt x="2540071" y="2540071"/>
                </a:lnTo>
                <a:lnTo>
                  <a:pt x="0" y="25400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5">
            <a:extLst>
              <a:ext uri="{FF2B5EF4-FFF2-40B4-BE49-F238E27FC236}">
                <a16:creationId xmlns:a16="http://schemas.microsoft.com/office/drawing/2014/main" id="{0497E92A-6836-3F66-BF6F-03FBFDD5839A}"/>
              </a:ext>
            </a:extLst>
          </p:cNvPr>
          <p:cNvSpPr/>
          <p:nvPr/>
        </p:nvSpPr>
        <p:spPr>
          <a:xfrm rot="540000">
            <a:off x="10064334" y="3100004"/>
            <a:ext cx="1862515" cy="1655202"/>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6">
            <a:extLst>
              <a:ext uri="{FF2B5EF4-FFF2-40B4-BE49-F238E27FC236}">
                <a16:creationId xmlns:a16="http://schemas.microsoft.com/office/drawing/2014/main" id="{E9279882-9A20-DFA0-9144-DB49BD75BCE4}"/>
              </a:ext>
            </a:extLst>
          </p:cNvPr>
          <p:cNvSpPr/>
          <p:nvPr/>
        </p:nvSpPr>
        <p:spPr>
          <a:xfrm rot="-600000">
            <a:off x="8750049" y="4866149"/>
            <a:ext cx="1720727" cy="1690643"/>
          </a:xfrm>
          <a:custGeom>
            <a:avLst/>
            <a:gdLst/>
            <a:ahLst/>
            <a:cxnLst/>
            <a:rect l="l" t="t" r="r" b="b"/>
            <a:pathLst>
              <a:path w="2598394" h="2598394">
                <a:moveTo>
                  <a:pt x="0" y="0"/>
                </a:moveTo>
                <a:lnTo>
                  <a:pt x="2598394" y="0"/>
                </a:lnTo>
                <a:lnTo>
                  <a:pt x="2598394" y="2598394"/>
                </a:lnTo>
                <a:lnTo>
                  <a:pt x="0" y="259839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2" name="Title 11">
            <a:extLst>
              <a:ext uri="{FF2B5EF4-FFF2-40B4-BE49-F238E27FC236}">
                <a16:creationId xmlns:a16="http://schemas.microsoft.com/office/drawing/2014/main" id="{A4DD25CC-3E16-D4EE-0567-4A609CB57410}"/>
              </a:ext>
            </a:extLst>
          </p:cNvPr>
          <p:cNvSpPr>
            <a:spLocks noGrp="1"/>
          </p:cNvSpPr>
          <p:nvPr>
            <p:ph type="title"/>
          </p:nvPr>
        </p:nvSpPr>
        <p:spPr>
          <a:xfrm>
            <a:off x="3002648" y="367183"/>
            <a:ext cx="5613683" cy="535531"/>
          </a:xfrm>
        </p:spPr>
        <p:txBody>
          <a:bodyPr/>
          <a:lstStyle/>
          <a:p>
            <a:pPr algn="ctr"/>
            <a:r>
              <a:rPr lang="en-GB" sz="4000">
                <a:latin typeface="Ems bolder font" pitchFamily="50" charset="0"/>
                <a:ea typeface="Calibri" panose="020F0502020204030204" pitchFamily="34" charset="0"/>
                <a:cs typeface="Arial" panose="020B0604020202020204" pitchFamily="34" charset="0"/>
              </a:rPr>
              <a:t>Self-directed tasks</a:t>
            </a:r>
          </a:p>
        </p:txBody>
      </p:sp>
    </p:spTree>
    <p:extLst>
      <p:ext uri="{BB962C8B-B14F-4D97-AF65-F5344CB8AC3E}">
        <p14:creationId xmlns:p14="http://schemas.microsoft.com/office/powerpoint/2010/main" val="3450566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1603D4E-DE99-6FF7-69C2-EE7356C136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1C6FD26-07BC-9748-AE10-FA503C1D2F6A}"/>
              </a:ext>
            </a:extLst>
          </p:cNvPr>
          <p:cNvSpPr txBox="1"/>
          <p:nvPr/>
        </p:nvSpPr>
        <p:spPr>
          <a:xfrm>
            <a:off x="1961970" y="2683829"/>
            <a:ext cx="4425618" cy="1938992"/>
          </a:xfrm>
          <a:prstGeom prst="rect">
            <a:avLst/>
          </a:prstGeom>
          <a:noFill/>
        </p:spPr>
        <p:txBody>
          <a:bodyPr wrap="square">
            <a:spAutoFit/>
          </a:bodyPr>
          <a:lstStyle/>
          <a:p>
            <a:r>
              <a:rPr lang="en-US" sz="2400" b="1">
                <a:latin typeface="Calibri"/>
                <a:ea typeface="+mj-lt"/>
                <a:cs typeface="+mj-lt"/>
              </a:rPr>
              <a:t>Name one future aspiration you have for yourself.</a:t>
            </a:r>
          </a:p>
          <a:p>
            <a:endParaRPr lang="en-US" sz="2400" b="1">
              <a:latin typeface="Calibri"/>
              <a:ea typeface="+mj-lt"/>
              <a:cs typeface="+mj-lt"/>
            </a:endParaRPr>
          </a:p>
          <a:p>
            <a:r>
              <a:rPr lang="en-US" sz="2400">
                <a:latin typeface="Calibri"/>
                <a:ea typeface="+mj-lt"/>
                <a:cs typeface="+mj-lt"/>
              </a:rPr>
              <a:t>Write it on a post-it note and stick it up on the wall.</a:t>
            </a:r>
            <a:endParaRPr lang="en-US" sz="2400"/>
          </a:p>
        </p:txBody>
      </p:sp>
      <p:sp>
        <p:nvSpPr>
          <p:cNvPr id="10" name="Title 1">
            <a:extLst>
              <a:ext uri="{FF2B5EF4-FFF2-40B4-BE49-F238E27FC236}">
                <a16:creationId xmlns:a16="http://schemas.microsoft.com/office/drawing/2014/main" id="{7AB88455-B6F3-9E27-08D1-666F06534F6D}"/>
              </a:ext>
            </a:extLst>
          </p:cNvPr>
          <p:cNvSpPr>
            <a:spLocks noGrp="1"/>
          </p:cNvSpPr>
          <p:nvPr>
            <p:ph type="title"/>
          </p:nvPr>
        </p:nvSpPr>
        <p:spPr>
          <a:xfrm>
            <a:off x="4628329" y="420483"/>
            <a:ext cx="2935342" cy="535531"/>
          </a:xfrm>
        </p:spPr>
        <p:txBody>
          <a:bodyPr/>
          <a:lstStyle/>
          <a:p>
            <a:pPr algn="ctr"/>
            <a:r>
              <a:rPr lang="en-US" sz="4000">
                <a:latin typeface="Ems bolder font" pitchFamily="50" charset="0"/>
                <a:cs typeface="Arial" panose="020B0604020202020204" pitchFamily="34" charset="0"/>
              </a:rPr>
              <a:t>Feedback</a:t>
            </a:r>
          </a:p>
        </p:txBody>
      </p:sp>
      <p:pic>
        <p:nvPicPr>
          <p:cNvPr id="2" name="Picture 1" descr="A black and tan rectangle with a black border&#10;&#10;Description automatically generated">
            <a:extLst>
              <a:ext uri="{FF2B5EF4-FFF2-40B4-BE49-F238E27FC236}">
                <a16:creationId xmlns:a16="http://schemas.microsoft.com/office/drawing/2014/main" id="{20901F78-C7A4-A5E6-3A09-D5128A08141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0530" y="1586180"/>
            <a:ext cx="8509461" cy="4841964"/>
          </a:xfrm>
          <a:prstGeom prst="rect">
            <a:avLst/>
          </a:prstGeom>
        </p:spPr>
      </p:pic>
      <p:pic>
        <p:nvPicPr>
          <p:cNvPr id="3" name="Picture 2" descr="A group of colorful squares with tape on them&#10;&#10;Description automatically generated">
            <a:extLst>
              <a:ext uri="{FF2B5EF4-FFF2-40B4-BE49-F238E27FC236}">
                <a16:creationId xmlns:a16="http://schemas.microsoft.com/office/drawing/2014/main" id="{05E0170C-ED02-4001-113D-D3568E734AA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517939" y="1482488"/>
            <a:ext cx="2408944" cy="2611677"/>
          </a:xfrm>
          <a:prstGeom prst="rect">
            <a:avLst/>
          </a:prstGeom>
        </p:spPr>
      </p:pic>
      <p:sp>
        <p:nvSpPr>
          <p:cNvPr id="7" name="Freeform 5">
            <a:extLst>
              <a:ext uri="{FF2B5EF4-FFF2-40B4-BE49-F238E27FC236}">
                <a16:creationId xmlns:a16="http://schemas.microsoft.com/office/drawing/2014/main" id="{81760716-FFEB-36B4-3523-F1C3F9B97211}"/>
              </a:ext>
            </a:extLst>
          </p:cNvPr>
          <p:cNvSpPr/>
          <p:nvPr/>
        </p:nvSpPr>
        <p:spPr>
          <a:xfrm>
            <a:off x="9722411" y="4449953"/>
            <a:ext cx="1655771" cy="1548877"/>
          </a:xfrm>
          <a:custGeom>
            <a:avLst/>
            <a:gdLst/>
            <a:ahLst/>
            <a:cxnLst/>
            <a:rect l="l" t="t" r="r" b="b"/>
            <a:pathLst>
              <a:path w="3311541" h="3145964">
                <a:moveTo>
                  <a:pt x="0" y="0"/>
                </a:moveTo>
                <a:lnTo>
                  <a:pt x="3311541" y="0"/>
                </a:lnTo>
                <a:lnTo>
                  <a:pt x="3311541" y="3145964"/>
                </a:lnTo>
                <a:lnTo>
                  <a:pt x="0" y="31459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8">
            <a:extLst>
              <a:ext uri="{FF2B5EF4-FFF2-40B4-BE49-F238E27FC236}">
                <a16:creationId xmlns:a16="http://schemas.microsoft.com/office/drawing/2014/main" id="{5F5DE6AC-ACF8-4728-0E36-204FA3A4127F}"/>
              </a:ext>
            </a:extLst>
          </p:cNvPr>
          <p:cNvSpPr txBox="1"/>
          <p:nvPr/>
        </p:nvSpPr>
        <p:spPr>
          <a:xfrm>
            <a:off x="1171228" y="2626625"/>
            <a:ext cx="6914201" cy="3372205"/>
          </a:xfrm>
          <a:prstGeom prst="rect">
            <a:avLst/>
          </a:prstGeom>
          <a:noFill/>
        </p:spPr>
        <p:txBody>
          <a:bodyPr wrap="square" lIns="91440" tIns="45720" rIns="91440" bIns="45720" rtlCol="0" anchor="t">
            <a:spAutoFit/>
          </a:bodyPr>
          <a:lstStyle/>
          <a:p>
            <a:r>
              <a:rPr lang="en-GB" sz="2400" b="1">
                <a:latin typeface="Montserrat" pitchFamily="2" charset="0"/>
                <a:ea typeface="Calibri"/>
                <a:cs typeface="Calibri"/>
              </a:rPr>
              <a:t>On one </a:t>
            </a:r>
            <a:r>
              <a:rPr lang="en-GB" sz="2400" b="1" err="1">
                <a:latin typeface="Montserrat" pitchFamily="2" charset="0"/>
                <a:ea typeface="Calibri"/>
                <a:cs typeface="Calibri"/>
              </a:rPr>
              <a:t>post-it</a:t>
            </a:r>
            <a:r>
              <a:rPr lang="en-GB" sz="2400" b="1">
                <a:latin typeface="Montserrat" pitchFamily="2" charset="0"/>
                <a:ea typeface="Calibri"/>
                <a:cs typeface="Calibri"/>
              </a:rPr>
              <a:t> note per statement, please:</a:t>
            </a:r>
            <a:endParaRPr lang="en-US" sz="2400">
              <a:latin typeface="Montserrat" pitchFamily="2" charset="0"/>
            </a:endParaRPr>
          </a:p>
          <a:p>
            <a:endParaRPr lang="en-GB" sz="2400" b="1">
              <a:latin typeface="Montserrat" pitchFamily="2" charset="0"/>
              <a:ea typeface="Calibri"/>
              <a:cs typeface="Calibri"/>
            </a:endParaRPr>
          </a:p>
          <a:p>
            <a:pPr marL="285750" indent="-285750">
              <a:lnSpc>
                <a:spcPct val="90000"/>
              </a:lnSpc>
              <a:spcBef>
                <a:spcPts val="1000"/>
              </a:spcBef>
              <a:buFont typeface="Arial"/>
              <a:buChar char="•"/>
            </a:pPr>
            <a:r>
              <a:rPr lang="en-GB" sz="2400">
                <a:latin typeface="Montserrat" pitchFamily="2" charset="0"/>
                <a:ea typeface="Calibri"/>
                <a:cs typeface="Calibri"/>
              </a:rPr>
              <a:t>Tell us one thing you enjoyed today / learnt / found interesting</a:t>
            </a:r>
            <a:br>
              <a:rPr lang="en-GB" sz="2400">
                <a:latin typeface="Montserrat" pitchFamily="2" charset="0"/>
                <a:ea typeface="Calibri"/>
                <a:cs typeface="Calibri"/>
              </a:rPr>
            </a:br>
            <a:r>
              <a:rPr lang="en-GB" sz="2400">
                <a:latin typeface="Montserrat" pitchFamily="2" charset="0"/>
                <a:ea typeface="Calibri"/>
                <a:cs typeface="Calibri"/>
              </a:rPr>
              <a:t> </a:t>
            </a:r>
            <a:endParaRPr lang="en-US" sz="2400">
              <a:latin typeface="Montserrat" pitchFamily="2" charset="0"/>
              <a:ea typeface="Calibri"/>
              <a:cs typeface="Calibri"/>
            </a:endParaRPr>
          </a:p>
          <a:p>
            <a:pPr marL="342900" indent="-342900">
              <a:buFont typeface="Arial"/>
              <a:buChar char="•"/>
            </a:pPr>
            <a:r>
              <a:rPr lang="en-GB" sz="2400">
                <a:latin typeface="Montserrat" pitchFamily="2" charset="0"/>
                <a:ea typeface="Calibri"/>
                <a:cs typeface="Calibri"/>
              </a:rPr>
              <a:t>Tell us one thing we can improve on for next week</a:t>
            </a:r>
            <a:r>
              <a:rPr lang="en-US" sz="2400">
                <a:latin typeface="Montserrat" pitchFamily="2" charset="0"/>
                <a:ea typeface="Calibri"/>
                <a:cs typeface="Calibri"/>
              </a:rPr>
              <a:t> </a:t>
            </a:r>
          </a:p>
          <a:p>
            <a:pPr marL="342900" indent="-342900">
              <a:buFont typeface="Arial"/>
              <a:buChar char="•"/>
            </a:pPr>
            <a:endParaRPr lang="en-GB" sz="2000">
              <a:latin typeface="Montserrat" pitchFamily="2" charset="0"/>
              <a:ea typeface="Calibri"/>
              <a:cs typeface="Calibri"/>
            </a:endParaRPr>
          </a:p>
        </p:txBody>
      </p:sp>
    </p:spTree>
    <p:extLst>
      <p:ext uri="{BB962C8B-B14F-4D97-AF65-F5344CB8AC3E}">
        <p14:creationId xmlns:p14="http://schemas.microsoft.com/office/powerpoint/2010/main" val="260802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63E7673-27BC-710D-E325-F4DB5BCFA26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05372" y="5624972"/>
            <a:ext cx="1380206" cy="1380206"/>
          </a:xfrm>
          <a:prstGeom prst="rect">
            <a:avLst/>
          </a:prstGeom>
        </p:spPr>
      </p:pic>
      <p:pic>
        <p:nvPicPr>
          <p:cNvPr id="8" name="Picture 7" descr="A logo with blue and red text&#10;&#10;Description automatically generated">
            <a:extLst>
              <a:ext uri="{FF2B5EF4-FFF2-40B4-BE49-F238E27FC236}">
                <a16:creationId xmlns:a16="http://schemas.microsoft.com/office/drawing/2014/main" id="{0A0563E8-4324-93A8-8149-B39ACED22C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55035" y="6087042"/>
            <a:ext cx="1700331" cy="473582"/>
          </a:xfrm>
          <a:prstGeom prst="rect">
            <a:avLst/>
          </a:prstGeom>
        </p:spPr>
      </p:pic>
      <p:pic>
        <p:nvPicPr>
          <p:cNvPr id="9" name="Picture 8" descr="A logo with colorful paint splatters&#10;&#10;Description automatically generated">
            <a:extLst>
              <a:ext uri="{FF2B5EF4-FFF2-40B4-BE49-F238E27FC236}">
                <a16:creationId xmlns:a16="http://schemas.microsoft.com/office/drawing/2014/main" id="{65FA3337-5C8B-F4C3-F9A2-7258B02289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68196" y="6000330"/>
            <a:ext cx="991859" cy="661240"/>
          </a:xfrm>
          <a:prstGeom prst="rect">
            <a:avLst/>
          </a:prstGeom>
        </p:spPr>
      </p:pic>
      <p:pic>
        <p:nvPicPr>
          <p:cNvPr id="10" name="Picture 9" descr="A close up of a logo&#10;&#10;Description automatically generated">
            <a:extLst>
              <a:ext uri="{FF2B5EF4-FFF2-40B4-BE49-F238E27FC236}">
                <a16:creationId xmlns:a16="http://schemas.microsoft.com/office/drawing/2014/main" id="{06328A17-7D2A-7B6B-ED39-007E7B899D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51288" y="6194980"/>
            <a:ext cx="1464174" cy="180515"/>
          </a:xfrm>
          <a:prstGeom prst="rect">
            <a:avLst/>
          </a:prstGeom>
        </p:spPr>
      </p:pic>
      <p:pic>
        <p:nvPicPr>
          <p:cNvPr id="11" name="Picture 10" descr="A black background with blue text&#10;&#10;Description automatically generated">
            <a:extLst>
              <a:ext uri="{FF2B5EF4-FFF2-40B4-BE49-F238E27FC236}">
                <a16:creationId xmlns:a16="http://schemas.microsoft.com/office/drawing/2014/main" id="{18A11BDE-0BAB-16AE-45DB-07AD444568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42358" y="5622554"/>
            <a:ext cx="2330082" cy="1347914"/>
          </a:xfrm>
          <a:prstGeom prst="rect">
            <a:avLst/>
          </a:prstGeom>
        </p:spPr>
      </p:pic>
      <p:pic>
        <p:nvPicPr>
          <p:cNvPr id="12" name="Picture 11" descr="A logo for a company&#10;&#10;Description automatically generated">
            <a:extLst>
              <a:ext uri="{FF2B5EF4-FFF2-40B4-BE49-F238E27FC236}">
                <a16:creationId xmlns:a16="http://schemas.microsoft.com/office/drawing/2014/main" id="{54782A8D-2599-650E-0380-07995B7BEE8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12458" y="6095922"/>
            <a:ext cx="802934" cy="362107"/>
          </a:xfrm>
          <a:prstGeom prst="rect">
            <a:avLst/>
          </a:prstGeom>
        </p:spPr>
      </p:pic>
      <p:pic>
        <p:nvPicPr>
          <p:cNvPr id="13" name="Picture 12">
            <a:extLst>
              <a:ext uri="{FF2B5EF4-FFF2-40B4-BE49-F238E27FC236}">
                <a16:creationId xmlns:a16="http://schemas.microsoft.com/office/drawing/2014/main" id="{D0A24C3B-9B52-9DBD-B27B-ED6693C76B2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85400" y="5707094"/>
            <a:ext cx="2006600" cy="1128511"/>
          </a:xfrm>
          <a:prstGeom prst="rect">
            <a:avLst/>
          </a:prstGeom>
        </p:spPr>
      </p:pic>
      <p:sp>
        <p:nvSpPr>
          <p:cNvPr id="14" name="TextBox 13">
            <a:extLst>
              <a:ext uri="{FF2B5EF4-FFF2-40B4-BE49-F238E27FC236}">
                <a16:creationId xmlns:a16="http://schemas.microsoft.com/office/drawing/2014/main" id="{D7CA3B37-FCB2-7FAA-1E34-39956FEA9739}"/>
              </a:ext>
            </a:extLst>
          </p:cNvPr>
          <p:cNvSpPr txBox="1"/>
          <p:nvPr/>
        </p:nvSpPr>
        <p:spPr>
          <a:xfrm>
            <a:off x="100012" y="5689600"/>
            <a:ext cx="5578411"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83C71"/>
                </a:solidFill>
                <a:effectLst/>
                <a:uLnTx/>
                <a:uFillTx/>
                <a:latin typeface="Montserrat" pitchFamily="2" charset="0"/>
                <a:ea typeface="+mn-ea"/>
                <a:cs typeface="Futura Medium" panose="020B0602020204020303" pitchFamily="34" charset="-79"/>
              </a:rPr>
              <a:t>With thanks and acknowledgement of the generous support and funding from:</a:t>
            </a:r>
          </a:p>
        </p:txBody>
      </p:sp>
      <p:pic>
        <p:nvPicPr>
          <p:cNvPr id="15" name="Picture 14" descr="A blue and orange rectangular object with text&#10;&#10;Description automatically generated with medium confidence">
            <a:extLst>
              <a:ext uri="{FF2B5EF4-FFF2-40B4-BE49-F238E27FC236}">
                <a16:creationId xmlns:a16="http://schemas.microsoft.com/office/drawing/2014/main" id="{37A29B50-7D77-1EC2-5810-815D5CBFDE4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41300" y="292101"/>
            <a:ext cx="3406235" cy="2057400"/>
          </a:xfrm>
          <a:prstGeom prst="rect">
            <a:avLst/>
          </a:prstGeom>
        </p:spPr>
      </p:pic>
      <p:pic>
        <p:nvPicPr>
          <p:cNvPr id="21" name="Picture 20" descr="A logo of a person with a globe and arrows&#10;&#10;AI-generated content may be incorrect.">
            <a:extLst>
              <a:ext uri="{FF2B5EF4-FFF2-40B4-BE49-F238E27FC236}">
                <a16:creationId xmlns:a16="http://schemas.microsoft.com/office/drawing/2014/main" id="{342296EA-957E-FA00-5885-791449A955C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91012" y="6013569"/>
            <a:ext cx="802800" cy="515559"/>
          </a:xfrm>
          <a:prstGeom prst="rect">
            <a:avLst/>
          </a:prstGeom>
        </p:spPr>
      </p:pic>
    </p:spTree>
    <p:extLst>
      <p:ext uri="{BB962C8B-B14F-4D97-AF65-F5344CB8AC3E}">
        <p14:creationId xmlns:p14="http://schemas.microsoft.com/office/powerpoint/2010/main" val="1174866521"/>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Custom 1">
      <a:dk1>
        <a:srgbClr val="183C71"/>
      </a:dk1>
      <a:lt1>
        <a:srgbClr val="FFFFFF"/>
      </a:lt1>
      <a:dk2>
        <a:srgbClr val="2EA8B0"/>
      </a:dk2>
      <a:lt2>
        <a:srgbClr val="FFFFFF"/>
      </a:lt2>
      <a:accent1>
        <a:srgbClr val="F19330"/>
      </a:accent1>
      <a:accent2>
        <a:srgbClr val="FFFFFF"/>
      </a:accent2>
      <a:accent3>
        <a:srgbClr val="FFFFFF"/>
      </a:accent3>
      <a:accent4>
        <a:srgbClr val="FFFFFF"/>
      </a:accent4>
      <a:accent5>
        <a:srgbClr val="FFFFFF"/>
      </a:accent5>
      <a:accent6>
        <a:srgbClr val="FFFFFF"/>
      </a:accent6>
      <a:hlink>
        <a:srgbClr val="FE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7161710-389F-444D-B56C-41B3B72C0CE2}">
  <we:reference id="3e0fcce7-415c-4081-926c-b4e449c650e4" version="1.1.0.2" store="EXCatalog" storeType="EXCatalog"/>
  <we:alternateReferences>
    <we:reference id="WA200004709" version="1.1.0.2"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CF0D04B-9CAA-4260-86C6-57542FD776F5}">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A9BCC57-0CA5-4972-B8E2-4AA3E957295B}">
  <ds:schemaRefs>
    <ds:schemaRef ds:uri="http://schemas.microsoft.com/sharepoint/v3/contenttype/forms"/>
  </ds:schemaRefs>
</ds:datastoreItem>
</file>

<file path=customXml/itemProps3.xml><?xml version="1.0" encoding="utf-8"?>
<ds:datastoreItem xmlns:ds="http://schemas.openxmlformats.org/officeDocument/2006/customXml" ds:itemID="{1F3CDE03-B663-4496-9984-BF4BF86FF770}">
  <ds:schemaRefs>
    <ds:schemaRef ds:uri="ecfe38cb-df63-4e2d-9794-c5b0ab1c669a"/>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dcmitype/"/>
    <ds:schemaRef ds:uri="http://schemas.microsoft.com/office/2006/documentManagement/types"/>
    <ds:schemaRef ds:uri="01421b7c-f39e-4aed-a843-4c814a3eb1eb"/>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TotalTime>
  <Words>2524</Words>
  <Application>Microsoft Office PowerPoint</Application>
  <PresentationFormat>Widescreen</PresentationFormat>
  <Paragraphs>248</Paragraphs>
  <Slides>15</Slides>
  <Notes>14</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15</vt:i4>
      </vt:variant>
    </vt:vector>
  </HeadingPairs>
  <TitlesOfParts>
    <vt:vector size="29" baseType="lpstr">
      <vt:lpstr>Aptos</vt:lpstr>
      <vt:lpstr>Aptos Display</vt:lpstr>
      <vt:lpstr>Arial</vt:lpstr>
      <vt:lpstr>Calibri</vt:lpstr>
      <vt:lpstr>Ems bolder font</vt:lpstr>
      <vt:lpstr>Futura Medium</vt:lpstr>
      <vt:lpstr>Futura Medium</vt:lpstr>
      <vt:lpstr>Minion Pro</vt:lpstr>
      <vt:lpstr>Montserrat</vt:lpstr>
      <vt:lpstr>Symbol</vt:lpstr>
      <vt:lpstr>System Font Regular</vt:lpstr>
      <vt:lpstr>Office Theme</vt:lpstr>
      <vt:lpstr>Custom Design</vt:lpstr>
      <vt:lpstr>1_Office Theme</vt:lpstr>
      <vt:lpstr>What is research?</vt:lpstr>
      <vt:lpstr>PowerPoint Presentation</vt:lpstr>
      <vt:lpstr>PowerPoint Presentation</vt:lpstr>
      <vt:lpstr>Activity 1: What does your future look like?</vt:lpstr>
      <vt:lpstr>Activity 1: What does your future look like?</vt:lpstr>
      <vt:lpstr>Activity 2: Futures Grid</vt:lpstr>
      <vt:lpstr>PowerPoint Presentation</vt:lpstr>
      <vt:lpstr>Activity 3: What does YOUR future look like?</vt:lpstr>
      <vt:lpstr>Activity 4: Choosing your research question</vt:lpstr>
      <vt:lpstr>Choosing your research question</vt:lpstr>
      <vt:lpstr>P.I.C.O.</vt:lpstr>
      <vt:lpstr>P.I.C.O.</vt:lpstr>
      <vt:lpstr>Self-directed tasks</vt:lpstr>
      <vt:lpstr>Feedback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research?</dc:title>
  <dc:creator>Genevieve Brothwood</dc:creator>
  <cp:lastModifiedBy>Tracey Forshaw</cp:lastModifiedBy>
  <cp:revision>30</cp:revision>
  <dcterms:created xsi:type="dcterms:W3CDTF">2024-07-01T09:27:15Z</dcterms:created>
  <dcterms:modified xsi:type="dcterms:W3CDTF">2026-05-11T10:33:43Z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