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Lst>
  <p:notesMasterIdLst>
    <p:notesMasterId r:id="rId28"/>
  </p:notesMasterIdLst>
  <p:sldIdLst>
    <p:sldId id="310" r:id="rId6"/>
    <p:sldId id="304" r:id="rId7"/>
    <p:sldId id="269" r:id="rId8"/>
    <p:sldId id="270" r:id="rId9"/>
    <p:sldId id="271" r:id="rId10"/>
    <p:sldId id="272" r:id="rId11"/>
    <p:sldId id="273" r:id="rId12"/>
    <p:sldId id="274" r:id="rId13"/>
    <p:sldId id="268" r:id="rId14"/>
    <p:sldId id="282" r:id="rId15"/>
    <p:sldId id="275" r:id="rId16"/>
    <p:sldId id="276" r:id="rId17"/>
    <p:sldId id="277" r:id="rId18"/>
    <p:sldId id="303" r:id="rId19"/>
    <p:sldId id="259" r:id="rId20"/>
    <p:sldId id="295" r:id="rId21"/>
    <p:sldId id="260" r:id="rId22"/>
    <p:sldId id="262" r:id="rId23"/>
    <p:sldId id="263" r:id="rId24"/>
    <p:sldId id="311" r:id="rId25"/>
    <p:sldId id="308" r:id="rId26"/>
    <p:sldId id="32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RTP - Navy" id="{96A26486-0473-BE49-BAB2-C763682296DE}">
          <p14:sldIdLst>
            <p14:sldId id="310"/>
            <p14:sldId id="304"/>
            <p14:sldId id="269"/>
            <p14:sldId id="270"/>
            <p14:sldId id="271"/>
            <p14:sldId id="272"/>
            <p14:sldId id="273"/>
            <p14:sldId id="274"/>
            <p14:sldId id="268"/>
            <p14:sldId id="282"/>
            <p14:sldId id="275"/>
            <p14:sldId id="276"/>
            <p14:sldId id="277"/>
            <p14:sldId id="303"/>
            <p14:sldId id="259"/>
            <p14:sldId id="295"/>
            <p14:sldId id="260"/>
            <p14:sldId id="262"/>
            <p14:sldId id="263"/>
            <p14:sldId id="311"/>
            <p14:sldId id="308"/>
            <p14:sldId id="32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F39231"/>
    <a:srgbClr val="2CADB0"/>
    <a:srgbClr val="D1F3F3"/>
    <a:srgbClr val="89CDD6"/>
    <a:srgbClr val="FBCC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01AD89-EAE1-D04D-B09F-710230117DC7}" v="11" dt="2025-10-14T11:23:55.1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13"/>
    <p:restoredTop sz="67360" autoAdjust="0"/>
  </p:normalViewPr>
  <p:slideViewPr>
    <p:cSldViewPr snapToGrid="0" showGuides="1">
      <p:cViewPr varScale="1">
        <p:scale>
          <a:sx n="82" d="100"/>
          <a:sy n="82" d="100"/>
        </p:scale>
        <p:origin x="2035"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Leonard" userId="aac58b25-e4b8-4396-be41-69c922faabae" providerId="ADAL" clId="{D9767FA5-1817-4683-AACB-C5150305F6BC}"/>
    <pc:docChg chg="custSel modSld">
      <pc:chgData name="Naomi Leonard" userId="aac58b25-e4b8-4396-be41-69c922faabae" providerId="ADAL" clId="{D9767FA5-1817-4683-AACB-C5150305F6BC}" dt="2025-10-06T12:15:03.849" v="90" actId="20577"/>
      <pc:docMkLst>
        <pc:docMk/>
      </pc:docMkLst>
      <pc:sldChg chg="modNotesTx">
        <pc:chgData name="Naomi Leonard" userId="aac58b25-e4b8-4396-be41-69c922faabae" providerId="ADAL" clId="{D9767FA5-1817-4683-AACB-C5150305F6BC}" dt="2025-09-26T12:13:21.130" v="84" actId="20577"/>
        <pc:sldMkLst>
          <pc:docMk/>
          <pc:sldMk cId="3402924318" sldId="259"/>
        </pc:sldMkLst>
      </pc:sldChg>
      <pc:sldChg chg="modSp mod">
        <pc:chgData name="Naomi Leonard" userId="aac58b25-e4b8-4396-be41-69c922faabae" providerId="ADAL" clId="{D9767FA5-1817-4683-AACB-C5150305F6BC}" dt="2025-09-26T12:13:58.936" v="88" actId="1076"/>
        <pc:sldMkLst>
          <pc:docMk/>
          <pc:sldMk cId="1230925614" sldId="262"/>
        </pc:sldMkLst>
        <pc:spChg chg="mod">
          <ac:chgData name="Naomi Leonard" userId="aac58b25-e4b8-4396-be41-69c922faabae" providerId="ADAL" clId="{D9767FA5-1817-4683-AACB-C5150305F6BC}" dt="2025-09-26T12:13:58.936" v="88" actId="1076"/>
          <ac:spMkLst>
            <pc:docMk/>
            <pc:sldMk cId="1230925614" sldId="262"/>
            <ac:spMk id="8" creationId="{19F526E7-F2BB-7115-9031-2A9396E2DD04}"/>
          </ac:spMkLst>
        </pc:spChg>
      </pc:sldChg>
      <pc:sldChg chg="modNotesTx">
        <pc:chgData name="Naomi Leonard" userId="aac58b25-e4b8-4396-be41-69c922faabae" providerId="ADAL" clId="{D9767FA5-1817-4683-AACB-C5150305F6BC}" dt="2025-09-26T12:09:02.637" v="22" actId="20577"/>
        <pc:sldMkLst>
          <pc:docMk/>
          <pc:sldMk cId="1218536212" sldId="269"/>
        </pc:sldMkLst>
      </pc:sldChg>
      <pc:sldChg chg="modNotesTx">
        <pc:chgData name="Naomi Leonard" userId="aac58b25-e4b8-4396-be41-69c922faabae" providerId="ADAL" clId="{D9767FA5-1817-4683-AACB-C5150305F6BC}" dt="2025-09-26T12:09:18.826" v="24" actId="20577"/>
        <pc:sldMkLst>
          <pc:docMk/>
          <pc:sldMk cId="1690737024" sldId="270"/>
        </pc:sldMkLst>
      </pc:sldChg>
      <pc:sldChg chg="modNotesTx">
        <pc:chgData name="Naomi Leonard" userId="aac58b25-e4b8-4396-be41-69c922faabae" providerId="ADAL" clId="{D9767FA5-1817-4683-AACB-C5150305F6BC}" dt="2025-09-26T12:10:46.766" v="35" actId="20577"/>
        <pc:sldMkLst>
          <pc:docMk/>
          <pc:sldMk cId="3755357432" sldId="272"/>
        </pc:sldMkLst>
      </pc:sldChg>
      <pc:sldChg chg="addSp modSp mod">
        <pc:chgData name="Naomi Leonard" userId="aac58b25-e4b8-4396-be41-69c922faabae" providerId="ADAL" clId="{D9767FA5-1817-4683-AACB-C5150305F6BC}" dt="2025-09-26T12:11:39.201" v="40" actId="688"/>
        <pc:sldMkLst>
          <pc:docMk/>
          <pc:sldMk cId="1712801913" sldId="274"/>
        </pc:sldMkLst>
        <pc:picChg chg="add mod">
          <ac:chgData name="Naomi Leonard" userId="aac58b25-e4b8-4396-be41-69c922faabae" providerId="ADAL" clId="{D9767FA5-1817-4683-AACB-C5150305F6BC}" dt="2025-09-26T12:11:39.201" v="40" actId="688"/>
          <ac:picMkLst>
            <pc:docMk/>
            <pc:sldMk cId="1712801913" sldId="274"/>
            <ac:picMk id="12" creationId="{BE4A91A6-5FC1-F1E8-B709-EFDBFEFCEC4C}"/>
          </ac:picMkLst>
        </pc:picChg>
      </pc:sldChg>
      <pc:sldChg chg="modNotesTx">
        <pc:chgData name="Naomi Leonard" userId="aac58b25-e4b8-4396-be41-69c922faabae" providerId="ADAL" clId="{D9767FA5-1817-4683-AACB-C5150305F6BC}" dt="2025-09-26T12:12:45.029" v="72" actId="20577"/>
        <pc:sldMkLst>
          <pc:docMk/>
          <pc:sldMk cId="472006736" sldId="275"/>
        </pc:sldMkLst>
      </pc:sldChg>
      <pc:sldChg chg="modNotesTx">
        <pc:chgData name="Naomi Leonard" userId="aac58b25-e4b8-4396-be41-69c922faabae" providerId="ADAL" clId="{D9767FA5-1817-4683-AACB-C5150305F6BC}" dt="2025-09-26T12:13:00.294" v="78" actId="20577"/>
        <pc:sldMkLst>
          <pc:docMk/>
          <pc:sldMk cId="3241098418" sldId="276"/>
        </pc:sldMkLst>
      </pc:sldChg>
      <pc:sldChg chg="modNotesTx">
        <pc:chgData name="Naomi Leonard" userId="aac58b25-e4b8-4396-be41-69c922faabae" providerId="ADAL" clId="{D9767FA5-1817-4683-AACB-C5150305F6BC}" dt="2025-09-26T12:12:24.900" v="62" actId="20577"/>
        <pc:sldMkLst>
          <pc:docMk/>
          <pc:sldMk cId="3022082970" sldId="282"/>
        </pc:sldMkLst>
      </pc:sldChg>
      <pc:sldChg chg="modNotesTx">
        <pc:chgData name="Naomi Leonard" userId="aac58b25-e4b8-4396-be41-69c922faabae" providerId="ADAL" clId="{D9767FA5-1817-4683-AACB-C5150305F6BC}" dt="2025-10-06T12:15:03.849" v="90" actId="20577"/>
        <pc:sldMkLst>
          <pc:docMk/>
          <pc:sldMk cId="691012037" sldId="303"/>
        </pc:sldMkLst>
      </pc:sldChg>
      <pc:sldChg chg="modNotesTx">
        <pc:chgData name="Naomi Leonard" userId="aac58b25-e4b8-4396-be41-69c922faabae" providerId="ADAL" clId="{D9767FA5-1817-4683-AACB-C5150305F6BC}" dt="2025-09-26T12:08:22.275" v="3" actId="20577"/>
        <pc:sldMkLst>
          <pc:docMk/>
          <pc:sldMk cId="3426107147" sldId="310"/>
        </pc:sldMkLst>
      </pc:sldChg>
    </pc:docChg>
  </pc:docChgLst>
  <pc:docChgLst>
    <pc:chgData name="Alexesme Thomas" userId="8d0de02c673fcf4c" providerId="LiveId" clId="{85F2777B-55FA-4E00-A3E1-359F7E6A2133}"/>
    <pc:docChg chg="custSel modSld">
      <pc:chgData name="Alexesme Thomas" userId="8d0de02c673fcf4c" providerId="LiveId" clId="{85F2777B-55FA-4E00-A3E1-359F7E6A2133}" dt="2025-08-27T01:15:43.442" v="44" actId="2711"/>
      <pc:docMkLst>
        <pc:docMk/>
      </pc:docMkLst>
      <pc:sldChg chg="modSp">
        <pc:chgData name="Alexesme Thomas" userId="8d0de02c673fcf4c" providerId="LiveId" clId="{85F2777B-55FA-4E00-A3E1-359F7E6A2133}" dt="2025-08-27T01:15:43.442" v="44" actId="2711"/>
        <pc:sldMkLst>
          <pc:docMk/>
          <pc:sldMk cId="1230925614" sldId="262"/>
        </pc:sldMkLst>
      </pc:sldChg>
      <pc:sldChg chg="modSp mod">
        <pc:chgData name="Alexesme Thomas" userId="8d0de02c673fcf4c" providerId="LiveId" clId="{85F2777B-55FA-4E00-A3E1-359F7E6A2133}" dt="2025-08-27T01:12:15.646" v="18" actId="255"/>
        <pc:sldMkLst>
          <pc:docMk/>
          <pc:sldMk cId="208466090" sldId="268"/>
        </pc:sldMkLst>
      </pc:sldChg>
      <pc:sldChg chg="modSp mod">
        <pc:chgData name="Alexesme Thomas" userId="8d0de02c673fcf4c" providerId="LiveId" clId="{85F2777B-55FA-4E00-A3E1-359F7E6A2133}" dt="2025-08-27T01:10:53.400" v="5" actId="1076"/>
        <pc:sldMkLst>
          <pc:docMk/>
          <pc:sldMk cId="1690737024" sldId="270"/>
        </pc:sldMkLst>
      </pc:sldChg>
      <pc:sldChg chg="modSp mod">
        <pc:chgData name="Alexesme Thomas" userId="8d0de02c673fcf4c" providerId="LiveId" clId="{85F2777B-55FA-4E00-A3E1-359F7E6A2133}" dt="2025-08-27T01:11:05.433" v="6" actId="1076"/>
        <pc:sldMkLst>
          <pc:docMk/>
          <pc:sldMk cId="3755357432" sldId="272"/>
        </pc:sldMkLst>
      </pc:sldChg>
      <pc:sldChg chg="addSp delSp modSp mod">
        <pc:chgData name="Alexesme Thomas" userId="8d0de02c673fcf4c" providerId="LiveId" clId="{85F2777B-55FA-4E00-A3E1-359F7E6A2133}" dt="2025-08-27T01:13:01.827" v="25" actId="2711"/>
        <pc:sldMkLst>
          <pc:docMk/>
          <pc:sldMk cId="472006736" sldId="275"/>
        </pc:sldMkLst>
      </pc:sldChg>
      <pc:sldChg chg="modSp mod">
        <pc:chgData name="Alexesme Thomas" userId="8d0de02c673fcf4c" providerId="LiveId" clId="{85F2777B-55FA-4E00-A3E1-359F7E6A2133}" dt="2025-08-27T01:14:50.173" v="37" actId="255"/>
        <pc:sldMkLst>
          <pc:docMk/>
          <pc:sldMk cId="3882668757" sldId="277"/>
        </pc:sldMkLst>
      </pc:sldChg>
      <pc:sldChg chg="modSp mod">
        <pc:chgData name="Alexesme Thomas" userId="8d0de02c673fcf4c" providerId="LiveId" clId="{85F2777B-55FA-4E00-A3E1-359F7E6A2133}" dt="2025-08-27T01:12:46.900" v="22" actId="255"/>
        <pc:sldMkLst>
          <pc:docMk/>
          <pc:sldMk cId="3022082970" sldId="282"/>
        </pc:sldMkLst>
      </pc:sldChg>
      <pc:sldChg chg="modSp">
        <pc:chgData name="Alexesme Thomas" userId="8d0de02c673fcf4c" providerId="LiveId" clId="{85F2777B-55FA-4E00-A3E1-359F7E6A2133}" dt="2025-08-27T01:15:08.090" v="39" actId="255"/>
        <pc:sldMkLst>
          <pc:docMk/>
          <pc:sldMk cId="1580866739" sldId="295"/>
        </pc:sldMkLst>
      </pc:sldChg>
    </pc:docChg>
  </pc:docChgLst>
  <pc:docChgLst>
    <pc:chgData name="Naomi Leonard" userId="aac58b25-e4b8-4396-be41-69c922faabae" providerId="ADAL" clId="{A9C7BC83-1857-4780-B230-A45266F2555F}"/>
    <pc:docChg chg="undo custSel addSld delSld modSld modSection">
      <pc:chgData name="Naomi Leonard" userId="aac58b25-e4b8-4396-be41-69c922faabae" providerId="ADAL" clId="{A9C7BC83-1857-4780-B230-A45266F2555F}" dt="2025-09-05T14:23:10.754" v="175" actId="2711"/>
      <pc:docMkLst>
        <pc:docMk/>
      </pc:docMkLst>
      <pc:sldChg chg="modSp mod">
        <pc:chgData name="Naomi Leonard" userId="aac58b25-e4b8-4396-be41-69c922faabae" providerId="ADAL" clId="{A9C7BC83-1857-4780-B230-A45266F2555F}" dt="2025-08-29T10:18:13.313" v="123" actId="1076"/>
        <pc:sldMkLst>
          <pc:docMk/>
          <pc:sldMk cId="3402924318" sldId="259"/>
        </pc:sldMkLst>
      </pc:sldChg>
      <pc:sldChg chg="modSp mod">
        <pc:chgData name="Naomi Leonard" userId="aac58b25-e4b8-4396-be41-69c922faabae" providerId="ADAL" clId="{A9C7BC83-1857-4780-B230-A45266F2555F}" dt="2025-08-29T10:18:51.545" v="133" actId="113"/>
        <pc:sldMkLst>
          <pc:docMk/>
          <pc:sldMk cId="3876821575" sldId="260"/>
        </pc:sldMkLst>
      </pc:sldChg>
      <pc:sldChg chg="modSp mod">
        <pc:chgData name="Naomi Leonard" userId="aac58b25-e4b8-4396-be41-69c922faabae" providerId="ADAL" clId="{A9C7BC83-1857-4780-B230-A45266F2555F}" dt="2025-08-29T10:18:59.507" v="134" actId="113"/>
        <pc:sldMkLst>
          <pc:docMk/>
          <pc:sldMk cId="1230925614" sldId="262"/>
        </pc:sldMkLst>
      </pc:sldChg>
      <pc:sldChg chg="modSp mod">
        <pc:chgData name="Naomi Leonard" userId="aac58b25-e4b8-4396-be41-69c922faabae" providerId="ADAL" clId="{A9C7BC83-1857-4780-B230-A45266F2555F}" dt="2025-08-29T10:19:07.529" v="135" actId="113"/>
        <pc:sldMkLst>
          <pc:docMk/>
          <pc:sldMk cId="1912461211" sldId="263"/>
        </pc:sldMkLst>
      </pc:sldChg>
      <pc:sldChg chg="modSp mod">
        <pc:chgData name="Naomi Leonard" userId="aac58b25-e4b8-4396-be41-69c922faabae" providerId="ADAL" clId="{A9C7BC83-1857-4780-B230-A45266F2555F}" dt="2025-08-29T10:13:09.982" v="49" actId="1076"/>
        <pc:sldMkLst>
          <pc:docMk/>
          <pc:sldMk cId="208466090" sldId="268"/>
        </pc:sldMkLst>
      </pc:sldChg>
      <pc:sldChg chg="modSp mod">
        <pc:chgData name="Naomi Leonard" userId="aac58b25-e4b8-4396-be41-69c922faabae" providerId="ADAL" clId="{A9C7BC83-1857-4780-B230-A45266F2555F}" dt="2025-08-29T10:10:40.781" v="14" actId="404"/>
        <pc:sldMkLst>
          <pc:docMk/>
          <pc:sldMk cId="1218536212" sldId="269"/>
        </pc:sldMkLst>
      </pc:sldChg>
      <pc:sldChg chg="modSp mod">
        <pc:chgData name="Naomi Leonard" userId="aac58b25-e4b8-4396-be41-69c922faabae" providerId="ADAL" clId="{A9C7BC83-1857-4780-B230-A45266F2555F}" dt="2025-08-29T10:11:21.392" v="26" actId="6549"/>
        <pc:sldMkLst>
          <pc:docMk/>
          <pc:sldMk cId="1690737024" sldId="270"/>
        </pc:sldMkLst>
      </pc:sldChg>
      <pc:sldChg chg="modSp mod">
        <pc:chgData name="Naomi Leonard" userId="aac58b25-e4b8-4396-be41-69c922faabae" providerId="ADAL" clId="{A9C7BC83-1857-4780-B230-A45266F2555F}" dt="2025-08-29T10:11:28.641" v="27" actId="113"/>
        <pc:sldMkLst>
          <pc:docMk/>
          <pc:sldMk cId="3033839762" sldId="271"/>
        </pc:sldMkLst>
      </pc:sldChg>
      <pc:sldChg chg="modSp mod">
        <pc:chgData name="Naomi Leonard" userId="aac58b25-e4b8-4396-be41-69c922faabae" providerId="ADAL" clId="{A9C7BC83-1857-4780-B230-A45266F2555F}" dt="2025-08-29T10:11:43.044" v="29" actId="1076"/>
        <pc:sldMkLst>
          <pc:docMk/>
          <pc:sldMk cId="3755357432" sldId="272"/>
        </pc:sldMkLst>
      </pc:sldChg>
      <pc:sldChg chg="modSp mod">
        <pc:chgData name="Naomi Leonard" userId="aac58b25-e4b8-4396-be41-69c922faabae" providerId="ADAL" clId="{A9C7BC83-1857-4780-B230-A45266F2555F}" dt="2025-08-29T10:11:48.535" v="30" actId="113"/>
        <pc:sldMkLst>
          <pc:docMk/>
          <pc:sldMk cId="2047042201" sldId="273"/>
        </pc:sldMkLst>
      </pc:sldChg>
      <pc:sldChg chg="modSp mod">
        <pc:chgData name="Naomi Leonard" userId="aac58b25-e4b8-4396-be41-69c922faabae" providerId="ADAL" clId="{A9C7BC83-1857-4780-B230-A45266F2555F}" dt="2025-08-29T10:12:08.213" v="33" actId="113"/>
        <pc:sldMkLst>
          <pc:docMk/>
          <pc:sldMk cId="1712801913" sldId="274"/>
        </pc:sldMkLst>
      </pc:sldChg>
      <pc:sldChg chg="modSp mod">
        <pc:chgData name="Naomi Leonard" userId="aac58b25-e4b8-4396-be41-69c922faabae" providerId="ADAL" clId="{A9C7BC83-1857-4780-B230-A45266F2555F}" dt="2025-08-29T10:15:42.772" v="93" actId="20577"/>
        <pc:sldMkLst>
          <pc:docMk/>
          <pc:sldMk cId="472006736" sldId="275"/>
        </pc:sldMkLst>
      </pc:sldChg>
      <pc:sldChg chg="modSp mod">
        <pc:chgData name="Naomi Leonard" userId="aac58b25-e4b8-4396-be41-69c922faabae" providerId="ADAL" clId="{A9C7BC83-1857-4780-B230-A45266F2555F}" dt="2025-08-29T10:16:52.326" v="110" actId="1076"/>
        <pc:sldMkLst>
          <pc:docMk/>
          <pc:sldMk cId="3241098418" sldId="276"/>
        </pc:sldMkLst>
      </pc:sldChg>
      <pc:sldChg chg="modSp mod">
        <pc:chgData name="Naomi Leonard" userId="aac58b25-e4b8-4396-be41-69c922faabae" providerId="ADAL" clId="{A9C7BC83-1857-4780-B230-A45266F2555F}" dt="2025-08-29T10:17:51.861" v="119" actId="1076"/>
        <pc:sldMkLst>
          <pc:docMk/>
          <pc:sldMk cId="3882668757" sldId="277"/>
        </pc:sldMkLst>
      </pc:sldChg>
      <pc:sldChg chg="addSp modSp mod">
        <pc:chgData name="Naomi Leonard" userId="aac58b25-e4b8-4396-be41-69c922faabae" providerId="ADAL" clId="{A9C7BC83-1857-4780-B230-A45266F2555F}" dt="2025-08-29T10:15:08.215" v="83" actId="255"/>
        <pc:sldMkLst>
          <pc:docMk/>
          <pc:sldMk cId="3022082970" sldId="282"/>
        </pc:sldMkLst>
      </pc:sldChg>
      <pc:sldChg chg="modSp mod">
        <pc:chgData name="Naomi Leonard" userId="aac58b25-e4b8-4396-be41-69c922faabae" providerId="ADAL" clId="{A9C7BC83-1857-4780-B230-A45266F2555F}" dt="2025-08-29T10:18:22.283" v="126" actId="20577"/>
        <pc:sldMkLst>
          <pc:docMk/>
          <pc:sldMk cId="1580866739" sldId="295"/>
        </pc:sldMkLst>
      </pc:sldChg>
      <pc:sldChg chg="modSp mod">
        <pc:chgData name="Naomi Leonard" userId="aac58b25-e4b8-4396-be41-69c922faabae" providerId="ADAL" clId="{A9C7BC83-1857-4780-B230-A45266F2555F}" dt="2025-08-29T10:09:55.849" v="3" actId="113"/>
        <pc:sldMkLst>
          <pc:docMk/>
          <pc:sldMk cId="3416718928" sldId="304"/>
        </pc:sldMkLst>
      </pc:sldChg>
      <pc:sldChg chg="modSp mod">
        <pc:chgData name="Naomi Leonard" userId="aac58b25-e4b8-4396-be41-69c922faabae" providerId="ADAL" clId="{A9C7BC83-1857-4780-B230-A45266F2555F}" dt="2025-08-29T10:19:21.721" v="139" actId="1076"/>
        <pc:sldMkLst>
          <pc:docMk/>
          <pc:sldMk cId="260802372" sldId="308"/>
        </pc:sldMkLst>
      </pc:sldChg>
      <pc:sldChg chg="addSp delSp modSp add mod">
        <pc:chgData name="Naomi Leonard" userId="aac58b25-e4b8-4396-be41-69c922faabae" providerId="ADAL" clId="{A9C7BC83-1857-4780-B230-A45266F2555F}" dt="2025-09-05T14:23:10.754" v="175" actId="2711"/>
        <pc:sldMkLst>
          <pc:docMk/>
          <pc:sldMk cId="3426107147" sldId="310"/>
        </pc:sldMkLst>
      </pc:sldChg>
      <pc:sldChg chg="modSp mod">
        <pc:chgData name="Naomi Leonard" userId="aac58b25-e4b8-4396-be41-69c922faabae" providerId="ADAL" clId="{A9C7BC83-1857-4780-B230-A45266F2555F}" dt="2025-08-29T10:19:14.189" v="137" actId="1076"/>
        <pc:sldMkLst>
          <pc:docMk/>
          <pc:sldMk cId="623102155" sldId="311"/>
        </pc:sldMkLst>
      </pc:sldChg>
      <pc:sldChg chg="add">
        <pc:chgData name="Naomi Leonard" userId="aac58b25-e4b8-4396-be41-69c922faabae" providerId="ADAL" clId="{A9C7BC83-1857-4780-B230-A45266F2555F}" dt="2025-09-05T14:22:47.470" v="162"/>
        <pc:sldMkLst>
          <pc:docMk/>
          <pc:sldMk cId="1174866521" sldId="323"/>
        </pc:sldMkLst>
      </pc:sldChg>
    </pc:docChg>
  </pc:docChgLst>
  <pc:docChgLst>
    <pc:chgData name="Nikhil Mistry" userId="700342fd-c651-4806-9df0-80e3953b3ca8" providerId="ADAL" clId="{4C4C2371-EC25-5D43-87EC-9A57DEC6F112}"/>
    <pc:docChg chg="undo custSel modSld">
      <pc:chgData name="Nikhil Mistry" userId="700342fd-c651-4806-9df0-80e3953b3ca8" providerId="ADAL" clId="{4C4C2371-EC25-5D43-87EC-9A57DEC6F112}" dt="2025-10-14T11:45:44.873" v="66" actId="1076"/>
      <pc:docMkLst>
        <pc:docMk/>
      </pc:docMkLst>
      <pc:sldChg chg="addSp modSp mod modAnim">
        <pc:chgData name="Nikhil Mistry" userId="700342fd-c651-4806-9df0-80e3953b3ca8" providerId="ADAL" clId="{4C4C2371-EC25-5D43-87EC-9A57DEC6F112}" dt="2025-10-14T11:45:44.873" v="66" actId="1076"/>
        <pc:sldMkLst>
          <pc:docMk/>
          <pc:sldMk cId="2047042201" sldId="273"/>
        </pc:sldMkLst>
        <pc:spChg chg="mod">
          <ac:chgData name="Nikhil Mistry" userId="700342fd-c651-4806-9df0-80e3953b3ca8" providerId="ADAL" clId="{4C4C2371-EC25-5D43-87EC-9A57DEC6F112}" dt="2025-10-14T11:45:30.104" v="62" actId="1076"/>
          <ac:spMkLst>
            <pc:docMk/>
            <pc:sldMk cId="2047042201" sldId="273"/>
            <ac:spMk id="6" creationId="{09A80C82-C5D0-FDAD-91D1-769C18254D17}"/>
          </ac:spMkLst>
        </pc:spChg>
        <pc:picChg chg="add mod">
          <ac:chgData name="Nikhil Mistry" userId="700342fd-c651-4806-9df0-80e3953b3ca8" providerId="ADAL" clId="{4C4C2371-EC25-5D43-87EC-9A57DEC6F112}" dt="2025-10-14T11:19:51.857" v="14" actId="14100"/>
          <ac:picMkLst>
            <pc:docMk/>
            <pc:sldMk cId="2047042201" sldId="273"/>
            <ac:picMk id="15" creationId="{AF517C7A-4A96-9241-509C-8CEFD1E1F692}"/>
          </ac:picMkLst>
        </pc:picChg>
        <pc:picChg chg="add mod">
          <ac:chgData name="Nikhil Mistry" userId="700342fd-c651-4806-9df0-80e3953b3ca8" providerId="ADAL" clId="{4C4C2371-EC25-5D43-87EC-9A57DEC6F112}" dt="2025-10-14T11:19:48.477" v="12" actId="14100"/>
          <ac:picMkLst>
            <pc:docMk/>
            <pc:sldMk cId="2047042201" sldId="273"/>
            <ac:picMk id="16" creationId="{DD4E0CA0-42A7-306D-A447-B0E9F8BD5099}"/>
          </ac:picMkLst>
        </pc:picChg>
        <pc:picChg chg="add mod">
          <ac:chgData name="Nikhil Mistry" userId="700342fd-c651-4806-9df0-80e3953b3ca8" providerId="ADAL" clId="{4C4C2371-EC25-5D43-87EC-9A57DEC6F112}" dt="2025-10-14T11:20:01.935" v="20" actId="1076"/>
          <ac:picMkLst>
            <pc:docMk/>
            <pc:sldMk cId="2047042201" sldId="273"/>
            <ac:picMk id="17" creationId="{749CE278-A99E-45F1-B517-64C3752C3CA5}"/>
          </ac:picMkLst>
        </pc:picChg>
        <pc:picChg chg="add mod">
          <ac:chgData name="Nikhil Mistry" userId="700342fd-c651-4806-9df0-80e3953b3ca8" providerId="ADAL" clId="{4C4C2371-EC25-5D43-87EC-9A57DEC6F112}" dt="2025-10-14T11:45:44.873" v="66" actId="1076"/>
          <ac:picMkLst>
            <pc:docMk/>
            <pc:sldMk cId="2047042201" sldId="273"/>
            <ac:picMk id="18" creationId="{9AF390CA-F872-8DE7-4A29-47BABEFC8A56}"/>
          </ac:picMkLst>
        </pc:picChg>
        <pc:picChg chg="add mod">
          <ac:chgData name="Nikhil Mistry" userId="700342fd-c651-4806-9df0-80e3953b3ca8" providerId="ADAL" clId="{4C4C2371-EC25-5D43-87EC-9A57DEC6F112}" dt="2025-10-14T11:20:36.342" v="31" actId="1076"/>
          <ac:picMkLst>
            <pc:docMk/>
            <pc:sldMk cId="2047042201" sldId="273"/>
            <ac:picMk id="19" creationId="{2F536E7D-15F0-3AD5-F712-9823060D627F}"/>
          </ac:picMkLst>
        </pc:picChg>
      </pc:sldChg>
      <pc:sldChg chg="modAnim modNotesTx">
        <pc:chgData name="Nikhil Mistry" userId="700342fd-c651-4806-9df0-80e3953b3ca8" providerId="ADAL" clId="{4C4C2371-EC25-5D43-87EC-9A57DEC6F112}" dt="2025-10-14T11:23:55.154" v="54"/>
        <pc:sldMkLst>
          <pc:docMk/>
          <pc:sldMk cId="472006736" sldId="275"/>
        </pc:sldMkLst>
      </pc:sldChg>
      <pc:sldChg chg="modSp mod">
        <pc:chgData name="Nikhil Mistry" userId="700342fd-c651-4806-9df0-80e3953b3ca8" providerId="ADAL" clId="{4C4C2371-EC25-5D43-87EC-9A57DEC6F112}" dt="2025-10-14T11:24:33.352" v="59" actId="1036"/>
        <pc:sldMkLst>
          <pc:docMk/>
          <pc:sldMk cId="3241098418" sldId="276"/>
        </pc:sldMkLst>
        <pc:picChg chg="mod modCrop">
          <ac:chgData name="Nikhil Mistry" userId="700342fd-c651-4806-9df0-80e3953b3ca8" providerId="ADAL" clId="{4C4C2371-EC25-5D43-87EC-9A57DEC6F112}" dt="2025-10-14T11:24:33.352" v="59" actId="1036"/>
          <ac:picMkLst>
            <pc:docMk/>
            <pc:sldMk cId="3241098418" sldId="276"/>
            <ac:picMk id="22" creationId="{6A5BF404-5E6C-E2CF-8E02-67C9B6954F2E}"/>
          </ac:picMkLst>
        </pc:picChg>
      </pc:sldChg>
    </pc:docChg>
  </pc:docChgLst>
  <pc:docChgLst>
    <pc:chgData name="Nikhil Mistry" userId="S::nm2f18@soton.ac.uk::700342fd-c651-4806-9df0-80e3953b3ca8" providerId="AD" clId="Web-{D75859ED-E441-4BF4-0CD8-D75011B615EC}"/>
    <pc:docChg chg="modSld">
      <pc:chgData name="Nikhil Mistry" userId="S::nm2f18@soton.ac.uk::700342fd-c651-4806-9df0-80e3953b3ca8" providerId="AD" clId="Web-{D75859ED-E441-4BF4-0CD8-D75011B615EC}" dt="2025-09-23T13:03:50.366" v="3273"/>
      <pc:docMkLst>
        <pc:docMk/>
      </pc:docMkLst>
      <pc:sldChg chg="modSp modNotes">
        <pc:chgData name="Nikhil Mistry" userId="S::nm2f18@soton.ac.uk::700342fd-c651-4806-9df0-80e3953b3ca8" providerId="AD" clId="Web-{D75859ED-E441-4BF4-0CD8-D75011B615EC}" dt="2025-09-23T12:52:50.863" v="2838"/>
        <pc:sldMkLst>
          <pc:docMk/>
          <pc:sldMk cId="3402924318" sldId="259"/>
        </pc:sldMkLst>
        <pc:spChg chg="mod">
          <ac:chgData name="Nikhil Mistry" userId="S::nm2f18@soton.ac.uk::700342fd-c651-4806-9df0-80e3953b3ca8" providerId="AD" clId="Web-{D75859ED-E441-4BF4-0CD8-D75011B615EC}" dt="2025-09-23T10:25:03.490" v="381" actId="20577"/>
          <ac:spMkLst>
            <pc:docMk/>
            <pc:sldMk cId="3402924318" sldId="259"/>
            <ac:spMk id="3" creationId="{BABA21A0-1402-FD2B-793B-F9107E5EF044}"/>
          </ac:spMkLst>
        </pc:spChg>
      </pc:sldChg>
      <pc:sldChg chg="modNotes">
        <pc:chgData name="Nikhil Mistry" userId="S::nm2f18@soton.ac.uk::700342fd-c651-4806-9df0-80e3953b3ca8" providerId="AD" clId="Web-{D75859ED-E441-4BF4-0CD8-D75011B615EC}" dt="2025-09-23T12:56:30.967" v="2898"/>
        <pc:sldMkLst>
          <pc:docMk/>
          <pc:sldMk cId="3876821575" sldId="260"/>
        </pc:sldMkLst>
      </pc:sldChg>
      <pc:sldChg chg="modSp modNotes">
        <pc:chgData name="Nikhil Mistry" userId="S::nm2f18@soton.ac.uk::700342fd-c651-4806-9df0-80e3953b3ca8" providerId="AD" clId="Web-{D75859ED-E441-4BF4-0CD8-D75011B615EC}" dt="2025-09-23T12:57:37.454" v="2965"/>
        <pc:sldMkLst>
          <pc:docMk/>
          <pc:sldMk cId="1230925614" sldId="262"/>
        </pc:sldMkLst>
        <pc:graphicFrameChg chg="mod">
          <ac:chgData name="Nikhil Mistry" userId="S::nm2f18@soton.ac.uk::700342fd-c651-4806-9df0-80e3953b3ca8" providerId="AD" clId="Web-{D75859ED-E441-4BF4-0CD8-D75011B615EC}" dt="2025-09-23T12:57:29.829" v="2963" actId="1076"/>
          <ac:graphicFrameMkLst>
            <pc:docMk/>
            <pc:sldMk cId="1230925614" sldId="262"/>
            <ac:graphicFrameMk id="6" creationId="{83065EA6-03F1-AB1E-9EE9-6851A0D2A997}"/>
          </ac:graphicFrameMkLst>
        </pc:graphicFrameChg>
        <pc:picChg chg="mod">
          <ac:chgData name="Nikhil Mistry" userId="S::nm2f18@soton.ac.uk::700342fd-c651-4806-9df0-80e3953b3ca8" providerId="AD" clId="Web-{D75859ED-E441-4BF4-0CD8-D75011B615EC}" dt="2025-09-23T10:26:29.659" v="383" actId="1076"/>
          <ac:picMkLst>
            <pc:docMk/>
            <pc:sldMk cId="1230925614" sldId="262"/>
            <ac:picMk id="19" creationId="{9E3E0BC3-C640-569C-9EF7-4239CFD7D79E}"/>
          </ac:picMkLst>
        </pc:picChg>
      </pc:sldChg>
      <pc:sldChg chg="modNotes">
        <pc:chgData name="Nikhil Mistry" userId="S::nm2f18@soton.ac.uk::700342fd-c651-4806-9df0-80e3953b3ca8" providerId="AD" clId="Web-{D75859ED-E441-4BF4-0CD8-D75011B615EC}" dt="2025-09-23T12:58:28.675" v="2972"/>
        <pc:sldMkLst>
          <pc:docMk/>
          <pc:sldMk cId="1912461211" sldId="263"/>
        </pc:sldMkLst>
      </pc:sldChg>
      <pc:sldChg chg="modSp addAnim delAnim modNotes">
        <pc:chgData name="Nikhil Mistry" userId="S::nm2f18@soton.ac.uk::700342fd-c651-4806-9df0-80e3953b3ca8" providerId="AD" clId="Web-{D75859ED-E441-4BF4-0CD8-D75011B615EC}" dt="2025-09-23T12:30:46.802" v="2018"/>
        <pc:sldMkLst>
          <pc:docMk/>
          <pc:sldMk cId="208466090" sldId="268"/>
        </pc:sldMkLst>
        <pc:spChg chg="mod">
          <ac:chgData name="Nikhil Mistry" userId="S::nm2f18@soton.ac.uk::700342fd-c651-4806-9df0-80e3953b3ca8" providerId="AD" clId="Web-{D75859ED-E441-4BF4-0CD8-D75011B615EC}" dt="2025-09-23T10:24:21.293" v="376" actId="20577"/>
          <ac:spMkLst>
            <pc:docMk/>
            <pc:sldMk cId="208466090" sldId="268"/>
            <ac:spMk id="2" creationId="{86C00C89-2A84-6537-61C0-169A226D3AF7}"/>
          </ac:spMkLst>
        </pc:spChg>
        <pc:spChg chg="mod">
          <ac:chgData name="Nikhil Mistry" userId="S::nm2f18@soton.ac.uk::700342fd-c651-4806-9df0-80e3953b3ca8" providerId="AD" clId="Web-{D75859ED-E441-4BF4-0CD8-D75011B615EC}" dt="2025-09-23T12:30:29.799" v="2015" actId="20577"/>
          <ac:spMkLst>
            <pc:docMk/>
            <pc:sldMk cId="208466090" sldId="268"/>
            <ac:spMk id="4" creationId="{55148598-79D1-45BC-FC14-7A79EE2A1B2F}"/>
          </ac:spMkLst>
        </pc:spChg>
      </pc:sldChg>
      <pc:sldChg chg="modNotes">
        <pc:chgData name="Nikhil Mistry" userId="S::nm2f18@soton.ac.uk::700342fd-c651-4806-9df0-80e3953b3ca8" providerId="AD" clId="Web-{D75859ED-E441-4BF4-0CD8-D75011B615EC}" dt="2025-09-23T10:27:46.385" v="436"/>
        <pc:sldMkLst>
          <pc:docMk/>
          <pc:sldMk cId="1218536212" sldId="269"/>
        </pc:sldMkLst>
      </pc:sldChg>
      <pc:sldChg chg="modNotes">
        <pc:chgData name="Nikhil Mistry" userId="S::nm2f18@soton.ac.uk::700342fd-c651-4806-9df0-80e3953b3ca8" providerId="AD" clId="Web-{D75859ED-E441-4BF4-0CD8-D75011B615EC}" dt="2025-09-23T10:28:41.325" v="452"/>
        <pc:sldMkLst>
          <pc:docMk/>
          <pc:sldMk cId="1690737024" sldId="270"/>
        </pc:sldMkLst>
      </pc:sldChg>
      <pc:sldChg chg="modNotes">
        <pc:chgData name="Nikhil Mistry" userId="S::nm2f18@soton.ac.uk::700342fd-c651-4806-9df0-80e3953b3ca8" providerId="AD" clId="Web-{D75859ED-E441-4BF4-0CD8-D75011B615EC}" dt="2025-09-23T10:34:16.317" v="739"/>
        <pc:sldMkLst>
          <pc:docMk/>
          <pc:sldMk cId="3033839762" sldId="271"/>
        </pc:sldMkLst>
      </pc:sldChg>
      <pc:sldChg chg="modNotes">
        <pc:chgData name="Nikhil Mistry" userId="S::nm2f18@soton.ac.uk::700342fd-c651-4806-9df0-80e3953b3ca8" providerId="AD" clId="Web-{D75859ED-E441-4BF4-0CD8-D75011B615EC}" dt="2025-09-23T10:45:30.303" v="1057"/>
        <pc:sldMkLst>
          <pc:docMk/>
          <pc:sldMk cId="3755357432" sldId="272"/>
        </pc:sldMkLst>
      </pc:sldChg>
      <pc:sldChg chg="modNotes">
        <pc:chgData name="Nikhil Mistry" userId="S::nm2f18@soton.ac.uk::700342fd-c651-4806-9df0-80e3953b3ca8" providerId="AD" clId="Web-{D75859ED-E441-4BF4-0CD8-D75011B615EC}" dt="2025-09-23T11:27:17.277" v="1501"/>
        <pc:sldMkLst>
          <pc:docMk/>
          <pc:sldMk cId="2047042201" sldId="273"/>
        </pc:sldMkLst>
      </pc:sldChg>
      <pc:sldChg chg="modSp modNotes">
        <pc:chgData name="Nikhil Mistry" userId="S::nm2f18@soton.ac.uk::700342fd-c651-4806-9df0-80e3953b3ca8" providerId="AD" clId="Web-{D75859ED-E441-4BF4-0CD8-D75011B615EC}" dt="2025-09-23T12:19:54.104" v="1590"/>
        <pc:sldMkLst>
          <pc:docMk/>
          <pc:sldMk cId="1712801913" sldId="274"/>
        </pc:sldMkLst>
        <pc:spChg chg="mod">
          <ac:chgData name="Nikhil Mistry" userId="S::nm2f18@soton.ac.uk::700342fd-c651-4806-9df0-80e3953b3ca8" providerId="AD" clId="Web-{D75859ED-E441-4BF4-0CD8-D75011B615EC}" dt="2025-09-23T10:24:16.604" v="375" actId="20577"/>
          <ac:spMkLst>
            <pc:docMk/>
            <pc:sldMk cId="1712801913" sldId="274"/>
            <ac:spMk id="2" creationId="{86C00C89-2A84-6537-61C0-169A226D3AF7}"/>
          </ac:spMkLst>
        </pc:spChg>
      </pc:sldChg>
      <pc:sldChg chg="modSp modNotes">
        <pc:chgData name="Nikhil Mistry" userId="S::nm2f18@soton.ac.uk::700342fd-c651-4806-9df0-80e3953b3ca8" providerId="AD" clId="Web-{D75859ED-E441-4BF4-0CD8-D75011B615EC}" dt="2025-09-23T12:38:24.341" v="2545"/>
        <pc:sldMkLst>
          <pc:docMk/>
          <pc:sldMk cId="472006736" sldId="275"/>
        </pc:sldMkLst>
        <pc:spChg chg="mod">
          <ac:chgData name="Nikhil Mistry" userId="S::nm2f18@soton.ac.uk::700342fd-c651-4806-9df0-80e3953b3ca8" providerId="AD" clId="Web-{D75859ED-E441-4BF4-0CD8-D75011B615EC}" dt="2025-09-23T10:24:31.811" v="378" actId="20577"/>
          <ac:spMkLst>
            <pc:docMk/>
            <pc:sldMk cId="472006736" sldId="275"/>
            <ac:spMk id="2" creationId="{86C00C89-2A84-6537-61C0-169A226D3AF7}"/>
          </ac:spMkLst>
        </pc:spChg>
      </pc:sldChg>
      <pc:sldChg chg="modSp addAnim delAnim modNotes">
        <pc:chgData name="Nikhil Mistry" userId="S::nm2f18@soton.ac.uk::700342fd-c651-4806-9df0-80e3953b3ca8" providerId="AD" clId="Web-{D75859ED-E441-4BF4-0CD8-D75011B615EC}" dt="2025-09-23T12:43:05.523" v="2645"/>
        <pc:sldMkLst>
          <pc:docMk/>
          <pc:sldMk cId="3241098418" sldId="276"/>
        </pc:sldMkLst>
        <pc:spChg chg="mod">
          <ac:chgData name="Nikhil Mistry" userId="S::nm2f18@soton.ac.uk::700342fd-c651-4806-9df0-80e3953b3ca8" providerId="AD" clId="Web-{D75859ED-E441-4BF4-0CD8-D75011B615EC}" dt="2025-09-23T10:24:35.843" v="379" actId="20577"/>
          <ac:spMkLst>
            <pc:docMk/>
            <pc:sldMk cId="3241098418" sldId="276"/>
            <ac:spMk id="2" creationId="{86C00C89-2A84-6537-61C0-169A226D3AF7}"/>
          </ac:spMkLst>
        </pc:spChg>
        <pc:cxnChg chg="mod">
          <ac:chgData name="Nikhil Mistry" userId="S::nm2f18@soton.ac.uk::700342fd-c651-4806-9df0-80e3953b3ca8" providerId="AD" clId="Web-{D75859ED-E441-4BF4-0CD8-D75011B615EC}" dt="2025-09-23T12:40:39.221" v="2593" actId="1076"/>
          <ac:cxnSpMkLst>
            <pc:docMk/>
            <pc:sldMk cId="3241098418" sldId="276"/>
            <ac:cxnSpMk id="8" creationId="{18BD255B-A439-05ED-5D32-3788CCAA55D8}"/>
          </ac:cxnSpMkLst>
        </pc:cxnChg>
        <pc:cxnChg chg="mod ord">
          <ac:chgData name="Nikhil Mistry" userId="S::nm2f18@soton.ac.uk::700342fd-c651-4806-9df0-80e3953b3ca8" providerId="AD" clId="Web-{D75859ED-E441-4BF4-0CD8-D75011B615EC}" dt="2025-09-23T12:40:34.315" v="2592" actId="14100"/>
          <ac:cxnSpMkLst>
            <pc:docMk/>
            <pc:sldMk cId="3241098418" sldId="276"/>
            <ac:cxnSpMk id="14" creationId="{5C3BE2C2-E126-30D8-2568-422DC8AD7A08}"/>
          </ac:cxnSpMkLst>
        </pc:cxnChg>
        <pc:cxnChg chg="mod">
          <ac:chgData name="Nikhil Mistry" userId="S::nm2f18@soton.ac.uk::700342fd-c651-4806-9df0-80e3953b3ca8" providerId="AD" clId="Web-{D75859ED-E441-4BF4-0CD8-D75011B615EC}" dt="2025-09-23T12:40:44.362" v="2594" actId="14100"/>
          <ac:cxnSpMkLst>
            <pc:docMk/>
            <pc:sldMk cId="3241098418" sldId="276"/>
            <ac:cxnSpMk id="21" creationId="{EF4A4F8C-17CF-A792-192E-F642F78FBD62}"/>
          </ac:cxnSpMkLst>
        </pc:cxnChg>
      </pc:sldChg>
      <pc:sldChg chg="modSp modNotes">
        <pc:chgData name="Nikhil Mistry" userId="S::nm2f18@soton.ac.uk::700342fd-c651-4806-9df0-80e3953b3ca8" providerId="AD" clId="Web-{D75859ED-E441-4BF4-0CD8-D75011B615EC}" dt="2025-09-23T12:45:52.355" v="2684"/>
        <pc:sldMkLst>
          <pc:docMk/>
          <pc:sldMk cId="3882668757" sldId="277"/>
        </pc:sldMkLst>
        <pc:spChg chg="mod">
          <ac:chgData name="Nikhil Mistry" userId="S::nm2f18@soton.ac.uk::700342fd-c651-4806-9df0-80e3953b3ca8" providerId="AD" clId="Web-{D75859ED-E441-4BF4-0CD8-D75011B615EC}" dt="2025-09-23T10:24:41.970" v="380" actId="20577"/>
          <ac:spMkLst>
            <pc:docMk/>
            <pc:sldMk cId="3882668757" sldId="277"/>
            <ac:spMk id="2" creationId="{86C00C89-2A84-6537-61C0-169A226D3AF7}"/>
          </ac:spMkLst>
        </pc:spChg>
      </pc:sldChg>
      <pc:sldChg chg="modSp modNotes">
        <pc:chgData name="Nikhil Mistry" userId="S::nm2f18@soton.ac.uk::700342fd-c651-4806-9df0-80e3953b3ca8" providerId="AD" clId="Web-{D75859ED-E441-4BF4-0CD8-D75011B615EC}" dt="2025-09-23T12:30:19.907" v="2013"/>
        <pc:sldMkLst>
          <pc:docMk/>
          <pc:sldMk cId="3022082970" sldId="282"/>
        </pc:sldMkLst>
        <pc:spChg chg="mod">
          <ac:chgData name="Nikhil Mistry" userId="S::nm2f18@soton.ac.uk::700342fd-c651-4806-9df0-80e3953b3ca8" providerId="AD" clId="Web-{D75859ED-E441-4BF4-0CD8-D75011B615EC}" dt="2025-09-23T10:24:27.294" v="377" actId="20577"/>
          <ac:spMkLst>
            <pc:docMk/>
            <pc:sldMk cId="3022082970" sldId="282"/>
            <ac:spMk id="2" creationId="{86C00C89-2A84-6537-61C0-169A226D3AF7}"/>
          </ac:spMkLst>
        </pc:spChg>
      </pc:sldChg>
      <pc:sldChg chg="addAnim delAnim modNotes">
        <pc:chgData name="Nikhil Mistry" userId="S::nm2f18@soton.ac.uk::700342fd-c651-4806-9df0-80e3953b3ca8" providerId="AD" clId="Web-{D75859ED-E441-4BF4-0CD8-D75011B615EC}" dt="2025-09-23T12:55:26.949" v="2880"/>
        <pc:sldMkLst>
          <pc:docMk/>
          <pc:sldMk cId="1580866739" sldId="295"/>
        </pc:sldMkLst>
      </pc:sldChg>
      <pc:sldChg chg="modNotes">
        <pc:chgData name="Nikhil Mistry" userId="S::nm2f18@soton.ac.uk::700342fd-c651-4806-9df0-80e3953b3ca8" providerId="AD" clId="Web-{D75859ED-E441-4BF4-0CD8-D75011B615EC}" dt="2025-09-23T12:44:43.681" v="2648"/>
        <pc:sldMkLst>
          <pc:docMk/>
          <pc:sldMk cId="691012037" sldId="303"/>
        </pc:sldMkLst>
      </pc:sldChg>
      <pc:sldChg chg="modSp modNotes">
        <pc:chgData name="Nikhil Mistry" userId="S::nm2f18@soton.ac.uk::700342fd-c651-4806-9df0-80e3953b3ca8" providerId="AD" clId="Web-{D75859ED-E441-4BF4-0CD8-D75011B615EC}" dt="2025-09-23T10:17:50.624" v="249"/>
        <pc:sldMkLst>
          <pc:docMk/>
          <pc:sldMk cId="3416718928" sldId="304"/>
        </pc:sldMkLst>
        <pc:graphicFrameChg chg="modGraphic">
          <ac:chgData name="Nikhil Mistry" userId="S::nm2f18@soton.ac.uk::700342fd-c651-4806-9df0-80e3953b3ca8" providerId="AD" clId="Web-{D75859ED-E441-4BF4-0CD8-D75011B615EC}" dt="2025-09-23T10:17:50.624" v="249"/>
          <ac:graphicFrameMkLst>
            <pc:docMk/>
            <pc:sldMk cId="3416718928" sldId="304"/>
            <ac:graphicFrameMk id="8" creationId="{D461C7B7-9087-BB22-3DC5-103973974CAF}"/>
          </ac:graphicFrameMkLst>
        </pc:graphicFrameChg>
      </pc:sldChg>
      <pc:sldChg chg="modNotes">
        <pc:chgData name="Nikhil Mistry" userId="S::nm2f18@soton.ac.uk::700342fd-c651-4806-9df0-80e3953b3ca8" providerId="AD" clId="Web-{D75859ED-E441-4BF4-0CD8-D75011B615EC}" dt="2025-09-23T13:03:50.366" v="3273"/>
        <pc:sldMkLst>
          <pc:docMk/>
          <pc:sldMk cId="260802372" sldId="308"/>
        </pc:sldMkLst>
      </pc:sldChg>
      <pc:sldChg chg="modNotes">
        <pc:chgData name="Nikhil Mistry" userId="S::nm2f18@soton.ac.uk::700342fd-c651-4806-9df0-80e3953b3ca8" providerId="AD" clId="Web-{D75859ED-E441-4BF4-0CD8-D75011B615EC}" dt="2025-09-23T10:16:30.993" v="175"/>
        <pc:sldMkLst>
          <pc:docMk/>
          <pc:sldMk cId="3426107147" sldId="310"/>
        </pc:sldMkLst>
      </pc:sldChg>
      <pc:sldChg chg="modNotes">
        <pc:chgData name="Nikhil Mistry" userId="S::nm2f18@soton.ac.uk::700342fd-c651-4806-9df0-80e3953b3ca8" providerId="AD" clId="Web-{D75859ED-E441-4BF4-0CD8-D75011B615EC}" dt="2025-09-23T13:03:28.064" v="3264"/>
        <pc:sldMkLst>
          <pc:docMk/>
          <pc:sldMk cId="623102155" sldId="311"/>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svg"/><Relationship Id="rId1" Type="http://schemas.openxmlformats.org/officeDocument/2006/relationships/image" Target="../media/image57.svg"/><Relationship Id="rId5" Type="http://schemas.openxmlformats.org/officeDocument/2006/relationships/image" Target="../media/image61.svg"/><Relationship Id="rId4" Type="http://schemas.openxmlformats.org/officeDocument/2006/relationships/image" Target="../media/image60.svg"/></Relationships>
</file>

<file path=ppt/diagrams/_rels/data2.xml.rels><?xml version="1.0" encoding="UTF-8" standalone="yes"?>
<Relationships xmlns="http://schemas.openxmlformats.org/package/2006/relationships"><Relationship Id="rId2" Type="http://schemas.openxmlformats.org/officeDocument/2006/relationships/image" Target="../media/image119.svg"/><Relationship Id="rId1" Type="http://schemas.openxmlformats.org/officeDocument/2006/relationships/image" Target="../media/image11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svg"/><Relationship Id="rId1" Type="http://schemas.openxmlformats.org/officeDocument/2006/relationships/image" Target="../media/image57.svg"/><Relationship Id="rId5" Type="http://schemas.openxmlformats.org/officeDocument/2006/relationships/image" Target="../media/image61.svg"/><Relationship Id="rId4" Type="http://schemas.openxmlformats.org/officeDocument/2006/relationships/image" Target="../media/image60.svg"/></Relationships>
</file>

<file path=ppt/diagrams/_rels/drawing2.xml.rels><?xml version="1.0" encoding="UTF-8" standalone="yes"?>
<Relationships xmlns="http://schemas.openxmlformats.org/package/2006/relationships"><Relationship Id="rId2" Type="http://schemas.openxmlformats.org/officeDocument/2006/relationships/image" Target="../media/image119.svg"/><Relationship Id="rId1" Type="http://schemas.openxmlformats.org/officeDocument/2006/relationships/image" Target="../media/image118.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1B0277-0510-4C52-9EEA-30AE0741FECC}"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9A8264AC-27EE-4B92-A099-D6708DCD4121}">
      <dgm:prSet custT="1"/>
      <dgm:spPr/>
      <dgm:t>
        <a:bodyPr/>
        <a:lstStyle/>
        <a:p>
          <a:pPr>
            <a:lnSpc>
              <a:spcPct val="100000"/>
            </a:lnSpc>
            <a:defRPr cap="all"/>
          </a:pPr>
          <a:endParaRPr lang="en-US" sz="2400">
            <a:latin typeface="Calibri" panose="020F0502020204030204" pitchFamily="34" charset="0"/>
            <a:cs typeface="Calibri" panose="020F0502020204030204" pitchFamily="34" charset="0"/>
          </a:endParaRPr>
        </a:p>
      </dgm:t>
    </dgm:pt>
    <dgm:pt modelId="{97F5AE3B-875C-4CA5-8AD2-77AD0F8DC5D8}" type="sibTrans" cxnId="{BCE65BF2-69A7-4545-B0E7-7C7C8A4F8910}">
      <dgm:prSet/>
      <dgm:spPr/>
      <dgm:t>
        <a:bodyPr/>
        <a:lstStyle/>
        <a:p>
          <a:endParaRPr lang="en-US"/>
        </a:p>
      </dgm:t>
    </dgm:pt>
    <dgm:pt modelId="{B1976D8D-83D9-4447-B6A6-434DD9323874}" type="parTrans" cxnId="{BCE65BF2-69A7-4545-B0E7-7C7C8A4F8910}">
      <dgm:prSet/>
      <dgm:spPr/>
      <dgm:t>
        <a:bodyPr/>
        <a:lstStyle/>
        <a:p>
          <a:endParaRPr lang="en-US"/>
        </a:p>
      </dgm:t>
    </dgm:pt>
    <dgm:pt modelId="{FEA94440-AF89-4FA3-AB41-3E25EBD75DB3}">
      <dgm:prSet custT="1"/>
      <dgm:spPr/>
      <dgm:t>
        <a:bodyPr/>
        <a:lstStyle/>
        <a:p>
          <a:pPr>
            <a:lnSpc>
              <a:spcPct val="100000"/>
            </a:lnSpc>
            <a:defRPr cap="all"/>
          </a:pPr>
          <a:endParaRPr lang="en-US" sz="2400"/>
        </a:p>
      </dgm:t>
    </dgm:pt>
    <dgm:pt modelId="{1E51DC9F-00EF-4425-B8D9-EA4DAB0F09A7}" type="sibTrans" cxnId="{102691FB-9AE8-40CD-A6EC-EC2EDD6B9406}">
      <dgm:prSet/>
      <dgm:spPr/>
      <dgm:t>
        <a:bodyPr/>
        <a:lstStyle/>
        <a:p>
          <a:endParaRPr lang="en-US"/>
        </a:p>
      </dgm:t>
    </dgm:pt>
    <dgm:pt modelId="{3F085485-23BA-4B10-8DD1-58F39B1AACC5}" type="parTrans" cxnId="{102691FB-9AE8-40CD-A6EC-EC2EDD6B9406}">
      <dgm:prSet/>
      <dgm:spPr/>
      <dgm:t>
        <a:bodyPr/>
        <a:lstStyle/>
        <a:p>
          <a:endParaRPr lang="en-US"/>
        </a:p>
      </dgm:t>
    </dgm:pt>
    <dgm:pt modelId="{06BD41F7-A88B-46A8-8F14-E1C57A56B31F}">
      <dgm:prSet custT="1"/>
      <dgm:spPr/>
      <dgm:t>
        <a:bodyPr/>
        <a:lstStyle/>
        <a:p>
          <a:pPr>
            <a:lnSpc>
              <a:spcPct val="100000"/>
            </a:lnSpc>
            <a:defRPr cap="all"/>
          </a:pPr>
          <a:endParaRPr lang="en-US" sz="2400"/>
        </a:p>
      </dgm:t>
    </dgm:pt>
    <dgm:pt modelId="{B655FD4E-B2C7-4D6E-92B0-28E86FC35F9E}" type="sibTrans" cxnId="{2209E8A0-CF9F-4324-9D38-0D977B602688}">
      <dgm:prSet/>
      <dgm:spPr/>
      <dgm:t>
        <a:bodyPr/>
        <a:lstStyle/>
        <a:p>
          <a:endParaRPr lang="en-US"/>
        </a:p>
      </dgm:t>
    </dgm:pt>
    <dgm:pt modelId="{88FABD4E-C938-4676-B124-F2892B1556B3}" type="parTrans" cxnId="{2209E8A0-CF9F-4324-9D38-0D977B602688}">
      <dgm:prSet/>
      <dgm:spPr/>
      <dgm:t>
        <a:bodyPr/>
        <a:lstStyle/>
        <a:p>
          <a:endParaRPr lang="en-US"/>
        </a:p>
      </dgm:t>
    </dgm:pt>
    <dgm:pt modelId="{263063B6-8693-4278-8816-12D55A97B570}">
      <dgm:prSet custT="1"/>
      <dgm:spPr/>
      <dgm:t>
        <a:bodyPr/>
        <a:lstStyle/>
        <a:p>
          <a:pPr>
            <a:lnSpc>
              <a:spcPct val="100000"/>
            </a:lnSpc>
            <a:defRPr cap="all"/>
          </a:pPr>
          <a:endParaRPr lang="en-US" sz="2400"/>
        </a:p>
      </dgm:t>
    </dgm:pt>
    <dgm:pt modelId="{62BAE42C-5CC6-4165-A956-00644DC9D4CE}" type="sibTrans" cxnId="{EDBCE901-0A3B-4F4C-9AB3-DB436191D596}">
      <dgm:prSet/>
      <dgm:spPr/>
      <dgm:t>
        <a:bodyPr/>
        <a:lstStyle/>
        <a:p>
          <a:endParaRPr lang="en-US"/>
        </a:p>
      </dgm:t>
    </dgm:pt>
    <dgm:pt modelId="{E490FDFC-B302-4F7B-B483-E533F7F06A9F}" type="parTrans" cxnId="{EDBCE901-0A3B-4F4C-9AB3-DB436191D596}">
      <dgm:prSet/>
      <dgm:spPr/>
      <dgm:t>
        <a:bodyPr/>
        <a:lstStyle/>
        <a:p>
          <a:endParaRPr lang="en-US"/>
        </a:p>
      </dgm:t>
    </dgm:pt>
    <dgm:pt modelId="{7FA176D1-AF04-48A2-8B5D-432B2FF8C215}">
      <dgm:prSet custT="1"/>
      <dgm:spPr/>
      <dgm:t>
        <a:bodyPr/>
        <a:lstStyle/>
        <a:p>
          <a:pPr>
            <a:lnSpc>
              <a:spcPct val="100000"/>
            </a:lnSpc>
            <a:defRPr cap="all"/>
          </a:pPr>
          <a:endParaRPr lang="en-US" sz="2400"/>
        </a:p>
      </dgm:t>
    </dgm:pt>
    <dgm:pt modelId="{88F24F8E-A266-492E-AF02-EE304ED87F4A}" type="sibTrans" cxnId="{00F36430-D1CA-446B-BE06-088B0BE801B2}">
      <dgm:prSet/>
      <dgm:spPr/>
      <dgm:t>
        <a:bodyPr/>
        <a:lstStyle/>
        <a:p>
          <a:endParaRPr lang="en-GB"/>
        </a:p>
      </dgm:t>
    </dgm:pt>
    <dgm:pt modelId="{A920DC0A-0EAA-4B9D-9A97-5E441DFAEFD1}" type="parTrans" cxnId="{00F36430-D1CA-446B-BE06-088B0BE801B2}">
      <dgm:prSet/>
      <dgm:spPr/>
      <dgm:t>
        <a:bodyPr/>
        <a:lstStyle/>
        <a:p>
          <a:endParaRPr lang="en-GB"/>
        </a:p>
      </dgm:t>
    </dgm:pt>
    <dgm:pt modelId="{54771973-EACA-441B-9619-5A531E482153}" type="pres">
      <dgm:prSet presAssocID="{AF1B0277-0510-4C52-9EEA-30AE0741FECC}" presName="root" presStyleCnt="0">
        <dgm:presLayoutVars>
          <dgm:dir/>
          <dgm:resizeHandles val="exact"/>
        </dgm:presLayoutVars>
      </dgm:prSet>
      <dgm:spPr/>
    </dgm:pt>
    <dgm:pt modelId="{28A3D791-5F05-4341-880D-45D5CF041AEA}" type="pres">
      <dgm:prSet presAssocID="{9A8264AC-27EE-4B92-A099-D6708DCD4121}" presName="compNode" presStyleCnt="0"/>
      <dgm:spPr/>
    </dgm:pt>
    <dgm:pt modelId="{F02C96ED-83E4-45EA-8317-16B0366271F4}" type="pres">
      <dgm:prSet presAssocID="{9A8264AC-27EE-4B92-A099-D6708DCD4121}" presName="iconBgRect" presStyleLbl="bgShp" presStyleIdx="0" presStyleCnt="5" custLinFactNeighborX="3002" custLinFactNeighborY="-18013"/>
      <dgm:spPr/>
    </dgm:pt>
    <dgm:pt modelId="{3AEBB3C5-0B85-4074-B888-596A56432143}" type="pres">
      <dgm:prSet presAssocID="{9A8264AC-27EE-4B92-A099-D6708DCD4121}" presName="iconRect" presStyleLbl="node1" presStyleIdx="0" presStyleCnt="5" custLinFactNeighborX="5464" custLinFactNeighborY="-3389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Internet"/>
        </a:ext>
      </dgm:extLst>
    </dgm:pt>
    <dgm:pt modelId="{539F9371-CE98-4B3E-8F38-7E00A5049CD8}" type="pres">
      <dgm:prSet presAssocID="{9A8264AC-27EE-4B92-A099-D6708DCD4121}" presName="spaceRect" presStyleCnt="0"/>
      <dgm:spPr/>
    </dgm:pt>
    <dgm:pt modelId="{94FA3F6F-1E60-4400-9396-AE9F6D05E3ED}" type="pres">
      <dgm:prSet presAssocID="{9A8264AC-27EE-4B92-A099-D6708DCD4121}" presName="textRect" presStyleLbl="revTx" presStyleIdx="0" presStyleCnt="5" custScaleY="38502">
        <dgm:presLayoutVars>
          <dgm:chMax val="1"/>
          <dgm:chPref val="1"/>
        </dgm:presLayoutVars>
      </dgm:prSet>
      <dgm:spPr/>
    </dgm:pt>
    <dgm:pt modelId="{88F38BCB-6800-41C0-AA8B-9F45D2088379}" type="pres">
      <dgm:prSet presAssocID="{97F5AE3B-875C-4CA5-8AD2-77AD0F8DC5D8}" presName="sibTrans" presStyleCnt="0"/>
      <dgm:spPr/>
    </dgm:pt>
    <dgm:pt modelId="{29051EDB-DB94-4163-A2B9-D2EB7D3CC3F7}" type="pres">
      <dgm:prSet presAssocID="{FEA94440-AF89-4FA3-AB41-3E25EBD75DB3}" presName="compNode" presStyleCnt="0"/>
      <dgm:spPr/>
    </dgm:pt>
    <dgm:pt modelId="{D9A14179-5713-4FB0-9C4B-D98D0E986A81}" type="pres">
      <dgm:prSet presAssocID="{FEA94440-AF89-4FA3-AB41-3E25EBD75DB3}" presName="iconBgRect" presStyleLbl="bgShp" presStyleIdx="1" presStyleCnt="5"/>
      <dgm:spPr/>
    </dgm:pt>
    <dgm:pt modelId="{B13DC0D9-0E4E-4974-9B9C-08880B5C6E2D}" type="pres">
      <dgm:prSet presAssocID="{FEA94440-AF89-4FA3-AB41-3E25EBD75DB3}"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FA6960A4-3D61-4878-8EF4-BF06E952A3A8}" type="pres">
      <dgm:prSet presAssocID="{FEA94440-AF89-4FA3-AB41-3E25EBD75DB3}" presName="spaceRect" presStyleCnt="0"/>
      <dgm:spPr/>
    </dgm:pt>
    <dgm:pt modelId="{AB77E106-E13E-44F8-8EC8-B85268451E8C}" type="pres">
      <dgm:prSet presAssocID="{FEA94440-AF89-4FA3-AB41-3E25EBD75DB3}" presName="textRect" presStyleLbl="revTx" presStyleIdx="1" presStyleCnt="5">
        <dgm:presLayoutVars>
          <dgm:chMax val="1"/>
          <dgm:chPref val="1"/>
        </dgm:presLayoutVars>
      </dgm:prSet>
      <dgm:spPr/>
    </dgm:pt>
    <dgm:pt modelId="{226BCF3E-D826-4D15-BB38-510398771E0E}" type="pres">
      <dgm:prSet presAssocID="{1E51DC9F-00EF-4425-B8D9-EA4DAB0F09A7}" presName="sibTrans" presStyleCnt="0"/>
      <dgm:spPr/>
    </dgm:pt>
    <dgm:pt modelId="{46715DB4-C624-45BC-9FF3-5ED50891C9D0}" type="pres">
      <dgm:prSet presAssocID="{06BD41F7-A88B-46A8-8F14-E1C57A56B31F}" presName="compNode" presStyleCnt="0"/>
      <dgm:spPr/>
    </dgm:pt>
    <dgm:pt modelId="{B9CBC366-D6E5-4EE1-906D-ED09456FB04A}" type="pres">
      <dgm:prSet presAssocID="{06BD41F7-A88B-46A8-8F14-E1C57A56B31F}" presName="iconBgRect" presStyleLbl="bgShp" presStyleIdx="2" presStyleCnt="5"/>
      <dgm:spPr/>
    </dgm:pt>
    <dgm:pt modelId="{01C7247E-63BC-4920-B89C-42C2CE06E0D0}" type="pres">
      <dgm:prSet presAssocID="{06BD41F7-A88B-46A8-8F14-E1C57A56B31F}"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Newspaper"/>
        </a:ext>
      </dgm:extLst>
    </dgm:pt>
    <dgm:pt modelId="{B062C3B7-7D18-4BE4-A971-352E63246885}" type="pres">
      <dgm:prSet presAssocID="{06BD41F7-A88B-46A8-8F14-E1C57A56B31F}" presName="spaceRect" presStyleCnt="0"/>
      <dgm:spPr/>
    </dgm:pt>
    <dgm:pt modelId="{D565FA4D-9345-4D47-9CA6-6E92B764A8F2}" type="pres">
      <dgm:prSet presAssocID="{06BD41F7-A88B-46A8-8F14-E1C57A56B31F}" presName="textRect" presStyleLbl="revTx" presStyleIdx="2" presStyleCnt="5" custLinFactNeighborX="-91872" custLinFactNeighborY="-50757">
        <dgm:presLayoutVars>
          <dgm:chMax val="1"/>
          <dgm:chPref val="1"/>
        </dgm:presLayoutVars>
      </dgm:prSet>
      <dgm:spPr/>
    </dgm:pt>
    <dgm:pt modelId="{958D7EB2-BBBF-49DE-8BC3-6843F21E43E3}" type="pres">
      <dgm:prSet presAssocID="{B655FD4E-B2C7-4D6E-92B0-28E86FC35F9E}" presName="sibTrans" presStyleCnt="0"/>
      <dgm:spPr/>
    </dgm:pt>
    <dgm:pt modelId="{C90A39A5-1D8A-45A9-A637-3E7090D717F5}" type="pres">
      <dgm:prSet presAssocID="{263063B6-8693-4278-8816-12D55A97B570}" presName="compNode" presStyleCnt="0"/>
      <dgm:spPr/>
    </dgm:pt>
    <dgm:pt modelId="{21745F1B-E9CD-43CA-BD53-0D012D5946AB}" type="pres">
      <dgm:prSet presAssocID="{263063B6-8693-4278-8816-12D55A97B570}" presName="iconBgRect" presStyleLbl="bgShp" presStyleIdx="3" presStyleCnt="5"/>
      <dgm:spPr/>
    </dgm:pt>
    <dgm:pt modelId="{9E4BA234-A815-418B-BF5F-2BDB015C88F4}" type="pres">
      <dgm:prSet presAssocID="{263063B6-8693-4278-8816-12D55A97B570}"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List"/>
        </a:ext>
      </dgm:extLst>
    </dgm:pt>
    <dgm:pt modelId="{36AF99DA-C687-4F14-8611-86FA8DE2BF00}" type="pres">
      <dgm:prSet presAssocID="{263063B6-8693-4278-8816-12D55A97B570}" presName="spaceRect" presStyleCnt="0"/>
      <dgm:spPr/>
    </dgm:pt>
    <dgm:pt modelId="{97D1A1E9-D498-4EBB-9091-8B9C875DF1F0}" type="pres">
      <dgm:prSet presAssocID="{263063B6-8693-4278-8816-12D55A97B570}" presName="textRect" presStyleLbl="revTx" presStyleIdx="3" presStyleCnt="5">
        <dgm:presLayoutVars>
          <dgm:chMax val="1"/>
          <dgm:chPref val="1"/>
        </dgm:presLayoutVars>
      </dgm:prSet>
      <dgm:spPr/>
    </dgm:pt>
    <dgm:pt modelId="{8AD9F4BA-698D-4B52-80C9-42891DB10DFE}" type="pres">
      <dgm:prSet presAssocID="{62BAE42C-5CC6-4165-A956-00644DC9D4CE}" presName="sibTrans" presStyleCnt="0"/>
      <dgm:spPr/>
    </dgm:pt>
    <dgm:pt modelId="{E0782E8F-7F84-4AE7-A30D-907D7CD9EB94}" type="pres">
      <dgm:prSet presAssocID="{7FA176D1-AF04-48A2-8B5D-432B2FF8C215}" presName="compNode" presStyleCnt="0"/>
      <dgm:spPr/>
    </dgm:pt>
    <dgm:pt modelId="{78ED245F-01FD-4AC3-A1F9-0F2F7D41B632}" type="pres">
      <dgm:prSet presAssocID="{7FA176D1-AF04-48A2-8B5D-432B2FF8C215}" presName="iconBgRect" presStyleLbl="bgShp" presStyleIdx="4" presStyleCnt="5"/>
      <dgm:spPr/>
    </dgm:pt>
    <dgm:pt modelId="{9C2886DB-FDBF-4870-9BAC-15A32B9B674A}" type="pres">
      <dgm:prSet presAssocID="{7FA176D1-AF04-48A2-8B5D-432B2FF8C215}" presName="iconRect" presStyleLbl="nod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Bank"/>
        </a:ext>
      </dgm:extLst>
    </dgm:pt>
    <dgm:pt modelId="{A1A23454-54B8-4785-966D-C00F9FD0611F}" type="pres">
      <dgm:prSet presAssocID="{7FA176D1-AF04-48A2-8B5D-432B2FF8C215}" presName="spaceRect" presStyleCnt="0"/>
      <dgm:spPr/>
    </dgm:pt>
    <dgm:pt modelId="{DB8081AA-54F6-435B-883C-356DFA0026F9}" type="pres">
      <dgm:prSet presAssocID="{7FA176D1-AF04-48A2-8B5D-432B2FF8C215}" presName="textRect" presStyleLbl="revTx" presStyleIdx="4" presStyleCnt="5">
        <dgm:presLayoutVars>
          <dgm:chMax val="1"/>
          <dgm:chPref val="1"/>
        </dgm:presLayoutVars>
      </dgm:prSet>
      <dgm:spPr/>
    </dgm:pt>
  </dgm:ptLst>
  <dgm:cxnLst>
    <dgm:cxn modelId="{EDBCE901-0A3B-4F4C-9AB3-DB436191D596}" srcId="{AF1B0277-0510-4C52-9EEA-30AE0741FECC}" destId="{263063B6-8693-4278-8816-12D55A97B570}" srcOrd="3" destOrd="0" parTransId="{E490FDFC-B302-4F7B-B483-E533F7F06A9F}" sibTransId="{62BAE42C-5CC6-4165-A956-00644DC9D4CE}"/>
    <dgm:cxn modelId="{8A89FC0F-1F9F-4C57-A84F-EB9E4D42F826}" type="presOf" srcId="{7FA176D1-AF04-48A2-8B5D-432B2FF8C215}" destId="{DB8081AA-54F6-435B-883C-356DFA0026F9}" srcOrd="0" destOrd="0" presId="urn:microsoft.com/office/officeart/2018/5/layout/IconCircleLabelList"/>
    <dgm:cxn modelId="{00F36430-D1CA-446B-BE06-088B0BE801B2}" srcId="{AF1B0277-0510-4C52-9EEA-30AE0741FECC}" destId="{7FA176D1-AF04-48A2-8B5D-432B2FF8C215}" srcOrd="4" destOrd="0" parTransId="{A920DC0A-0EAA-4B9D-9A97-5E441DFAEFD1}" sibTransId="{88F24F8E-A266-492E-AF02-EE304ED87F4A}"/>
    <dgm:cxn modelId="{DC2D7761-8B62-B147-AA8B-585A4A1A9ED0}" type="presOf" srcId="{FEA94440-AF89-4FA3-AB41-3E25EBD75DB3}" destId="{AB77E106-E13E-44F8-8EC8-B85268451E8C}" srcOrd="0" destOrd="0" presId="urn:microsoft.com/office/officeart/2018/5/layout/IconCircleLabelList"/>
    <dgm:cxn modelId="{CEA4FC62-205B-634A-9A9B-F58018E32348}" type="presOf" srcId="{263063B6-8693-4278-8816-12D55A97B570}" destId="{97D1A1E9-D498-4EBB-9091-8B9C875DF1F0}" srcOrd="0" destOrd="0" presId="urn:microsoft.com/office/officeart/2018/5/layout/IconCircleLabelList"/>
    <dgm:cxn modelId="{AC649AA0-4142-F54A-8ACF-35009F85B91C}" type="presOf" srcId="{06BD41F7-A88B-46A8-8F14-E1C57A56B31F}" destId="{D565FA4D-9345-4D47-9CA6-6E92B764A8F2}" srcOrd="0" destOrd="0" presId="urn:microsoft.com/office/officeart/2018/5/layout/IconCircleLabelList"/>
    <dgm:cxn modelId="{2209E8A0-CF9F-4324-9D38-0D977B602688}" srcId="{AF1B0277-0510-4C52-9EEA-30AE0741FECC}" destId="{06BD41F7-A88B-46A8-8F14-E1C57A56B31F}" srcOrd="2" destOrd="0" parTransId="{88FABD4E-C938-4676-B124-F2892B1556B3}" sibTransId="{B655FD4E-B2C7-4D6E-92B0-28E86FC35F9E}"/>
    <dgm:cxn modelId="{3CC1F6AE-2A69-C147-9976-B32081E299D4}" type="presOf" srcId="{9A8264AC-27EE-4B92-A099-D6708DCD4121}" destId="{94FA3F6F-1E60-4400-9396-AE9F6D05E3ED}" srcOrd="0" destOrd="0" presId="urn:microsoft.com/office/officeart/2018/5/layout/IconCircleLabelList"/>
    <dgm:cxn modelId="{523B17CD-037A-9241-AB9F-00FB7D0ED000}" type="presOf" srcId="{AF1B0277-0510-4C52-9EEA-30AE0741FECC}" destId="{54771973-EACA-441B-9619-5A531E482153}" srcOrd="0" destOrd="0" presId="urn:microsoft.com/office/officeart/2018/5/layout/IconCircleLabelList"/>
    <dgm:cxn modelId="{BCE65BF2-69A7-4545-B0E7-7C7C8A4F8910}" srcId="{AF1B0277-0510-4C52-9EEA-30AE0741FECC}" destId="{9A8264AC-27EE-4B92-A099-D6708DCD4121}" srcOrd="0" destOrd="0" parTransId="{B1976D8D-83D9-4447-B6A6-434DD9323874}" sibTransId="{97F5AE3B-875C-4CA5-8AD2-77AD0F8DC5D8}"/>
    <dgm:cxn modelId="{102691FB-9AE8-40CD-A6EC-EC2EDD6B9406}" srcId="{AF1B0277-0510-4C52-9EEA-30AE0741FECC}" destId="{FEA94440-AF89-4FA3-AB41-3E25EBD75DB3}" srcOrd="1" destOrd="0" parTransId="{3F085485-23BA-4B10-8DD1-58F39B1AACC5}" sibTransId="{1E51DC9F-00EF-4425-B8D9-EA4DAB0F09A7}"/>
    <dgm:cxn modelId="{6758336B-0FA0-BD48-95CC-6DF5F56ABA67}" type="presParOf" srcId="{54771973-EACA-441B-9619-5A531E482153}" destId="{28A3D791-5F05-4341-880D-45D5CF041AEA}" srcOrd="0" destOrd="0" presId="urn:microsoft.com/office/officeart/2018/5/layout/IconCircleLabelList"/>
    <dgm:cxn modelId="{212B78AA-9B6F-2C46-8A4A-BDFEE9910FA1}" type="presParOf" srcId="{28A3D791-5F05-4341-880D-45D5CF041AEA}" destId="{F02C96ED-83E4-45EA-8317-16B0366271F4}" srcOrd="0" destOrd="0" presId="urn:microsoft.com/office/officeart/2018/5/layout/IconCircleLabelList"/>
    <dgm:cxn modelId="{FFC1FC15-7E70-7546-92A6-42486C6FF31C}" type="presParOf" srcId="{28A3D791-5F05-4341-880D-45D5CF041AEA}" destId="{3AEBB3C5-0B85-4074-B888-596A56432143}" srcOrd="1" destOrd="0" presId="urn:microsoft.com/office/officeart/2018/5/layout/IconCircleLabelList"/>
    <dgm:cxn modelId="{97519889-8B16-3D49-BD8C-32A2EE0B330D}" type="presParOf" srcId="{28A3D791-5F05-4341-880D-45D5CF041AEA}" destId="{539F9371-CE98-4B3E-8F38-7E00A5049CD8}" srcOrd="2" destOrd="0" presId="urn:microsoft.com/office/officeart/2018/5/layout/IconCircleLabelList"/>
    <dgm:cxn modelId="{A2A01973-AACC-2F43-A9EA-F840A1B2937B}" type="presParOf" srcId="{28A3D791-5F05-4341-880D-45D5CF041AEA}" destId="{94FA3F6F-1E60-4400-9396-AE9F6D05E3ED}" srcOrd="3" destOrd="0" presId="urn:microsoft.com/office/officeart/2018/5/layout/IconCircleLabelList"/>
    <dgm:cxn modelId="{CC7A46ED-D008-9143-B235-5DD0E8B626AF}" type="presParOf" srcId="{54771973-EACA-441B-9619-5A531E482153}" destId="{88F38BCB-6800-41C0-AA8B-9F45D2088379}" srcOrd="1" destOrd="0" presId="urn:microsoft.com/office/officeart/2018/5/layout/IconCircleLabelList"/>
    <dgm:cxn modelId="{81AACB4D-8A98-F541-9565-77034DA684EB}" type="presParOf" srcId="{54771973-EACA-441B-9619-5A531E482153}" destId="{29051EDB-DB94-4163-A2B9-D2EB7D3CC3F7}" srcOrd="2" destOrd="0" presId="urn:microsoft.com/office/officeart/2018/5/layout/IconCircleLabelList"/>
    <dgm:cxn modelId="{0A404C77-8511-5940-9231-85A7475FFC02}" type="presParOf" srcId="{29051EDB-DB94-4163-A2B9-D2EB7D3CC3F7}" destId="{D9A14179-5713-4FB0-9C4B-D98D0E986A81}" srcOrd="0" destOrd="0" presId="urn:microsoft.com/office/officeart/2018/5/layout/IconCircleLabelList"/>
    <dgm:cxn modelId="{9775DE54-ED26-AB4A-B470-0972BABC4498}" type="presParOf" srcId="{29051EDB-DB94-4163-A2B9-D2EB7D3CC3F7}" destId="{B13DC0D9-0E4E-4974-9B9C-08880B5C6E2D}" srcOrd="1" destOrd="0" presId="urn:microsoft.com/office/officeart/2018/5/layout/IconCircleLabelList"/>
    <dgm:cxn modelId="{8C046A32-DB1B-7C42-87FF-37357B407D6F}" type="presParOf" srcId="{29051EDB-DB94-4163-A2B9-D2EB7D3CC3F7}" destId="{FA6960A4-3D61-4878-8EF4-BF06E952A3A8}" srcOrd="2" destOrd="0" presId="urn:microsoft.com/office/officeart/2018/5/layout/IconCircleLabelList"/>
    <dgm:cxn modelId="{967C5F38-1B96-CF40-A11C-ED8BBE18F946}" type="presParOf" srcId="{29051EDB-DB94-4163-A2B9-D2EB7D3CC3F7}" destId="{AB77E106-E13E-44F8-8EC8-B85268451E8C}" srcOrd="3" destOrd="0" presId="urn:microsoft.com/office/officeart/2018/5/layout/IconCircleLabelList"/>
    <dgm:cxn modelId="{8FF113A9-BCA0-2D45-B85A-98D2AA8026AA}" type="presParOf" srcId="{54771973-EACA-441B-9619-5A531E482153}" destId="{226BCF3E-D826-4D15-BB38-510398771E0E}" srcOrd="3" destOrd="0" presId="urn:microsoft.com/office/officeart/2018/5/layout/IconCircleLabelList"/>
    <dgm:cxn modelId="{8CF44DF0-A816-684C-9EEC-D3723DFE66C6}" type="presParOf" srcId="{54771973-EACA-441B-9619-5A531E482153}" destId="{46715DB4-C624-45BC-9FF3-5ED50891C9D0}" srcOrd="4" destOrd="0" presId="urn:microsoft.com/office/officeart/2018/5/layout/IconCircleLabelList"/>
    <dgm:cxn modelId="{98BDB71D-ADAB-064D-A783-E3CE36658FB5}" type="presParOf" srcId="{46715DB4-C624-45BC-9FF3-5ED50891C9D0}" destId="{B9CBC366-D6E5-4EE1-906D-ED09456FB04A}" srcOrd="0" destOrd="0" presId="urn:microsoft.com/office/officeart/2018/5/layout/IconCircleLabelList"/>
    <dgm:cxn modelId="{117B0B96-9C00-CE46-BF8D-98635F26BB1F}" type="presParOf" srcId="{46715DB4-C624-45BC-9FF3-5ED50891C9D0}" destId="{01C7247E-63BC-4920-B89C-42C2CE06E0D0}" srcOrd="1" destOrd="0" presId="urn:microsoft.com/office/officeart/2018/5/layout/IconCircleLabelList"/>
    <dgm:cxn modelId="{17B61556-7D85-834D-8300-A63CE706EAB5}" type="presParOf" srcId="{46715DB4-C624-45BC-9FF3-5ED50891C9D0}" destId="{B062C3B7-7D18-4BE4-A971-352E63246885}" srcOrd="2" destOrd="0" presId="urn:microsoft.com/office/officeart/2018/5/layout/IconCircleLabelList"/>
    <dgm:cxn modelId="{15C373A4-5101-174F-B844-8C8771A73257}" type="presParOf" srcId="{46715DB4-C624-45BC-9FF3-5ED50891C9D0}" destId="{D565FA4D-9345-4D47-9CA6-6E92B764A8F2}" srcOrd="3" destOrd="0" presId="urn:microsoft.com/office/officeart/2018/5/layout/IconCircleLabelList"/>
    <dgm:cxn modelId="{CE3E0B68-3C00-894C-910C-18EEAE8F1848}" type="presParOf" srcId="{54771973-EACA-441B-9619-5A531E482153}" destId="{958D7EB2-BBBF-49DE-8BC3-6843F21E43E3}" srcOrd="5" destOrd="0" presId="urn:microsoft.com/office/officeart/2018/5/layout/IconCircleLabelList"/>
    <dgm:cxn modelId="{1471918D-A9C7-4947-AC03-B87CB55D321C}" type="presParOf" srcId="{54771973-EACA-441B-9619-5A531E482153}" destId="{C90A39A5-1D8A-45A9-A637-3E7090D717F5}" srcOrd="6" destOrd="0" presId="urn:microsoft.com/office/officeart/2018/5/layout/IconCircleLabelList"/>
    <dgm:cxn modelId="{65E1CF09-8E35-D44E-BB8A-38FF8986A74B}" type="presParOf" srcId="{C90A39A5-1D8A-45A9-A637-3E7090D717F5}" destId="{21745F1B-E9CD-43CA-BD53-0D012D5946AB}" srcOrd="0" destOrd="0" presId="urn:microsoft.com/office/officeart/2018/5/layout/IconCircleLabelList"/>
    <dgm:cxn modelId="{AFD96CCD-D06E-E449-B787-251D8FAFA29E}" type="presParOf" srcId="{C90A39A5-1D8A-45A9-A637-3E7090D717F5}" destId="{9E4BA234-A815-418B-BF5F-2BDB015C88F4}" srcOrd="1" destOrd="0" presId="urn:microsoft.com/office/officeart/2018/5/layout/IconCircleLabelList"/>
    <dgm:cxn modelId="{FF4D3E8B-462A-4549-B02A-05C4FF1106C2}" type="presParOf" srcId="{C90A39A5-1D8A-45A9-A637-3E7090D717F5}" destId="{36AF99DA-C687-4F14-8611-86FA8DE2BF00}" srcOrd="2" destOrd="0" presId="urn:microsoft.com/office/officeart/2018/5/layout/IconCircleLabelList"/>
    <dgm:cxn modelId="{294C298F-E37A-CF48-B584-C97C1A658328}" type="presParOf" srcId="{C90A39A5-1D8A-45A9-A637-3E7090D717F5}" destId="{97D1A1E9-D498-4EBB-9091-8B9C875DF1F0}" srcOrd="3" destOrd="0" presId="urn:microsoft.com/office/officeart/2018/5/layout/IconCircleLabelList"/>
    <dgm:cxn modelId="{0FE2899F-0FA6-4525-95E6-9F9EE97964EC}" type="presParOf" srcId="{54771973-EACA-441B-9619-5A531E482153}" destId="{8AD9F4BA-698D-4B52-80C9-42891DB10DFE}" srcOrd="7" destOrd="0" presId="urn:microsoft.com/office/officeart/2018/5/layout/IconCircleLabelList"/>
    <dgm:cxn modelId="{65CD7982-A8C4-4C55-A74A-E528BA75BF35}" type="presParOf" srcId="{54771973-EACA-441B-9619-5A531E482153}" destId="{E0782E8F-7F84-4AE7-A30D-907D7CD9EB94}" srcOrd="8" destOrd="0" presId="urn:microsoft.com/office/officeart/2018/5/layout/IconCircleLabelList"/>
    <dgm:cxn modelId="{64D44710-EC84-4C40-B531-9F91313F3A12}" type="presParOf" srcId="{E0782E8F-7F84-4AE7-A30D-907D7CD9EB94}" destId="{78ED245F-01FD-4AC3-A1F9-0F2F7D41B632}" srcOrd="0" destOrd="0" presId="urn:microsoft.com/office/officeart/2018/5/layout/IconCircleLabelList"/>
    <dgm:cxn modelId="{2113F16B-C393-42BA-94BC-B87411C62C3B}" type="presParOf" srcId="{E0782E8F-7F84-4AE7-A30D-907D7CD9EB94}" destId="{9C2886DB-FDBF-4870-9BAC-15A32B9B674A}" srcOrd="1" destOrd="0" presId="urn:microsoft.com/office/officeart/2018/5/layout/IconCircleLabelList"/>
    <dgm:cxn modelId="{E0A510FB-B41F-4B58-870A-4D0B4EEABEBD}" type="presParOf" srcId="{E0782E8F-7F84-4AE7-A30D-907D7CD9EB94}" destId="{A1A23454-54B8-4785-966D-C00F9FD0611F}" srcOrd="2" destOrd="0" presId="urn:microsoft.com/office/officeart/2018/5/layout/IconCircleLabelList"/>
    <dgm:cxn modelId="{01870770-ED16-46CF-9473-E0AAA8EE8C39}" type="presParOf" srcId="{E0782E8F-7F84-4AE7-A30D-907D7CD9EB94}" destId="{DB8081AA-54F6-435B-883C-356DFA0026F9}" srcOrd="3" destOrd="0" presId="urn:microsoft.com/office/officeart/2018/5/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F0FB3B-9786-4436-98F2-113071BF32A2}"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19CCBD6-8D6E-428D-B3A9-08865270CE7C}">
      <dgm:prSet custT="1"/>
      <dgm:spPr/>
      <dgm:t>
        <a:bodyPr/>
        <a:lstStyle/>
        <a:p>
          <a:pPr>
            <a:lnSpc>
              <a:spcPct val="100000"/>
            </a:lnSpc>
          </a:pPr>
          <a:r>
            <a:rPr lang="en-US" sz="2600">
              <a:latin typeface="Montserrat" pitchFamily="2" charset="0"/>
            </a:rPr>
            <a:t>Does it matter who we are as researchers?</a:t>
          </a:r>
        </a:p>
      </dgm:t>
    </dgm:pt>
    <dgm:pt modelId="{B0C266C8-DE0C-4A23-A0BF-4AAB8398979F}" type="parTrans" cxnId="{30B01AF6-434B-4828-A60F-29BBBD58D05C}">
      <dgm:prSet/>
      <dgm:spPr/>
      <dgm:t>
        <a:bodyPr/>
        <a:lstStyle/>
        <a:p>
          <a:endParaRPr lang="en-US"/>
        </a:p>
      </dgm:t>
    </dgm:pt>
    <dgm:pt modelId="{07227F29-73B1-4DC7-BD18-582E6DD8286B}" type="sibTrans" cxnId="{30B01AF6-434B-4828-A60F-29BBBD58D05C}">
      <dgm:prSet/>
      <dgm:spPr/>
      <dgm:t>
        <a:bodyPr/>
        <a:lstStyle/>
        <a:p>
          <a:pPr>
            <a:lnSpc>
              <a:spcPct val="100000"/>
            </a:lnSpc>
          </a:pPr>
          <a:endParaRPr lang="en-US"/>
        </a:p>
      </dgm:t>
    </dgm:pt>
    <dgm:pt modelId="{3858C4AD-B69B-46F3-A2D5-003BF3C82A84}">
      <dgm:prSet custT="1"/>
      <dgm:spPr/>
      <dgm:t>
        <a:bodyPr/>
        <a:lstStyle/>
        <a:p>
          <a:pPr>
            <a:lnSpc>
              <a:spcPct val="100000"/>
            </a:lnSpc>
          </a:pPr>
          <a:r>
            <a:rPr lang="en-US" sz="2600" dirty="0">
              <a:latin typeface="Montserrat" pitchFamily="2" charset="0"/>
            </a:rPr>
            <a:t>Does it matter who our research participants are?</a:t>
          </a:r>
        </a:p>
      </dgm:t>
    </dgm:pt>
    <dgm:pt modelId="{B9E5DD92-90AD-4294-A5E4-44FCFA0DDF61}" type="parTrans" cxnId="{878ABC4E-CEBD-4D94-AAEB-F5B80D7232EB}">
      <dgm:prSet/>
      <dgm:spPr/>
      <dgm:t>
        <a:bodyPr/>
        <a:lstStyle/>
        <a:p>
          <a:endParaRPr lang="en-US"/>
        </a:p>
      </dgm:t>
    </dgm:pt>
    <dgm:pt modelId="{4705E64E-31CF-425F-B126-93C63D9C3B03}" type="sibTrans" cxnId="{878ABC4E-CEBD-4D94-AAEB-F5B80D7232EB}">
      <dgm:prSet/>
      <dgm:spPr/>
      <dgm:t>
        <a:bodyPr/>
        <a:lstStyle/>
        <a:p>
          <a:endParaRPr lang="en-US"/>
        </a:p>
      </dgm:t>
    </dgm:pt>
    <dgm:pt modelId="{08976B59-78EF-40B3-B7BB-38831E9394C2}" type="pres">
      <dgm:prSet presAssocID="{0CF0FB3B-9786-4436-98F2-113071BF32A2}" presName="root" presStyleCnt="0">
        <dgm:presLayoutVars>
          <dgm:dir/>
          <dgm:resizeHandles val="exact"/>
        </dgm:presLayoutVars>
      </dgm:prSet>
      <dgm:spPr/>
    </dgm:pt>
    <dgm:pt modelId="{2E8F16CB-98E7-4118-B5A5-4400734F8B60}" type="pres">
      <dgm:prSet presAssocID="{519CCBD6-8D6E-428D-B3A9-08865270CE7C}" presName="compNode" presStyleCnt="0"/>
      <dgm:spPr/>
    </dgm:pt>
    <dgm:pt modelId="{FD50E1CE-A510-467F-B6FB-779036DD0D88}" type="pres">
      <dgm:prSet presAssocID="{519CCBD6-8D6E-428D-B3A9-08865270CE7C}" presName="iconRect" presStyleLbl="node1" presStyleIdx="0" presStyleCnt="2" custLinFactNeighborX="-14169" custLinFactNeighborY="510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icroscope"/>
        </a:ext>
      </dgm:extLst>
    </dgm:pt>
    <dgm:pt modelId="{DEF250DB-B9B1-4CEA-87F7-B0B852572B4F}" type="pres">
      <dgm:prSet presAssocID="{519CCBD6-8D6E-428D-B3A9-08865270CE7C}" presName="spaceRect" presStyleCnt="0"/>
      <dgm:spPr/>
    </dgm:pt>
    <dgm:pt modelId="{34C2192D-42A9-45FE-9EA2-8E24BDA6BCD5}" type="pres">
      <dgm:prSet presAssocID="{519CCBD6-8D6E-428D-B3A9-08865270CE7C}" presName="textRect" presStyleLbl="revTx" presStyleIdx="0" presStyleCnt="2" custScaleX="94898" custScaleY="49719">
        <dgm:presLayoutVars>
          <dgm:chMax val="1"/>
          <dgm:chPref val="1"/>
        </dgm:presLayoutVars>
      </dgm:prSet>
      <dgm:spPr/>
    </dgm:pt>
    <dgm:pt modelId="{BE0B643F-5C79-4597-ADC7-B34F6ECF86C5}" type="pres">
      <dgm:prSet presAssocID="{07227F29-73B1-4DC7-BD18-582E6DD8286B}" presName="sibTrans" presStyleCnt="0"/>
      <dgm:spPr/>
    </dgm:pt>
    <dgm:pt modelId="{477B8DA2-3CD8-4D66-B9B3-9CE4C243311B}" type="pres">
      <dgm:prSet presAssocID="{3858C4AD-B69B-46F3-A2D5-003BF3C82A84}" presName="compNode" presStyleCnt="0"/>
      <dgm:spPr/>
    </dgm:pt>
    <dgm:pt modelId="{1C2C23AF-2277-483D-B5CE-C1861B5BA8B2}" type="pres">
      <dgm:prSet presAssocID="{3858C4AD-B69B-46F3-A2D5-003BF3C82A84}" presName="iconRect" presStyleLbl="node1" presStyleIdx="1" presStyleCnt="2" custLinFactNeighborX="2740" custLinFactNeighborY="433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54EBECA6-362F-48BB-A7F8-52BEE43D62C7}" type="pres">
      <dgm:prSet presAssocID="{3858C4AD-B69B-46F3-A2D5-003BF3C82A84}" presName="spaceRect" presStyleCnt="0"/>
      <dgm:spPr/>
    </dgm:pt>
    <dgm:pt modelId="{0502B2C1-9972-41A2-B3F0-AFC098FD216D}" type="pres">
      <dgm:prSet presAssocID="{3858C4AD-B69B-46F3-A2D5-003BF3C82A84}" presName="textRect" presStyleLbl="revTx" presStyleIdx="1" presStyleCnt="2">
        <dgm:presLayoutVars>
          <dgm:chMax val="1"/>
          <dgm:chPref val="1"/>
        </dgm:presLayoutVars>
      </dgm:prSet>
      <dgm:spPr/>
    </dgm:pt>
  </dgm:ptLst>
  <dgm:cxnLst>
    <dgm:cxn modelId="{34BFA214-588D-A142-9C9C-3D1B4FD5AEDE}" type="presOf" srcId="{0CF0FB3B-9786-4436-98F2-113071BF32A2}" destId="{08976B59-78EF-40B3-B7BB-38831E9394C2}" srcOrd="0" destOrd="0" presId="urn:microsoft.com/office/officeart/2018/2/layout/IconLabelList"/>
    <dgm:cxn modelId="{FC9D6440-D96F-DF4E-BC02-37744E5BD5B7}" type="presOf" srcId="{3858C4AD-B69B-46F3-A2D5-003BF3C82A84}" destId="{0502B2C1-9972-41A2-B3F0-AFC098FD216D}" srcOrd="0" destOrd="0" presId="urn:microsoft.com/office/officeart/2018/2/layout/IconLabelList"/>
    <dgm:cxn modelId="{9F228F67-FC22-764C-B31C-0044B964BAEA}" type="presOf" srcId="{519CCBD6-8D6E-428D-B3A9-08865270CE7C}" destId="{34C2192D-42A9-45FE-9EA2-8E24BDA6BCD5}" srcOrd="0" destOrd="0" presId="urn:microsoft.com/office/officeart/2018/2/layout/IconLabelList"/>
    <dgm:cxn modelId="{878ABC4E-CEBD-4D94-AAEB-F5B80D7232EB}" srcId="{0CF0FB3B-9786-4436-98F2-113071BF32A2}" destId="{3858C4AD-B69B-46F3-A2D5-003BF3C82A84}" srcOrd="1" destOrd="0" parTransId="{B9E5DD92-90AD-4294-A5E4-44FCFA0DDF61}" sibTransId="{4705E64E-31CF-425F-B126-93C63D9C3B03}"/>
    <dgm:cxn modelId="{30B01AF6-434B-4828-A60F-29BBBD58D05C}" srcId="{0CF0FB3B-9786-4436-98F2-113071BF32A2}" destId="{519CCBD6-8D6E-428D-B3A9-08865270CE7C}" srcOrd="0" destOrd="0" parTransId="{B0C266C8-DE0C-4A23-A0BF-4AAB8398979F}" sibTransId="{07227F29-73B1-4DC7-BD18-582E6DD8286B}"/>
    <dgm:cxn modelId="{F0318F3A-7682-C74F-ABE0-99816A65D50E}" type="presParOf" srcId="{08976B59-78EF-40B3-B7BB-38831E9394C2}" destId="{2E8F16CB-98E7-4118-B5A5-4400734F8B60}" srcOrd="0" destOrd="0" presId="urn:microsoft.com/office/officeart/2018/2/layout/IconLabelList"/>
    <dgm:cxn modelId="{B650CA90-CCB8-754D-8ADF-11CD99A074DE}" type="presParOf" srcId="{2E8F16CB-98E7-4118-B5A5-4400734F8B60}" destId="{FD50E1CE-A510-467F-B6FB-779036DD0D88}" srcOrd="0" destOrd="0" presId="urn:microsoft.com/office/officeart/2018/2/layout/IconLabelList"/>
    <dgm:cxn modelId="{801B5558-E9E0-E04E-A206-921FB5BAC936}" type="presParOf" srcId="{2E8F16CB-98E7-4118-B5A5-4400734F8B60}" destId="{DEF250DB-B9B1-4CEA-87F7-B0B852572B4F}" srcOrd="1" destOrd="0" presId="urn:microsoft.com/office/officeart/2018/2/layout/IconLabelList"/>
    <dgm:cxn modelId="{C66784B3-8702-A84C-8BD2-92B744A82877}" type="presParOf" srcId="{2E8F16CB-98E7-4118-B5A5-4400734F8B60}" destId="{34C2192D-42A9-45FE-9EA2-8E24BDA6BCD5}" srcOrd="2" destOrd="0" presId="urn:microsoft.com/office/officeart/2018/2/layout/IconLabelList"/>
    <dgm:cxn modelId="{271AF8CE-FA17-3340-8F2E-0557B3A602C1}" type="presParOf" srcId="{08976B59-78EF-40B3-B7BB-38831E9394C2}" destId="{BE0B643F-5C79-4597-ADC7-B34F6ECF86C5}" srcOrd="1" destOrd="0" presId="urn:microsoft.com/office/officeart/2018/2/layout/IconLabelList"/>
    <dgm:cxn modelId="{2C954E89-4329-8249-9DE1-5A7D3508AEA7}" type="presParOf" srcId="{08976B59-78EF-40B3-B7BB-38831E9394C2}" destId="{477B8DA2-3CD8-4D66-B9B3-9CE4C243311B}" srcOrd="2" destOrd="0" presId="urn:microsoft.com/office/officeart/2018/2/layout/IconLabelList"/>
    <dgm:cxn modelId="{4CC62076-414C-384B-9F2A-654AF0E09107}" type="presParOf" srcId="{477B8DA2-3CD8-4D66-B9B3-9CE4C243311B}" destId="{1C2C23AF-2277-483D-B5CE-C1861B5BA8B2}" srcOrd="0" destOrd="0" presId="urn:microsoft.com/office/officeart/2018/2/layout/IconLabelList"/>
    <dgm:cxn modelId="{A2361E43-6E49-2042-86AF-D99819A1D304}" type="presParOf" srcId="{477B8DA2-3CD8-4D66-B9B3-9CE4C243311B}" destId="{54EBECA6-362F-48BB-A7F8-52BEE43D62C7}" srcOrd="1" destOrd="0" presId="urn:microsoft.com/office/officeart/2018/2/layout/IconLabelList"/>
    <dgm:cxn modelId="{1F3BEFE2-C0B6-224F-A474-7B013D0BB54F}" type="presParOf" srcId="{477B8DA2-3CD8-4D66-B9B3-9CE4C243311B}" destId="{0502B2C1-9972-41A2-B3F0-AFC098FD216D}" srcOrd="2" destOrd="0" presId="urn:microsoft.com/office/officeart/2018/2/layout/Icon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2C96ED-83E4-45EA-8317-16B0366271F4}">
      <dsp:nvSpPr>
        <dsp:cNvPr id="0" name=""/>
        <dsp:cNvSpPr/>
      </dsp:nvSpPr>
      <dsp:spPr>
        <a:xfrm>
          <a:off x="493697" y="645103"/>
          <a:ext cx="1296097" cy="129609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EBB3C5-0B85-4074-B888-596A56432143}">
      <dsp:nvSpPr>
        <dsp:cNvPr id="0" name=""/>
        <dsp:cNvSpPr/>
      </dsp:nvSpPr>
      <dsp:spPr>
        <a:xfrm>
          <a:off x="771639" y="902744"/>
          <a:ext cx="743662" cy="7436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FA3F6F-1E60-4400-9396-AE9F6D05E3ED}">
      <dsp:nvSpPr>
        <dsp:cNvPr id="0" name=""/>
        <dsp:cNvSpPr/>
      </dsp:nvSpPr>
      <dsp:spPr>
        <a:xfrm>
          <a:off x="40462" y="2663609"/>
          <a:ext cx="2124749" cy="1067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endParaRPr lang="en-US" sz="2400" kern="1200">
            <a:latin typeface="Calibri" panose="020F0502020204030204" pitchFamily="34" charset="0"/>
            <a:cs typeface="Calibri" panose="020F0502020204030204" pitchFamily="34" charset="0"/>
          </a:endParaRPr>
        </a:p>
      </dsp:txBody>
      <dsp:txXfrm>
        <a:off x="40462" y="2663609"/>
        <a:ext cx="2124749" cy="106733"/>
      </dsp:txXfrm>
    </dsp:sp>
    <dsp:sp modelId="{D9A14179-5713-4FB0-9C4B-D98D0E986A81}">
      <dsp:nvSpPr>
        <dsp:cNvPr id="0" name=""/>
        <dsp:cNvSpPr/>
      </dsp:nvSpPr>
      <dsp:spPr>
        <a:xfrm>
          <a:off x="2951369" y="614556"/>
          <a:ext cx="1296097" cy="129609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3DC0D9-0E4E-4974-9B9C-08880B5C6E2D}">
      <dsp:nvSpPr>
        <dsp:cNvPr id="0" name=""/>
        <dsp:cNvSpPr/>
      </dsp:nvSpPr>
      <dsp:spPr>
        <a:xfrm>
          <a:off x="3227587" y="890773"/>
          <a:ext cx="743662" cy="7436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77E106-E13E-44F8-8EC8-B85268451E8C}">
      <dsp:nvSpPr>
        <dsp:cNvPr id="0" name=""/>
        <dsp:cNvSpPr/>
      </dsp:nvSpPr>
      <dsp:spPr>
        <a:xfrm>
          <a:off x="2537043" y="2314355"/>
          <a:ext cx="212474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endParaRPr lang="en-US" sz="2400" kern="1200"/>
        </a:p>
      </dsp:txBody>
      <dsp:txXfrm>
        <a:off x="2537043" y="2314355"/>
        <a:ext cx="2124749" cy="720000"/>
      </dsp:txXfrm>
    </dsp:sp>
    <dsp:sp modelId="{B9CBC366-D6E5-4EE1-906D-ED09456FB04A}">
      <dsp:nvSpPr>
        <dsp:cNvPr id="0" name=""/>
        <dsp:cNvSpPr/>
      </dsp:nvSpPr>
      <dsp:spPr>
        <a:xfrm>
          <a:off x="5447950" y="614556"/>
          <a:ext cx="1296097" cy="129609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C7247E-63BC-4920-B89C-42C2CE06E0D0}">
      <dsp:nvSpPr>
        <dsp:cNvPr id="0" name=""/>
        <dsp:cNvSpPr/>
      </dsp:nvSpPr>
      <dsp:spPr>
        <a:xfrm>
          <a:off x="5724168" y="890773"/>
          <a:ext cx="743662" cy="7436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65FA4D-9345-4D47-9CA6-6E92B764A8F2}">
      <dsp:nvSpPr>
        <dsp:cNvPr id="0" name=""/>
        <dsp:cNvSpPr/>
      </dsp:nvSpPr>
      <dsp:spPr>
        <a:xfrm>
          <a:off x="3081574" y="1948905"/>
          <a:ext cx="212474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endParaRPr lang="en-US" sz="2400" kern="1200"/>
        </a:p>
      </dsp:txBody>
      <dsp:txXfrm>
        <a:off x="3081574" y="1948905"/>
        <a:ext cx="2124749" cy="720000"/>
      </dsp:txXfrm>
    </dsp:sp>
    <dsp:sp modelId="{21745F1B-E9CD-43CA-BD53-0D012D5946AB}">
      <dsp:nvSpPr>
        <dsp:cNvPr id="0" name=""/>
        <dsp:cNvSpPr/>
      </dsp:nvSpPr>
      <dsp:spPr>
        <a:xfrm>
          <a:off x="7944531" y="614556"/>
          <a:ext cx="1296097" cy="1296097"/>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4BA234-A815-418B-BF5F-2BDB015C88F4}">
      <dsp:nvSpPr>
        <dsp:cNvPr id="0" name=""/>
        <dsp:cNvSpPr/>
      </dsp:nvSpPr>
      <dsp:spPr>
        <a:xfrm>
          <a:off x="8220749" y="890773"/>
          <a:ext cx="743662" cy="7436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D1A1E9-D498-4EBB-9091-8B9C875DF1F0}">
      <dsp:nvSpPr>
        <dsp:cNvPr id="0" name=""/>
        <dsp:cNvSpPr/>
      </dsp:nvSpPr>
      <dsp:spPr>
        <a:xfrm>
          <a:off x="7530205" y="2314355"/>
          <a:ext cx="212474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endParaRPr lang="en-US" sz="2400" kern="1200"/>
        </a:p>
      </dsp:txBody>
      <dsp:txXfrm>
        <a:off x="7530205" y="2314355"/>
        <a:ext cx="2124749" cy="720000"/>
      </dsp:txXfrm>
    </dsp:sp>
    <dsp:sp modelId="{78ED245F-01FD-4AC3-A1F9-0F2F7D41B632}">
      <dsp:nvSpPr>
        <dsp:cNvPr id="0" name=""/>
        <dsp:cNvSpPr/>
      </dsp:nvSpPr>
      <dsp:spPr>
        <a:xfrm>
          <a:off x="10441113" y="614556"/>
          <a:ext cx="1296097" cy="1296097"/>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2886DB-FDBF-4870-9BAC-15A32B9B674A}">
      <dsp:nvSpPr>
        <dsp:cNvPr id="0" name=""/>
        <dsp:cNvSpPr/>
      </dsp:nvSpPr>
      <dsp:spPr>
        <a:xfrm>
          <a:off x="10717330" y="890773"/>
          <a:ext cx="743662" cy="743662"/>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8081AA-54F6-435B-883C-356DFA0026F9}">
      <dsp:nvSpPr>
        <dsp:cNvPr id="0" name=""/>
        <dsp:cNvSpPr/>
      </dsp:nvSpPr>
      <dsp:spPr>
        <a:xfrm>
          <a:off x="10026786" y="2314355"/>
          <a:ext cx="212474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endParaRPr lang="en-US" sz="2400" kern="1200"/>
        </a:p>
      </dsp:txBody>
      <dsp:txXfrm>
        <a:off x="10026786" y="2314355"/>
        <a:ext cx="2124749"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0E1CE-A510-467F-B6FB-779036DD0D88}">
      <dsp:nvSpPr>
        <dsp:cNvPr id="0" name=""/>
        <dsp:cNvSpPr/>
      </dsp:nvSpPr>
      <dsp:spPr>
        <a:xfrm>
          <a:off x="940323" y="707424"/>
          <a:ext cx="1837687" cy="18376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C2192D-42A9-45FE-9EA2-8E24BDA6BCD5}">
      <dsp:nvSpPr>
        <dsp:cNvPr id="0" name=""/>
        <dsp:cNvSpPr/>
      </dsp:nvSpPr>
      <dsp:spPr>
        <a:xfrm>
          <a:off x="176535" y="2869297"/>
          <a:ext cx="3677674" cy="108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pPr>
          <a:r>
            <a:rPr lang="en-US" sz="2600" kern="1200">
              <a:latin typeface="Montserrat" pitchFamily="2" charset="0"/>
            </a:rPr>
            <a:t>Does it matter who we are as researchers?</a:t>
          </a:r>
        </a:p>
      </dsp:txBody>
      <dsp:txXfrm>
        <a:off x="176535" y="2869297"/>
        <a:ext cx="3677674" cy="108559"/>
      </dsp:txXfrm>
    </dsp:sp>
    <dsp:sp modelId="{1C2C23AF-2277-483D-B5CE-C1861B5BA8B2}">
      <dsp:nvSpPr>
        <dsp:cNvPr id="0" name=""/>
        <dsp:cNvSpPr/>
      </dsp:nvSpPr>
      <dsp:spPr>
        <a:xfrm>
          <a:off x="6049464" y="665955"/>
          <a:ext cx="1837687" cy="183768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02B2C1-9972-41A2-B3F0-AFC098FD216D}">
      <dsp:nvSpPr>
        <dsp:cNvPr id="0" name=""/>
        <dsp:cNvSpPr/>
      </dsp:nvSpPr>
      <dsp:spPr>
        <a:xfrm>
          <a:off x="4876080" y="2786956"/>
          <a:ext cx="4083750" cy="218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pPr>
          <a:r>
            <a:rPr lang="en-US" sz="2600" kern="1200" dirty="0">
              <a:latin typeface="Montserrat" pitchFamily="2" charset="0"/>
            </a:rPr>
            <a:t>Does it matter who our research participants are?</a:t>
          </a:r>
        </a:p>
      </dsp:txBody>
      <dsp:txXfrm>
        <a:off x="4876080" y="2786956"/>
        <a:ext cx="4083750" cy="218346"/>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5C823C-91FC-A24E-BF53-8EA82114C932}" type="datetimeFigureOut">
              <a:rPr lang="en-US" smtClean="0"/>
              <a:t>5/11/2026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57541F-9454-FA45-82A1-D7BDA4EDB85D}" type="slidenum">
              <a:rPr lang="en-US" smtClean="0"/>
              <a:t>‹#›</a:t>
            </a:fld>
            <a:endParaRPr lang="en-US"/>
          </a:p>
        </p:txBody>
      </p:sp>
    </p:spTree>
    <p:extLst>
      <p:ext uri="{BB962C8B-B14F-4D97-AF65-F5344CB8AC3E}">
        <p14:creationId xmlns:p14="http://schemas.microsoft.com/office/powerpoint/2010/main" val="2579337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156082"/>
                </a:solidFill>
              </a:rPr>
              <a:t>Hello and welcome to Session 4 of the NxtGen Researcher Programme. In this session, we will be looking at desk research, the different sources of research and finding reliable sources.</a:t>
            </a:r>
          </a:p>
        </p:txBody>
      </p:sp>
      <p:sp>
        <p:nvSpPr>
          <p:cNvPr id="4" name="Slide Number Placeholder 3"/>
          <p:cNvSpPr>
            <a:spLocks noGrp="1"/>
          </p:cNvSpPr>
          <p:nvPr>
            <p:ph type="sldNum" sz="quarter" idx="5"/>
          </p:nvPr>
        </p:nvSpPr>
        <p:spPr/>
        <p:txBody>
          <a:bodyPr/>
          <a:lstStyle/>
          <a:p>
            <a:fld id="{3657541F-9454-FA45-82A1-D7BDA4EDB85D}" type="slidenum">
              <a:rPr lang="en-US" smtClean="0"/>
              <a:t>1</a:t>
            </a:fld>
            <a:endParaRPr lang="en-US"/>
          </a:p>
        </p:txBody>
      </p:sp>
    </p:spTree>
    <p:extLst>
      <p:ext uri="{BB962C8B-B14F-4D97-AF65-F5344CB8AC3E}">
        <p14:creationId xmlns:p14="http://schemas.microsoft.com/office/powerpoint/2010/main" val="1350921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156082"/>
                </a:solidFill>
              </a:rPr>
              <a:t>The learning outcomes for this session are:</a:t>
            </a:r>
          </a:p>
          <a:p>
            <a:endParaRPr lang="en-US" dirty="0">
              <a:solidFill>
                <a:srgbClr val="156082"/>
              </a:solidFill>
            </a:endParaRPr>
          </a:p>
          <a:p>
            <a:r>
              <a:rPr lang="en-US" dirty="0">
                <a:solidFill>
                  <a:srgbClr val="156082"/>
                </a:solidFill>
              </a:rPr>
              <a:t>Describing the differences between primary and secondary research.</a:t>
            </a:r>
          </a:p>
          <a:p>
            <a:endParaRPr lang="en-US" dirty="0">
              <a:solidFill>
                <a:srgbClr val="156082"/>
              </a:solidFill>
            </a:endParaRPr>
          </a:p>
          <a:p>
            <a:r>
              <a:rPr lang="en-US" dirty="0">
                <a:solidFill>
                  <a:srgbClr val="156082"/>
                </a:solidFill>
              </a:rPr>
              <a:t>Evaluate the reliability of methods used for desk research.</a:t>
            </a:r>
          </a:p>
          <a:p>
            <a:endParaRPr lang="en-US" dirty="0">
              <a:solidFill>
                <a:srgbClr val="156082"/>
              </a:solidFill>
            </a:endParaRPr>
          </a:p>
          <a:p>
            <a:r>
              <a:rPr lang="en-US" dirty="0">
                <a:solidFill>
                  <a:srgbClr val="156082"/>
                </a:solidFill>
              </a:rPr>
              <a:t>Discuss the importance of representation in research</a:t>
            </a:r>
          </a:p>
        </p:txBody>
      </p:sp>
      <p:sp>
        <p:nvSpPr>
          <p:cNvPr id="4" name="Slide Number Placeholder 3"/>
          <p:cNvSpPr>
            <a:spLocks noGrp="1"/>
          </p:cNvSpPr>
          <p:nvPr>
            <p:ph type="sldNum" sz="quarter" idx="5"/>
          </p:nvPr>
        </p:nvSpPr>
        <p:spPr/>
        <p:txBody>
          <a:bodyPr/>
          <a:lstStyle/>
          <a:p>
            <a:fld id="{EF6104C9-81B3-6C4F-AF41-68E9F5293BD6}" type="slidenum">
              <a:rPr lang="en-US" smtClean="0"/>
              <a:t>2</a:t>
            </a:fld>
            <a:endParaRPr lang="en-US"/>
          </a:p>
        </p:txBody>
      </p:sp>
    </p:spTree>
    <p:extLst>
      <p:ext uri="{BB962C8B-B14F-4D97-AF65-F5344CB8AC3E}">
        <p14:creationId xmlns:p14="http://schemas.microsoft.com/office/powerpoint/2010/main" val="58655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i="1" dirty="0"/>
              <a:t>[Note to trainer: The researchers should have watched the video on desk research in preparation for the session, so should know what it is and what it involves. Ask them to discuss the questions on their tables and then share to the rest of the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a:defRPr/>
            </a:pPr>
            <a:r>
              <a:rPr lang="en-GB" dirty="0">
                <a:solidFill>
                  <a:srgbClr val="156082"/>
                </a:solidFill>
              </a:rPr>
              <a:t>Our first activity for this session is to recall what you have learned from the desk research video.</a:t>
            </a:r>
          </a:p>
          <a:p>
            <a:pPr>
              <a:defRPr/>
            </a:pPr>
            <a:endParaRPr lang="en-GB" dirty="0">
              <a:solidFill>
                <a:srgbClr val="156082"/>
              </a:solidFill>
            </a:endParaRPr>
          </a:p>
          <a:p>
            <a:pPr>
              <a:defRPr/>
            </a:pPr>
            <a:r>
              <a:rPr lang="en-GB" dirty="0">
                <a:solidFill>
                  <a:srgbClr val="156082"/>
                </a:solidFill>
              </a:rPr>
              <a:t>Works in pairs or groups to discuss the key points from the video and write some down on </a:t>
            </a:r>
            <a:r>
              <a:rPr lang="en-GB" dirty="0" err="1">
                <a:solidFill>
                  <a:srgbClr val="156082"/>
                </a:solidFill>
              </a:rPr>
              <a:t>post-it</a:t>
            </a:r>
            <a:r>
              <a:rPr lang="en-GB" dirty="0">
                <a:solidFill>
                  <a:srgbClr val="156082"/>
                </a:solidFill>
              </a:rPr>
              <a:t> notes, to share with the room. You have 5 minutes before we share our thoughts together as a room.</a:t>
            </a:r>
          </a:p>
          <a:p>
            <a:pPr>
              <a:defRPr/>
            </a:pPr>
            <a:endParaRPr lang="en-GB" dirty="0"/>
          </a:p>
          <a:p>
            <a:pPr>
              <a:defRPr/>
            </a:pPr>
            <a:r>
              <a:rPr lang="en-GB" i="1" dirty="0"/>
              <a:t>Note to trainer: Ideas to share if they don’t contribute them – </a:t>
            </a:r>
          </a:p>
          <a:p>
            <a:pPr marL="342900" indent="-342900">
              <a:buFont typeface="Arial" panose="020B0604020202020204" pitchFamily="34" charset="0"/>
              <a:buChar char="•"/>
            </a:pPr>
            <a:r>
              <a:rPr lang="en-US" sz="1200" i="1" dirty="0"/>
              <a:t>Desk research means you can make a </a:t>
            </a:r>
            <a:r>
              <a:rPr lang="en-US" sz="1200" b="1" i="1" dirty="0"/>
              <a:t>summary</a:t>
            </a:r>
            <a:r>
              <a:rPr lang="en-US" sz="1200" i="1" dirty="0"/>
              <a:t> of what is already known about your topic or theme.</a:t>
            </a:r>
          </a:p>
          <a:p>
            <a:pPr marL="342900" indent="-342900">
              <a:buFont typeface="Arial" panose="020B0604020202020204" pitchFamily="34" charset="0"/>
              <a:buChar char="•"/>
            </a:pPr>
            <a:r>
              <a:rPr lang="en-US" sz="1200" i="1" dirty="0"/>
              <a:t>Doing desk research </a:t>
            </a:r>
            <a:r>
              <a:rPr lang="en-US" sz="1200" b="1" i="1" dirty="0"/>
              <a:t>might help you decide what data you want to collect</a:t>
            </a:r>
            <a:r>
              <a:rPr lang="en-US" sz="1200" b="0" i="1" dirty="0"/>
              <a:t>.</a:t>
            </a:r>
            <a:endParaRPr lang="en-US" sz="1200" b="1" i="1" dirty="0"/>
          </a:p>
          <a:p>
            <a:pPr marL="342900" indent="-342900">
              <a:buFont typeface="Arial" panose="020B0604020202020204" pitchFamily="34" charset="0"/>
              <a:buChar char="•"/>
            </a:pPr>
            <a:r>
              <a:rPr lang="en-US" sz="1200" b="0" i="1" dirty="0"/>
              <a:t>Doing desk research </a:t>
            </a:r>
            <a:r>
              <a:rPr lang="en-US" sz="1200" b="1" i="1" dirty="0"/>
              <a:t>helps you refine or focus in on your topic</a:t>
            </a:r>
            <a:r>
              <a:rPr lang="en-US" sz="1200" i="1" dirty="0"/>
              <a:t>.</a:t>
            </a:r>
          </a:p>
          <a:p>
            <a:pPr marL="342900" indent="-342900">
              <a:buFont typeface="Arial" panose="020B0604020202020204" pitchFamily="34" charset="0"/>
              <a:buChar char="•"/>
            </a:pPr>
            <a:r>
              <a:rPr lang="en-US" sz="1200" i="1" dirty="0"/>
              <a:t>If you don’t know what has been done before, you might not know what information will be new to find out.</a:t>
            </a:r>
          </a:p>
          <a:p>
            <a:pPr marL="342900" indent="-342900">
              <a:buFont typeface="Arial" panose="020B0604020202020204" pitchFamily="34" charset="0"/>
              <a:buChar char="•"/>
            </a:pPr>
            <a:r>
              <a:rPr lang="en-US" sz="1200" i="1" dirty="0"/>
              <a:t>If you know something about the topic, you should be more credible when interviewing people.</a:t>
            </a:r>
          </a:p>
          <a:p>
            <a:endParaRPr lang="en-US" dirty="0"/>
          </a:p>
        </p:txBody>
      </p:sp>
      <p:sp>
        <p:nvSpPr>
          <p:cNvPr id="4" name="Slide Number Placeholder 3"/>
          <p:cNvSpPr>
            <a:spLocks noGrp="1"/>
          </p:cNvSpPr>
          <p:nvPr>
            <p:ph type="sldNum" sz="quarter" idx="5"/>
          </p:nvPr>
        </p:nvSpPr>
        <p:spPr/>
        <p:txBody>
          <a:bodyPr/>
          <a:lstStyle/>
          <a:p>
            <a:fld id="{3657541F-9454-FA45-82A1-D7BDA4EDB85D}" type="slidenum">
              <a:rPr lang="en-US" smtClean="0"/>
              <a:t>3</a:t>
            </a:fld>
            <a:endParaRPr lang="en-US"/>
          </a:p>
        </p:txBody>
      </p:sp>
    </p:spTree>
    <p:extLst>
      <p:ext uri="{BB962C8B-B14F-4D97-AF65-F5344CB8AC3E}">
        <p14:creationId xmlns:p14="http://schemas.microsoft.com/office/powerpoint/2010/main" val="3447306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156082"/>
                </a:solidFill>
              </a:rPr>
              <a:t>When we think about carrying out research, we say that desk research is secondary research. </a:t>
            </a:r>
            <a:r>
              <a:rPr lang="en-GB" b="1" dirty="0">
                <a:solidFill>
                  <a:srgbClr val="156082"/>
                </a:solidFill>
              </a:rPr>
              <a:t>[click]</a:t>
            </a:r>
          </a:p>
          <a:p>
            <a:endParaRPr lang="en-GB" dirty="0">
              <a:solidFill>
                <a:srgbClr val="156082"/>
              </a:solidFill>
            </a:endParaRPr>
          </a:p>
          <a:p>
            <a:r>
              <a:rPr lang="en-GB" dirty="0">
                <a:solidFill>
                  <a:srgbClr val="156082"/>
                </a:solidFill>
              </a:rPr>
              <a:t>Going and collecting data yourself is primary research </a:t>
            </a:r>
            <a:r>
              <a:rPr lang="en-GB" b="1" dirty="0">
                <a:solidFill>
                  <a:srgbClr val="156082"/>
                </a:solidFill>
              </a:rPr>
              <a:t>[click]</a:t>
            </a:r>
          </a:p>
          <a:p>
            <a:endParaRPr lang="en-GB" dirty="0">
              <a:solidFill>
                <a:srgbClr val="156082"/>
              </a:solidFill>
            </a:endParaRPr>
          </a:p>
          <a:p>
            <a:r>
              <a:rPr lang="en-GB" dirty="0">
                <a:solidFill>
                  <a:srgbClr val="156082"/>
                </a:solidFill>
              </a:rPr>
              <a:t>Remember that if you collect data, you are the first person to collect data, so ‘primary’ or first</a:t>
            </a:r>
          </a:p>
          <a:p>
            <a:endParaRPr lang="en-GB" dirty="0">
              <a:solidFill>
                <a:srgbClr val="156082"/>
              </a:solidFill>
            </a:endParaRPr>
          </a:p>
          <a:p>
            <a:r>
              <a:rPr lang="en-GB" dirty="0">
                <a:solidFill>
                  <a:srgbClr val="156082"/>
                </a:solidFill>
              </a:rPr>
              <a:t>If you read someone else’s research, they have collected it, so you aren’t the first!</a:t>
            </a:r>
          </a:p>
        </p:txBody>
      </p:sp>
      <p:sp>
        <p:nvSpPr>
          <p:cNvPr id="4" name="Slide Number Placeholder 3"/>
          <p:cNvSpPr>
            <a:spLocks noGrp="1"/>
          </p:cNvSpPr>
          <p:nvPr>
            <p:ph type="sldNum" sz="quarter" idx="5"/>
          </p:nvPr>
        </p:nvSpPr>
        <p:spPr/>
        <p:txBody>
          <a:bodyPr/>
          <a:lstStyle/>
          <a:p>
            <a:fld id="{3657541F-9454-FA45-82A1-D7BDA4EDB85D}" type="slidenum">
              <a:rPr lang="en-US" smtClean="0"/>
              <a:t>4</a:t>
            </a:fld>
            <a:endParaRPr lang="en-US"/>
          </a:p>
        </p:txBody>
      </p:sp>
    </p:spTree>
    <p:extLst>
      <p:ext uri="{BB962C8B-B14F-4D97-AF65-F5344CB8AC3E}">
        <p14:creationId xmlns:p14="http://schemas.microsoft.com/office/powerpoint/2010/main" val="596259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solidFill>
                  <a:srgbClr val="156082"/>
                </a:solidFill>
                <a:latin typeface="Calibri"/>
                <a:ea typeface="Times New Roman" panose="02020603050405020304" pitchFamily="18" charset="0"/>
                <a:cs typeface="Calibri"/>
              </a:rPr>
              <a:t>In this next activity, the</a:t>
            </a:r>
            <a:r>
              <a:rPr lang="en-GB" sz="1200" i="0" dirty="0">
                <a:solidFill>
                  <a:srgbClr val="156082"/>
                </a:solidFill>
                <a:effectLst/>
                <a:latin typeface="Calibri"/>
                <a:ea typeface="Times New Roman" panose="02020603050405020304" pitchFamily="18" charset="0"/>
                <a:cs typeface="Calibri"/>
              </a:rPr>
              <a:t> aim </a:t>
            </a:r>
            <a:r>
              <a:rPr lang="en-GB" dirty="0">
                <a:solidFill>
                  <a:srgbClr val="156082"/>
                </a:solidFill>
                <a:latin typeface="Calibri"/>
                <a:ea typeface="Times New Roman" panose="02020603050405020304" pitchFamily="18" charset="0"/>
                <a:cs typeface="Calibri"/>
              </a:rPr>
              <a:t>is to</a:t>
            </a:r>
            <a:r>
              <a:rPr lang="en-GB" sz="1200" i="0" dirty="0">
                <a:solidFill>
                  <a:srgbClr val="156082"/>
                </a:solidFill>
                <a:effectLst/>
                <a:latin typeface="Calibri"/>
                <a:ea typeface="Times New Roman" panose="02020603050405020304" pitchFamily="18" charset="0"/>
                <a:cs typeface="Calibri"/>
              </a:rPr>
              <a:t> find out which websites are visited to find the information. </a:t>
            </a:r>
            <a:endParaRPr lang="en-GB" dirty="0">
              <a:solidFill>
                <a:srgbClr val="156082"/>
              </a:solidFill>
              <a:latin typeface="Times New Roman"/>
              <a:ea typeface="Calibri"/>
              <a:cs typeface="Calibri"/>
            </a:endParaRPr>
          </a:p>
          <a:p>
            <a:pPr>
              <a:defRPr/>
            </a:pPr>
            <a:endParaRPr lang="en-GB" dirty="0">
              <a:solidFill>
                <a:srgbClr val="156082"/>
              </a:solidFill>
              <a:latin typeface="Calibri"/>
              <a:ea typeface="Times New Roman" panose="02020603050405020304" pitchFamily="18" charset="0"/>
              <a:cs typeface="Calibri"/>
            </a:endParaRPr>
          </a:p>
          <a:p>
            <a:pPr>
              <a:defRPr/>
            </a:pPr>
            <a:r>
              <a:rPr lang="en-GB" sz="1200" i="0" dirty="0">
                <a:solidFill>
                  <a:srgbClr val="156082"/>
                </a:solidFill>
                <a:effectLst/>
                <a:latin typeface="Calibri"/>
                <a:ea typeface="Times New Roman" panose="02020603050405020304" pitchFamily="18" charset="0"/>
                <a:cs typeface="Calibri"/>
              </a:rPr>
              <a:t>Can they be trusted? Are they really revealing research or just someone’s opinion? </a:t>
            </a:r>
            <a:endParaRPr lang="en-GB" dirty="0">
              <a:solidFill>
                <a:srgbClr val="156082"/>
              </a:solidFill>
              <a:latin typeface="Times New Roman"/>
              <a:ea typeface="Calibri"/>
              <a:cs typeface="Times New Roman"/>
            </a:endParaRPr>
          </a:p>
          <a:p>
            <a:pPr>
              <a:defRPr/>
            </a:pPr>
            <a:endParaRPr lang="en-GB" dirty="0">
              <a:solidFill>
                <a:srgbClr val="156082"/>
              </a:solidFill>
              <a:latin typeface="Calibri"/>
              <a:ea typeface="Times New Roman" panose="02020603050405020304" pitchFamily="18" charset="0"/>
              <a:cs typeface="Calibri"/>
            </a:endParaRPr>
          </a:p>
          <a:p>
            <a:pPr marL="285750" indent="-285750">
              <a:buFont typeface="Arial"/>
              <a:buChar char="•"/>
              <a:defRPr/>
            </a:pPr>
            <a:r>
              <a:rPr lang="en-GB" dirty="0">
                <a:solidFill>
                  <a:srgbClr val="156082"/>
                </a:solidFill>
                <a:latin typeface="Calibri"/>
                <a:ea typeface="Times New Roman" panose="02020603050405020304" pitchFamily="18" charset="0"/>
                <a:cs typeface="Calibri"/>
              </a:rPr>
              <a:t>Firstly, write down your favourite type of cake on a </a:t>
            </a:r>
            <a:r>
              <a:rPr lang="en-GB" dirty="0" err="1">
                <a:solidFill>
                  <a:srgbClr val="156082"/>
                </a:solidFill>
                <a:latin typeface="Calibri"/>
                <a:ea typeface="Times New Roman" panose="02020603050405020304" pitchFamily="18" charset="0"/>
                <a:cs typeface="Calibri"/>
              </a:rPr>
              <a:t>post-it</a:t>
            </a:r>
            <a:r>
              <a:rPr lang="en-GB" dirty="0">
                <a:solidFill>
                  <a:srgbClr val="156082"/>
                </a:solidFill>
                <a:latin typeface="Calibri"/>
                <a:ea typeface="Times New Roman" panose="02020603050405020304" pitchFamily="18" charset="0"/>
                <a:cs typeface="Calibri"/>
              </a:rPr>
              <a:t> note.</a:t>
            </a:r>
          </a:p>
          <a:p>
            <a:pPr marL="285750" indent="-285750">
              <a:buFont typeface="Arial"/>
              <a:buChar char="•"/>
              <a:defRPr/>
            </a:pPr>
            <a:r>
              <a:rPr lang="en-GB" dirty="0">
                <a:solidFill>
                  <a:srgbClr val="156082"/>
                </a:solidFill>
                <a:latin typeface="Calibri"/>
                <a:ea typeface="Times New Roman" panose="02020603050405020304" pitchFamily="18" charset="0"/>
                <a:cs typeface="Calibri"/>
              </a:rPr>
              <a:t>Secondly, collect all the </a:t>
            </a:r>
            <a:r>
              <a:rPr lang="en-GB" dirty="0" err="1">
                <a:solidFill>
                  <a:srgbClr val="156082"/>
                </a:solidFill>
                <a:latin typeface="Calibri"/>
                <a:ea typeface="Times New Roman" panose="02020603050405020304" pitchFamily="18" charset="0"/>
                <a:cs typeface="Calibri"/>
              </a:rPr>
              <a:t>post-it</a:t>
            </a:r>
            <a:r>
              <a:rPr lang="en-GB" dirty="0">
                <a:solidFill>
                  <a:srgbClr val="156082"/>
                </a:solidFill>
                <a:latin typeface="Calibri"/>
                <a:ea typeface="Times New Roman" panose="02020603050405020304" pitchFamily="18" charset="0"/>
                <a:cs typeface="Calibri"/>
              </a:rPr>
              <a:t> notes for your group. Is there a common favourite? Which is the most popular?</a:t>
            </a:r>
          </a:p>
          <a:p>
            <a:pPr marL="285750" indent="-285750">
              <a:buFont typeface="Arial"/>
              <a:buChar char="•"/>
              <a:defRPr/>
            </a:pPr>
            <a:r>
              <a:rPr lang="en-GB" dirty="0">
                <a:solidFill>
                  <a:srgbClr val="156082"/>
                </a:solidFill>
                <a:latin typeface="Calibri"/>
                <a:ea typeface="Times New Roman" panose="02020603050405020304" pitchFamily="18" charset="0"/>
                <a:cs typeface="Calibri"/>
              </a:rPr>
              <a:t>You have just collected primary data!</a:t>
            </a:r>
          </a:p>
          <a:p>
            <a:pPr marL="285750" indent="-285750">
              <a:buFont typeface="Arial"/>
              <a:buChar char="•"/>
              <a:defRPr/>
            </a:pPr>
            <a:r>
              <a:rPr lang="en-GB" dirty="0">
                <a:solidFill>
                  <a:srgbClr val="156082"/>
                </a:solidFill>
                <a:latin typeface="Calibri"/>
                <a:ea typeface="Times New Roman" panose="02020603050405020304" pitchFamily="18" charset="0"/>
                <a:cs typeface="Calibri"/>
              </a:rPr>
              <a:t>Next, conduct some desk research to find out the world's most favourite cake. You will be finding secondary data, using your devices.</a:t>
            </a:r>
          </a:p>
          <a:p>
            <a:pPr marL="285750" indent="-285750">
              <a:buFont typeface="Arial"/>
              <a:buChar char="•"/>
              <a:defRPr/>
            </a:pPr>
            <a:r>
              <a:rPr lang="en-GB" dirty="0">
                <a:solidFill>
                  <a:srgbClr val="156082"/>
                </a:solidFill>
                <a:latin typeface="Calibri"/>
                <a:ea typeface="Times New Roman" panose="02020603050405020304" pitchFamily="18" charset="0"/>
                <a:cs typeface="Calibri"/>
              </a:rPr>
              <a:t>Finally, once you find a webpage with an answer, keep that page open and note the source. </a:t>
            </a:r>
          </a:p>
          <a:p>
            <a:pPr marL="285750" indent="-285750">
              <a:buFont typeface="Arial"/>
              <a:buChar char="•"/>
              <a:defRPr/>
            </a:pPr>
            <a:r>
              <a:rPr lang="en-GB" dirty="0">
                <a:solidFill>
                  <a:srgbClr val="156082"/>
                </a:solidFill>
                <a:latin typeface="Calibri"/>
                <a:ea typeface="Times New Roman" panose="02020603050405020304" pitchFamily="18" charset="0"/>
                <a:cs typeface="Calibri"/>
              </a:rPr>
              <a:t>What is the name of the website? Who is the author? Does the article have a name or title?</a:t>
            </a:r>
          </a:p>
          <a:p>
            <a:pPr>
              <a:defRPr/>
            </a:pPr>
            <a:endParaRPr lang="en-GB" dirty="0">
              <a:solidFill>
                <a:srgbClr val="156082"/>
              </a:solidFill>
              <a:latin typeface="Calibri"/>
              <a:ea typeface="Times New Roman" panose="02020603050405020304" pitchFamily="18" charset="0"/>
              <a:cs typeface="Calibri"/>
            </a:endParaRPr>
          </a:p>
          <a:p>
            <a:pPr>
              <a:defRPr/>
            </a:pPr>
            <a:r>
              <a:rPr lang="en-GB" sz="1200" i="0" dirty="0">
                <a:solidFill>
                  <a:srgbClr val="156082"/>
                </a:solidFill>
                <a:effectLst/>
                <a:latin typeface="Calibri"/>
                <a:ea typeface="Times New Roman" panose="02020603050405020304" pitchFamily="18" charset="0"/>
                <a:cs typeface="Calibri"/>
              </a:rPr>
              <a:t>Discuss the results using the next slide.</a:t>
            </a:r>
            <a:endParaRPr lang="en-GB" i="0" dirty="0">
              <a:solidFill>
                <a:srgbClr val="156082"/>
              </a:solidFill>
              <a:latin typeface="Times New Roman"/>
              <a:ea typeface="Calibri"/>
              <a:cs typeface="Times New Roman"/>
            </a:endParaRPr>
          </a:p>
          <a:p>
            <a:endParaRPr lang="en-US" dirty="0">
              <a:solidFill>
                <a:srgbClr val="156082"/>
              </a:solidFill>
            </a:endParaRPr>
          </a:p>
        </p:txBody>
      </p:sp>
      <p:sp>
        <p:nvSpPr>
          <p:cNvPr id="4" name="Slide Number Placeholder 3"/>
          <p:cNvSpPr>
            <a:spLocks noGrp="1"/>
          </p:cNvSpPr>
          <p:nvPr>
            <p:ph type="sldNum" sz="quarter" idx="5"/>
          </p:nvPr>
        </p:nvSpPr>
        <p:spPr/>
        <p:txBody>
          <a:bodyPr/>
          <a:lstStyle/>
          <a:p>
            <a:fld id="{3657541F-9454-FA45-82A1-D7BDA4EDB85D}" type="slidenum">
              <a:rPr lang="en-US" smtClean="0"/>
              <a:t>5</a:t>
            </a:fld>
            <a:endParaRPr lang="en-US"/>
          </a:p>
        </p:txBody>
      </p:sp>
    </p:spTree>
    <p:extLst>
      <p:ext uri="{BB962C8B-B14F-4D97-AF65-F5344CB8AC3E}">
        <p14:creationId xmlns:p14="http://schemas.microsoft.com/office/powerpoint/2010/main" val="3950305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solidFill>
                  <a:srgbClr val="000000"/>
                </a:solidFill>
              </a:rPr>
              <a:t>[Notes to </a:t>
            </a:r>
            <a:r>
              <a:rPr lang="en-GB" i="1" dirty="0"/>
              <a:t>trainer:</a:t>
            </a:r>
            <a:r>
              <a:rPr lang="en-GB" i="1" dirty="0">
                <a:solidFill>
                  <a:srgbClr val="000000"/>
                </a:solidFill>
              </a:rPr>
              <a:t> To discuss the research done online -</a:t>
            </a:r>
          </a:p>
          <a:p>
            <a:pPr marL="228600" indent="-228600">
              <a:buFont typeface="Arial"/>
              <a:buChar char="•"/>
            </a:pPr>
            <a:r>
              <a:rPr lang="en-GB" i="1" dirty="0">
                <a:solidFill>
                  <a:srgbClr val="000000"/>
                </a:solidFill>
              </a:rPr>
              <a:t>Find out what information the researchers have found online and tally it up. What is the world’s favourite type of cake?</a:t>
            </a:r>
          </a:p>
          <a:p>
            <a:pPr marL="228600" indent="-228600">
              <a:buFont typeface="Arial"/>
              <a:buChar char="•"/>
            </a:pPr>
            <a:r>
              <a:rPr lang="en-GB" i="1" dirty="0">
                <a:solidFill>
                  <a:srgbClr val="000000"/>
                </a:solidFill>
              </a:rPr>
              <a:t>Ask where they found the information. Which website? Who is the author? Does it say?</a:t>
            </a:r>
          </a:p>
          <a:p>
            <a:pPr marL="228600" indent="-228600">
              <a:buFont typeface="Arial"/>
              <a:buChar char="•"/>
            </a:pPr>
            <a:r>
              <a:rPr lang="en-GB" i="1" dirty="0">
                <a:solidFill>
                  <a:srgbClr val="000000"/>
                </a:solidFill>
              </a:rPr>
              <a:t>Are the answers found based on any real research, </a:t>
            </a:r>
            <a:r>
              <a:rPr lang="en-GB" i="1" dirty="0" err="1">
                <a:solidFill>
                  <a:srgbClr val="000000"/>
                </a:solidFill>
              </a:rPr>
              <a:t>eg</a:t>
            </a:r>
            <a:r>
              <a:rPr lang="en-GB" i="1" dirty="0">
                <a:solidFill>
                  <a:srgbClr val="000000"/>
                </a:solidFill>
              </a:rPr>
              <a:t> a poll or survey of x thousand people? Or are they just the opinions of those writing the articles?</a:t>
            </a:r>
          </a:p>
          <a:p>
            <a:pPr marL="228600" indent="-228600">
              <a:buFont typeface="Arial"/>
              <a:buChar char="•"/>
            </a:pPr>
            <a:r>
              <a:rPr lang="en-GB" i="1" dirty="0">
                <a:solidFill>
                  <a:srgbClr val="000000"/>
                </a:solidFill>
              </a:rPr>
              <a:t>If the articles are based on research, they might tell us that in an opinion poll, or might mention a survey, or how many people were asked the question.</a:t>
            </a:r>
          </a:p>
          <a:p>
            <a:r>
              <a:rPr lang="en-US" i="1" dirty="0">
                <a:solidFill>
                  <a:srgbClr val="000000"/>
                </a:solidFill>
              </a:rPr>
              <a:t>5)   For interest, compare the results online to what the group’s </a:t>
            </a:r>
            <a:r>
              <a:rPr lang="en-US" i="1" dirty="0" err="1">
                <a:solidFill>
                  <a:srgbClr val="000000"/>
                </a:solidFill>
              </a:rPr>
              <a:t>favourite</a:t>
            </a:r>
            <a:r>
              <a:rPr lang="en-US" i="1" dirty="0">
                <a:solidFill>
                  <a:srgbClr val="000000"/>
                </a:solidFill>
              </a:rPr>
              <a:t> cake was, to see if the group’s data is representative and if not, why not?] </a:t>
            </a:r>
          </a:p>
          <a:p>
            <a:endParaRPr lang="en-US" dirty="0">
              <a:solidFill>
                <a:srgbClr val="156082"/>
              </a:solidFill>
            </a:endParaRPr>
          </a:p>
          <a:p>
            <a:r>
              <a:rPr lang="en-US" dirty="0">
                <a:solidFill>
                  <a:srgbClr val="156082"/>
                </a:solidFill>
              </a:rPr>
              <a:t>Let's discuss the  research you did online:</a:t>
            </a:r>
          </a:p>
          <a:p>
            <a:pPr marL="171450" indent="-171450">
              <a:buFont typeface="Arial"/>
              <a:buChar char="•"/>
            </a:pPr>
            <a:r>
              <a:rPr lang="en-US" dirty="0">
                <a:solidFill>
                  <a:srgbClr val="156082"/>
                </a:solidFill>
              </a:rPr>
              <a:t>We're going to tally up the cakes that you each found to be the world's </a:t>
            </a:r>
            <a:r>
              <a:rPr lang="en-US" dirty="0" err="1">
                <a:solidFill>
                  <a:srgbClr val="156082"/>
                </a:solidFill>
              </a:rPr>
              <a:t>favourite</a:t>
            </a:r>
            <a:r>
              <a:rPr lang="en-US" dirty="0">
                <a:solidFill>
                  <a:srgbClr val="156082"/>
                </a:solidFill>
              </a:rPr>
              <a:t> cake. Did you all find the same cake?</a:t>
            </a:r>
          </a:p>
          <a:p>
            <a:pPr marL="171450" indent="-171450">
              <a:buFont typeface="Arial"/>
              <a:buChar char="•"/>
            </a:pPr>
            <a:r>
              <a:rPr lang="en-US" dirty="0">
                <a:solidFill>
                  <a:srgbClr val="156082"/>
                </a:solidFill>
              </a:rPr>
              <a:t>Where did you find the information? Does the webpage state an author?</a:t>
            </a:r>
          </a:p>
          <a:p>
            <a:pPr marL="171450" indent="-171450">
              <a:buFont typeface="Arial"/>
              <a:buChar char="•"/>
            </a:pPr>
            <a:r>
              <a:rPr lang="en-US" dirty="0">
                <a:solidFill>
                  <a:srgbClr val="156082"/>
                </a:solidFill>
              </a:rPr>
              <a:t>Were the answers based on real research? That could be a poll or survey of a large number of people. Or is the answer based on the author's opinion?</a:t>
            </a:r>
          </a:p>
          <a:p>
            <a:pPr marL="171450" indent="-171450">
              <a:buFont typeface="Arial"/>
              <a:buChar char="•"/>
            </a:pPr>
            <a:r>
              <a:rPr lang="en-US" dirty="0">
                <a:solidFill>
                  <a:srgbClr val="156082"/>
                </a:solidFill>
              </a:rPr>
              <a:t>Compare the research results to our </a:t>
            </a:r>
            <a:r>
              <a:rPr lang="en-US" dirty="0" err="1">
                <a:solidFill>
                  <a:srgbClr val="156082"/>
                </a:solidFill>
              </a:rPr>
              <a:t>post-it</a:t>
            </a:r>
            <a:r>
              <a:rPr lang="en-US" dirty="0">
                <a:solidFill>
                  <a:srgbClr val="156082"/>
                </a:solidFill>
              </a:rPr>
              <a:t> note results. Is our data representative of the online research data? If not, why?</a:t>
            </a:r>
          </a:p>
          <a:p>
            <a:endParaRPr lang="en-US" i="1" dirty="0">
              <a:solidFill>
                <a:srgbClr val="000000"/>
              </a:solidFill>
            </a:endParaRPr>
          </a:p>
        </p:txBody>
      </p:sp>
      <p:sp>
        <p:nvSpPr>
          <p:cNvPr id="4" name="Slide Number Placeholder 3"/>
          <p:cNvSpPr>
            <a:spLocks noGrp="1"/>
          </p:cNvSpPr>
          <p:nvPr>
            <p:ph type="sldNum" sz="quarter" idx="5"/>
          </p:nvPr>
        </p:nvSpPr>
        <p:spPr/>
        <p:txBody>
          <a:bodyPr/>
          <a:lstStyle/>
          <a:p>
            <a:fld id="{3657541F-9454-FA45-82A1-D7BDA4EDB85D}" type="slidenum">
              <a:rPr lang="en-US" smtClean="0"/>
              <a:t>6</a:t>
            </a:fld>
            <a:endParaRPr lang="en-US"/>
          </a:p>
        </p:txBody>
      </p:sp>
    </p:spTree>
    <p:extLst>
      <p:ext uri="{BB962C8B-B14F-4D97-AF65-F5344CB8AC3E}">
        <p14:creationId xmlns:p14="http://schemas.microsoft.com/office/powerpoint/2010/main" val="1935380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156082"/>
                </a:solidFill>
              </a:rPr>
              <a:t>Where can you find out information? Where would you go and look for information?</a:t>
            </a:r>
          </a:p>
          <a:p>
            <a:endParaRPr lang="en-GB" dirty="0">
              <a:solidFill>
                <a:srgbClr val="156082"/>
              </a:solidFill>
            </a:endParaRPr>
          </a:p>
          <a:p>
            <a:pPr marL="228600" indent="-228600">
              <a:buAutoNum type="arabicParenR"/>
            </a:pPr>
            <a:r>
              <a:rPr lang="en-GB" b="1" dirty="0">
                <a:solidFill>
                  <a:srgbClr val="156082"/>
                </a:solidFill>
              </a:rPr>
              <a:t>[click] </a:t>
            </a:r>
            <a:r>
              <a:rPr lang="en-GB" dirty="0">
                <a:solidFill>
                  <a:srgbClr val="156082"/>
                </a:solidFill>
              </a:rPr>
              <a:t>Internet search engines - the world's knowledge is at your fingertip. However, you may have no idea if things you find are always true, and you may need to go through millions of results with no confidence if you can trust them.</a:t>
            </a:r>
          </a:p>
          <a:p>
            <a:pPr marL="228600" indent="-228600">
              <a:buAutoNum type="arabicParenR"/>
            </a:pPr>
            <a:r>
              <a:rPr lang="en-GB" b="1" dirty="0">
                <a:solidFill>
                  <a:srgbClr val="156082"/>
                </a:solidFill>
              </a:rPr>
              <a:t>[click] </a:t>
            </a:r>
            <a:r>
              <a:rPr lang="en-GB" dirty="0">
                <a:solidFill>
                  <a:srgbClr val="156082"/>
                </a:solidFill>
              </a:rPr>
              <a:t>Libraries and books – Although this is a limited resource and books can have outdated information, to be published books have usually gone through a publishing process with editors / lawyers etc.</a:t>
            </a:r>
          </a:p>
          <a:p>
            <a:pPr marL="228600" indent="-228600">
              <a:buAutoNum type="arabicParenR"/>
            </a:pPr>
            <a:r>
              <a:rPr lang="en-GB" b="1" dirty="0">
                <a:solidFill>
                  <a:srgbClr val="156082"/>
                </a:solidFill>
              </a:rPr>
              <a:t>[click] </a:t>
            </a:r>
            <a:r>
              <a:rPr lang="en-GB" dirty="0">
                <a:solidFill>
                  <a:srgbClr val="156082"/>
                </a:solidFill>
              </a:rPr>
              <a:t>Newspapers or news outlets – While we can usually trust popular new outlets, their reliability can also depend on their corporate associations and how that may affect things like political bias</a:t>
            </a:r>
          </a:p>
          <a:p>
            <a:pPr marL="228600" indent="-228600">
              <a:buAutoNum type="arabicParenR"/>
            </a:pPr>
            <a:r>
              <a:rPr lang="en-GB" b="1" dirty="0">
                <a:solidFill>
                  <a:srgbClr val="156082"/>
                </a:solidFill>
              </a:rPr>
              <a:t>[click] </a:t>
            </a:r>
            <a:r>
              <a:rPr lang="en-GB" dirty="0">
                <a:solidFill>
                  <a:srgbClr val="156082"/>
                </a:solidFill>
              </a:rPr>
              <a:t>Surveys – government surveys should be accurate, in some countries that isn't always the case. It is worth looking into who has conducted the survey and how many people completed the survey. A census will be more reliable than a BuzzFeed article survey.</a:t>
            </a:r>
          </a:p>
          <a:p>
            <a:pPr marL="228600" indent="-228600">
              <a:buAutoNum type="arabicParenR"/>
            </a:pPr>
            <a:r>
              <a:rPr lang="en-GB" b="1" dirty="0">
                <a:solidFill>
                  <a:srgbClr val="156082"/>
                </a:solidFill>
              </a:rPr>
              <a:t>[click] </a:t>
            </a:r>
            <a:r>
              <a:rPr lang="en-GB" dirty="0">
                <a:solidFill>
                  <a:srgbClr val="156082"/>
                </a:solidFill>
              </a:rPr>
              <a:t>Academic databases – these should be reliable, as academic publishing goes through a review system before publication. </a:t>
            </a:r>
            <a:r>
              <a:rPr lang="en-GB" sz="1200" b="0" dirty="0">
                <a:solidFill>
                  <a:srgbClr val="156082"/>
                </a:solidFill>
              </a:rPr>
              <a:t>Examples are Google Scholar, Embase or Scopus (Embase and Scopus are for biomedical/medical research). </a:t>
            </a:r>
            <a:r>
              <a:rPr lang="en-GB" sz="1200" b="0" dirty="0">
                <a:solidFill>
                  <a:schemeClr val="accent1"/>
                </a:solidFill>
              </a:rPr>
              <a:t>They give you more reliable findings but may not be open and accessible to everyone</a:t>
            </a:r>
            <a:r>
              <a:rPr lang="en-GB" dirty="0">
                <a:solidFill>
                  <a:schemeClr val="accent1"/>
                </a:solidFill>
              </a:rPr>
              <a:t>, as some need a paid subscription.</a:t>
            </a:r>
            <a:endParaRPr lang="en-GB" b="0" dirty="0">
              <a:solidFill>
                <a:srgbClr val="156082"/>
              </a:solidFill>
            </a:endParaRPr>
          </a:p>
          <a:p>
            <a:endParaRPr lang="en-US" dirty="0">
              <a:solidFill>
                <a:srgbClr val="156082"/>
              </a:solidFill>
            </a:endParaRPr>
          </a:p>
        </p:txBody>
      </p:sp>
      <p:sp>
        <p:nvSpPr>
          <p:cNvPr id="4" name="Slide Number Placeholder 3"/>
          <p:cNvSpPr>
            <a:spLocks noGrp="1"/>
          </p:cNvSpPr>
          <p:nvPr>
            <p:ph type="sldNum" sz="quarter" idx="5"/>
          </p:nvPr>
        </p:nvSpPr>
        <p:spPr/>
        <p:txBody>
          <a:bodyPr/>
          <a:lstStyle/>
          <a:p>
            <a:fld id="{3657541F-9454-FA45-82A1-D7BDA4EDB85D}" type="slidenum">
              <a:rPr lang="en-US" smtClean="0"/>
              <a:t>7</a:t>
            </a:fld>
            <a:endParaRPr lang="en-US"/>
          </a:p>
        </p:txBody>
      </p:sp>
    </p:spTree>
    <p:extLst>
      <p:ext uri="{BB962C8B-B14F-4D97-AF65-F5344CB8AC3E}">
        <p14:creationId xmlns:p14="http://schemas.microsoft.com/office/powerpoint/2010/main" val="2972331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156082"/>
                </a:solidFill>
                <a:latin typeface="Calibri"/>
                <a:ea typeface="Calibri"/>
                <a:cs typeface="Calibri"/>
              </a:rPr>
              <a:t>This activity is all about identifying the key words and phrases associated with the research question for your own projects. </a:t>
            </a:r>
          </a:p>
          <a:p>
            <a:endParaRPr lang="en-US" dirty="0">
              <a:solidFill>
                <a:srgbClr val="156082"/>
              </a:solidFill>
              <a:latin typeface="Calibri"/>
              <a:ea typeface="Calibri"/>
              <a:cs typeface="Calibri"/>
            </a:endParaRPr>
          </a:p>
          <a:p>
            <a:r>
              <a:rPr lang="en-US" dirty="0">
                <a:solidFill>
                  <a:srgbClr val="156082"/>
                </a:solidFill>
                <a:latin typeface="Calibri"/>
                <a:ea typeface="Calibri"/>
                <a:cs typeface="Calibri"/>
              </a:rPr>
              <a:t>Let's take this question as an example </a:t>
            </a:r>
            <a:r>
              <a:rPr lang="en-US" b="1" dirty="0">
                <a:solidFill>
                  <a:srgbClr val="156082"/>
                </a:solidFill>
                <a:latin typeface="Calibri"/>
                <a:ea typeface="Calibri"/>
                <a:cs typeface="Calibri"/>
              </a:rPr>
              <a:t>[click]</a:t>
            </a:r>
            <a:r>
              <a:rPr lang="en-US" dirty="0">
                <a:solidFill>
                  <a:srgbClr val="156082"/>
                </a:solidFill>
                <a:latin typeface="Calibri"/>
                <a:ea typeface="Calibri"/>
                <a:cs typeface="Calibri"/>
              </a:rPr>
              <a:t>: How does smoking affect your chance of developing dementia?</a:t>
            </a:r>
          </a:p>
        </p:txBody>
      </p:sp>
      <p:sp>
        <p:nvSpPr>
          <p:cNvPr id="4" name="Slide Number Placeholder 3"/>
          <p:cNvSpPr>
            <a:spLocks noGrp="1"/>
          </p:cNvSpPr>
          <p:nvPr>
            <p:ph type="sldNum" sz="quarter" idx="5"/>
          </p:nvPr>
        </p:nvSpPr>
        <p:spPr/>
        <p:txBody>
          <a:bodyPr/>
          <a:lstStyle/>
          <a:p>
            <a:fld id="{3657541F-9454-FA45-82A1-D7BDA4EDB85D}" type="slidenum">
              <a:rPr lang="en-US" smtClean="0"/>
              <a:t>8</a:t>
            </a:fld>
            <a:endParaRPr lang="en-US"/>
          </a:p>
        </p:txBody>
      </p:sp>
    </p:spTree>
    <p:extLst>
      <p:ext uri="{BB962C8B-B14F-4D97-AF65-F5344CB8AC3E}">
        <p14:creationId xmlns:p14="http://schemas.microsoft.com/office/powerpoint/2010/main" val="2175854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solidFill>
                  <a:srgbClr val="156082"/>
                </a:solidFill>
              </a:rPr>
              <a:t>What key words can you identify from this research question? Talk to the people near you for 2 minutes, before we come together to share your thoughts.</a:t>
            </a:r>
            <a:endParaRPr lang="en-US" dirty="0">
              <a:solidFill>
                <a:srgbClr val="156082"/>
              </a:solidFill>
            </a:endParaRPr>
          </a:p>
          <a:p>
            <a:pPr>
              <a:defRPr/>
            </a:pPr>
            <a:endParaRPr lang="en-GB" dirty="0">
              <a:solidFill>
                <a:srgbClr val="156082"/>
              </a:solidFill>
            </a:endParaRPr>
          </a:p>
          <a:p>
            <a:pPr>
              <a:defRPr/>
            </a:pPr>
            <a:r>
              <a:rPr lang="en-GB" dirty="0">
                <a:solidFill>
                  <a:srgbClr val="156082"/>
                </a:solidFill>
              </a:rPr>
              <a:t>What did you find? </a:t>
            </a:r>
            <a:r>
              <a:rPr lang="en-GB" b="1" dirty="0">
                <a:solidFill>
                  <a:srgbClr val="156082"/>
                </a:solidFill>
              </a:rPr>
              <a:t>[click] </a:t>
            </a:r>
            <a:r>
              <a:rPr lang="en-GB" dirty="0">
                <a:solidFill>
                  <a:srgbClr val="156082"/>
                </a:solidFill>
              </a:rPr>
              <a:t>here are the ones we identified to be crucial to defining the research question. Dementia, Affect, Developing and Smoking.</a:t>
            </a:r>
          </a:p>
          <a:p>
            <a:pPr>
              <a:defRPr/>
            </a:pPr>
            <a:endParaRPr lang="en-GB" dirty="0">
              <a:solidFill>
                <a:srgbClr val="156082"/>
              </a:solidFill>
            </a:endParaRPr>
          </a:p>
          <a:p>
            <a:pPr>
              <a:defRPr/>
            </a:pPr>
            <a:r>
              <a:rPr lang="en-GB" dirty="0">
                <a:solidFill>
                  <a:srgbClr val="156082"/>
                </a:solidFill>
              </a:rPr>
              <a:t>Find the first session activities page for Session 4, in your workbooks, and start to complete the same activity but identifying key words for your own research question.</a:t>
            </a:r>
          </a:p>
          <a:p>
            <a:endParaRPr lang="en-US" dirty="0">
              <a:solidFill>
                <a:srgbClr val="156082"/>
              </a:solidFill>
            </a:endParaRPr>
          </a:p>
        </p:txBody>
      </p:sp>
      <p:sp>
        <p:nvSpPr>
          <p:cNvPr id="4" name="Slide Number Placeholder 3"/>
          <p:cNvSpPr>
            <a:spLocks noGrp="1"/>
          </p:cNvSpPr>
          <p:nvPr>
            <p:ph type="sldNum" sz="quarter" idx="5"/>
          </p:nvPr>
        </p:nvSpPr>
        <p:spPr/>
        <p:txBody>
          <a:bodyPr/>
          <a:lstStyle/>
          <a:p>
            <a:fld id="{3657541F-9454-FA45-82A1-D7BDA4EDB85D}" type="slidenum">
              <a:rPr lang="en-US" smtClean="0"/>
              <a:t>9</a:t>
            </a:fld>
            <a:endParaRPr lang="en-US"/>
          </a:p>
        </p:txBody>
      </p:sp>
    </p:spTree>
    <p:extLst>
      <p:ext uri="{BB962C8B-B14F-4D97-AF65-F5344CB8AC3E}">
        <p14:creationId xmlns:p14="http://schemas.microsoft.com/office/powerpoint/2010/main" val="2614296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i="1" dirty="0"/>
              <a:t>[Note for trainer: Ask for contributions before revealing the bullet points. Then ask them to continue completing the activity by adding ideas for synonyms and plurals for their keywords.]</a:t>
            </a:r>
          </a:p>
          <a:p>
            <a:pPr>
              <a:defRPr/>
            </a:pPr>
            <a:endParaRPr lang="en-GB" i="1" dirty="0">
              <a:solidFill>
                <a:srgbClr val="156082"/>
              </a:solidFill>
            </a:endParaRPr>
          </a:p>
          <a:p>
            <a:pPr>
              <a:defRPr/>
            </a:pPr>
            <a:r>
              <a:rPr lang="en-GB" dirty="0">
                <a:solidFill>
                  <a:srgbClr val="156082"/>
                </a:solidFill>
              </a:rPr>
              <a:t>A synonym is a word or phrase that means exactly or nearly the same as another word or phrase in the same language, for example shut is a synonym of close. </a:t>
            </a:r>
          </a:p>
          <a:p>
            <a:pPr>
              <a:defRPr/>
            </a:pPr>
            <a:endParaRPr lang="en-GB" dirty="0">
              <a:solidFill>
                <a:srgbClr val="156082"/>
              </a:solidFill>
            </a:endParaRPr>
          </a:p>
          <a:p>
            <a:pPr>
              <a:defRPr/>
            </a:pPr>
            <a:r>
              <a:rPr lang="en-GB" dirty="0">
                <a:solidFill>
                  <a:srgbClr val="156082"/>
                </a:solidFill>
              </a:rPr>
              <a:t>Let's take the word dementia, what else could be used as a search term instead of dementia? </a:t>
            </a:r>
            <a:r>
              <a:rPr lang="en-GB" b="1" dirty="0">
                <a:solidFill>
                  <a:srgbClr val="156082"/>
                </a:solidFill>
              </a:rPr>
              <a:t>[click]</a:t>
            </a:r>
          </a:p>
          <a:p>
            <a:pPr>
              <a:defRPr/>
            </a:pPr>
            <a:r>
              <a:rPr lang="en-GB" dirty="0">
                <a:solidFill>
                  <a:srgbClr val="156082"/>
                </a:solidFill>
              </a:rPr>
              <a:t>How about smoking? </a:t>
            </a:r>
            <a:r>
              <a:rPr lang="en-GB" b="1" dirty="0">
                <a:solidFill>
                  <a:srgbClr val="156082"/>
                </a:solidFill>
              </a:rPr>
              <a:t>[click]</a:t>
            </a:r>
          </a:p>
          <a:p>
            <a:pPr>
              <a:defRPr/>
            </a:pPr>
            <a:r>
              <a:rPr lang="en-GB" dirty="0">
                <a:solidFill>
                  <a:srgbClr val="156082"/>
                </a:solidFill>
              </a:rPr>
              <a:t>Affect? </a:t>
            </a:r>
            <a:r>
              <a:rPr lang="en-GB" b="1" dirty="0">
                <a:solidFill>
                  <a:srgbClr val="156082"/>
                </a:solidFill>
              </a:rPr>
              <a:t>[click]</a:t>
            </a:r>
          </a:p>
          <a:p>
            <a:pPr>
              <a:defRPr/>
            </a:pPr>
            <a:r>
              <a:rPr lang="en-GB" dirty="0">
                <a:solidFill>
                  <a:srgbClr val="156082"/>
                </a:solidFill>
              </a:rPr>
              <a:t>And finally, developing? </a:t>
            </a:r>
            <a:r>
              <a:rPr lang="en-GB" b="1" dirty="0">
                <a:solidFill>
                  <a:srgbClr val="156082"/>
                </a:solidFill>
              </a:rPr>
              <a:t>[click]</a:t>
            </a:r>
          </a:p>
          <a:p>
            <a:pPr>
              <a:defRPr/>
            </a:pPr>
            <a:endParaRPr lang="en-GB" b="1" dirty="0">
              <a:solidFill>
                <a:srgbClr val="156082"/>
              </a:solidFill>
            </a:endParaRPr>
          </a:p>
          <a:p>
            <a:pPr>
              <a:defRPr/>
            </a:pPr>
            <a:r>
              <a:rPr lang="en-GB" dirty="0">
                <a:solidFill>
                  <a:srgbClr val="156082"/>
                </a:solidFill>
              </a:rPr>
              <a:t>Complete the synonym section of the session activities, finding alternative words or phrases for your research question key words.</a:t>
            </a:r>
          </a:p>
        </p:txBody>
      </p:sp>
      <p:sp>
        <p:nvSpPr>
          <p:cNvPr id="4" name="Slide Number Placeholder 3"/>
          <p:cNvSpPr>
            <a:spLocks noGrp="1"/>
          </p:cNvSpPr>
          <p:nvPr>
            <p:ph type="sldNum" sz="quarter" idx="5"/>
          </p:nvPr>
        </p:nvSpPr>
        <p:spPr/>
        <p:txBody>
          <a:bodyPr/>
          <a:lstStyle/>
          <a:p>
            <a:fld id="{3657541F-9454-FA45-82A1-D7BDA4EDB85D}" type="slidenum">
              <a:rPr lang="en-US" smtClean="0"/>
              <a:t>10</a:t>
            </a:fld>
            <a:endParaRPr lang="en-US"/>
          </a:p>
        </p:txBody>
      </p:sp>
    </p:spTree>
    <p:extLst>
      <p:ext uri="{BB962C8B-B14F-4D97-AF65-F5344CB8AC3E}">
        <p14:creationId xmlns:p14="http://schemas.microsoft.com/office/powerpoint/2010/main" val="2666618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solidFill>
                  <a:srgbClr val="156082"/>
                </a:solidFill>
              </a:rPr>
              <a:t>When searching key words and phrases online, there are some codes and tips for getting the most out of your search:</a:t>
            </a:r>
          </a:p>
          <a:p>
            <a:pPr>
              <a:defRPr/>
            </a:pPr>
            <a:endParaRPr lang="en-GB" dirty="0">
              <a:solidFill>
                <a:srgbClr val="156082"/>
              </a:solidFill>
            </a:endParaRPr>
          </a:p>
          <a:p>
            <a:pPr>
              <a:defRPr/>
            </a:pPr>
            <a:r>
              <a:rPr lang="en-GB" dirty="0">
                <a:solidFill>
                  <a:srgbClr val="156082"/>
                </a:solidFill>
              </a:rPr>
              <a:t>Truncation is where you can shorten a search term to a word that is found in other longer words. For example, writing 'teen' with an asterisk at the end will search for </a:t>
            </a:r>
            <a:r>
              <a:rPr lang="en-GB" b="1" dirty="0">
                <a:solidFill>
                  <a:srgbClr val="156082"/>
                </a:solidFill>
              </a:rPr>
              <a:t>any </a:t>
            </a:r>
            <a:r>
              <a:rPr lang="en-GB" dirty="0">
                <a:solidFill>
                  <a:srgbClr val="156082"/>
                </a:solidFill>
              </a:rPr>
              <a:t>words that </a:t>
            </a:r>
            <a:r>
              <a:rPr lang="en-GB" b="1" dirty="0">
                <a:solidFill>
                  <a:srgbClr val="156082"/>
                </a:solidFill>
              </a:rPr>
              <a:t>begin </a:t>
            </a:r>
            <a:r>
              <a:rPr lang="en-GB" dirty="0">
                <a:solidFill>
                  <a:srgbClr val="156082"/>
                </a:solidFill>
              </a:rPr>
              <a:t>with 'teen', like teenage, teenager or teens.</a:t>
            </a:r>
          </a:p>
          <a:p>
            <a:pPr>
              <a:defRPr/>
            </a:pPr>
            <a:endParaRPr lang="en-GB" dirty="0">
              <a:solidFill>
                <a:srgbClr val="156082"/>
              </a:solidFill>
            </a:endParaRPr>
          </a:p>
          <a:p>
            <a:pPr>
              <a:defRPr/>
            </a:pPr>
            <a:r>
              <a:rPr lang="en-GB" dirty="0">
                <a:solidFill>
                  <a:srgbClr val="156082"/>
                </a:solidFill>
              </a:rPr>
              <a:t>If you would like a phrase, with more than one word, to be searched as a whole term, add quotation marks around them. For example, adding quotation marks around the phrase 'mental health' means that the search engine won't search for results associated with 'mental' or 'health' by themselves.</a:t>
            </a:r>
          </a:p>
          <a:p>
            <a:pPr>
              <a:defRPr/>
            </a:pPr>
            <a:endParaRPr lang="en-GB" dirty="0">
              <a:solidFill>
                <a:srgbClr val="156082"/>
              </a:solidFill>
            </a:endParaRPr>
          </a:p>
          <a:p>
            <a:pPr>
              <a:defRPr/>
            </a:pPr>
            <a:r>
              <a:rPr lang="en-GB" dirty="0">
                <a:solidFill>
                  <a:srgbClr val="156082"/>
                </a:solidFill>
              </a:rPr>
              <a:t>Boolean operators are used to carry out a search that compares two terms. </a:t>
            </a:r>
          </a:p>
          <a:p>
            <a:pPr>
              <a:defRPr/>
            </a:pPr>
            <a:endParaRPr lang="en-GB" dirty="0">
              <a:solidFill>
                <a:srgbClr val="156082"/>
              </a:solidFill>
            </a:endParaRPr>
          </a:p>
          <a:p>
            <a:pPr>
              <a:defRPr/>
            </a:pPr>
            <a:r>
              <a:rPr lang="en-GB" i="1" dirty="0"/>
              <a:t>[Note for trainer: Add anything that might be useful for their own research into the box on the worksheet e.g., how can they use 'AND’.]</a:t>
            </a:r>
          </a:p>
          <a:p>
            <a:endParaRPr lang="en-US" dirty="0"/>
          </a:p>
        </p:txBody>
      </p:sp>
      <p:sp>
        <p:nvSpPr>
          <p:cNvPr id="4" name="Slide Number Placeholder 3"/>
          <p:cNvSpPr>
            <a:spLocks noGrp="1"/>
          </p:cNvSpPr>
          <p:nvPr>
            <p:ph type="sldNum" sz="quarter" idx="5"/>
          </p:nvPr>
        </p:nvSpPr>
        <p:spPr/>
        <p:txBody>
          <a:bodyPr/>
          <a:lstStyle/>
          <a:p>
            <a:fld id="{3657541F-9454-FA45-82A1-D7BDA4EDB85D}" type="slidenum">
              <a:rPr lang="en-US" smtClean="0"/>
              <a:t>11</a:t>
            </a:fld>
            <a:endParaRPr lang="en-US"/>
          </a:p>
        </p:txBody>
      </p:sp>
    </p:spTree>
    <p:extLst>
      <p:ext uri="{BB962C8B-B14F-4D97-AF65-F5344CB8AC3E}">
        <p14:creationId xmlns:p14="http://schemas.microsoft.com/office/powerpoint/2010/main" val="2898910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156082"/>
                </a:solidFill>
              </a:rPr>
              <a:t>If you use </a:t>
            </a:r>
            <a:r>
              <a:rPr lang="en-GB" b="1" dirty="0">
                <a:solidFill>
                  <a:srgbClr val="156082"/>
                </a:solidFill>
              </a:rPr>
              <a:t>OR</a:t>
            </a:r>
            <a:r>
              <a:rPr lang="en-GB" dirty="0">
                <a:solidFill>
                  <a:srgbClr val="156082"/>
                </a:solidFill>
              </a:rPr>
              <a:t>, you’ll widen the search to pull out results that match </a:t>
            </a:r>
            <a:r>
              <a:rPr lang="en-GB" b="1" dirty="0">
                <a:solidFill>
                  <a:srgbClr val="156082"/>
                </a:solidFill>
              </a:rPr>
              <a:t>any </a:t>
            </a:r>
            <a:r>
              <a:rPr lang="en-GB" dirty="0">
                <a:solidFill>
                  <a:srgbClr val="156082"/>
                </a:solidFill>
              </a:rPr>
              <a:t>of your search terms, </a:t>
            </a:r>
            <a:r>
              <a:rPr lang="en-GB" b="1" dirty="0">
                <a:solidFill>
                  <a:srgbClr val="156082"/>
                </a:solidFill>
              </a:rPr>
              <a:t>[click]</a:t>
            </a:r>
            <a:r>
              <a:rPr lang="en-GB" b="0" dirty="0">
                <a:solidFill>
                  <a:srgbClr val="156082"/>
                </a:solidFill>
              </a:rPr>
              <a:t>.</a:t>
            </a:r>
            <a:r>
              <a:rPr lang="en-GB" b="1" dirty="0">
                <a:solidFill>
                  <a:srgbClr val="156082"/>
                </a:solidFill>
              </a:rPr>
              <a:t> </a:t>
            </a:r>
            <a:endParaRPr lang="en-US" dirty="0"/>
          </a:p>
          <a:p>
            <a:endParaRPr lang="en-GB" dirty="0">
              <a:solidFill>
                <a:srgbClr val="156082"/>
              </a:solidFill>
            </a:endParaRPr>
          </a:p>
          <a:p>
            <a:r>
              <a:rPr lang="en-GB" dirty="0">
                <a:solidFill>
                  <a:srgbClr val="156082"/>
                </a:solidFill>
              </a:rPr>
              <a:t>For example, if you say ‘Children OR Mental Health', it will return results for 'children', 'mental' and 'health’.</a:t>
            </a:r>
            <a:endParaRPr lang="en-GB" dirty="0"/>
          </a:p>
          <a:p>
            <a:endParaRPr lang="en-GB" dirty="0">
              <a:solidFill>
                <a:srgbClr val="156082"/>
              </a:solidFill>
            </a:endParaRPr>
          </a:p>
          <a:p>
            <a:r>
              <a:rPr lang="en-GB" b="1" dirty="0">
                <a:solidFill>
                  <a:srgbClr val="156082"/>
                </a:solidFill>
              </a:rPr>
              <a:t>[click]</a:t>
            </a:r>
            <a:r>
              <a:rPr lang="en-GB" dirty="0">
                <a:solidFill>
                  <a:srgbClr val="156082"/>
                </a:solidFill>
              </a:rPr>
              <a:t> If you use </a:t>
            </a:r>
            <a:r>
              <a:rPr lang="en-GB" b="1" dirty="0">
                <a:solidFill>
                  <a:srgbClr val="156082"/>
                </a:solidFill>
              </a:rPr>
              <a:t>AND</a:t>
            </a:r>
            <a:r>
              <a:rPr lang="en-GB" dirty="0">
                <a:solidFill>
                  <a:srgbClr val="156082"/>
                </a:solidFill>
              </a:rPr>
              <a:t>, you’ll pull out results that include </a:t>
            </a:r>
            <a:r>
              <a:rPr lang="en-GB" b="1" dirty="0">
                <a:solidFill>
                  <a:srgbClr val="156082"/>
                </a:solidFill>
              </a:rPr>
              <a:t>all </a:t>
            </a:r>
            <a:r>
              <a:rPr lang="en-GB" dirty="0">
                <a:solidFill>
                  <a:srgbClr val="156082"/>
                </a:solidFill>
              </a:rPr>
              <a:t>your search terms.</a:t>
            </a:r>
          </a:p>
        </p:txBody>
      </p:sp>
      <p:sp>
        <p:nvSpPr>
          <p:cNvPr id="4" name="Slide Number Placeholder 3"/>
          <p:cNvSpPr>
            <a:spLocks noGrp="1"/>
          </p:cNvSpPr>
          <p:nvPr>
            <p:ph type="sldNum" sz="quarter" idx="5"/>
          </p:nvPr>
        </p:nvSpPr>
        <p:spPr/>
        <p:txBody>
          <a:bodyPr/>
          <a:lstStyle/>
          <a:p>
            <a:fld id="{3657541F-9454-FA45-82A1-D7BDA4EDB85D}" type="slidenum">
              <a:rPr lang="en-US" smtClean="0"/>
              <a:t>12</a:t>
            </a:fld>
            <a:endParaRPr lang="en-US"/>
          </a:p>
        </p:txBody>
      </p:sp>
    </p:spTree>
    <p:extLst>
      <p:ext uri="{BB962C8B-B14F-4D97-AF65-F5344CB8AC3E}">
        <p14:creationId xmlns:p14="http://schemas.microsoft.com/office/powerpoint/2010/main" val="3629558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156082"/>
                </a:solidFill>
              </a:rPr>
              <a:t>Referencing is really important – it acknowledges where you have taken your information and helps to give credibility to your work. You must reference not only articles and books, but any websites or other sources of information. We will cover referencing in a bit more detail in a later session.</a:t>
            </a:r>
          </a:p>
          <a:p>
            <a:endParaRPr lang="en-GB" dirty="0">
              <a:solidFill>
                <a:srgbClr val="156082"/>
              </a:solidFill>
            </a:endParaRPr>
          </a:p>
          <a:p>
            <a:r>
              <a:rPr lang="en-GB" dirty="0">
                <a:solidFill>
                  <a:srgbClr val="156082"/>
                </a:solidFill>
              </a:rPr>
              <a:t>You need to give enough information, so that someone reading your work can go and find the source material themselves.</a:t>
            </a:r>
          </a:p>
          <a:p>
            <a:endParaRPr lang="en-GB" dirty="0">
              <a:solidFill>
                <a:srgbClr val="156082"/>
              </a:solidFill>
            </a:endParaRPr>
          </a:p>
          <a:p>
            <a:r>
              <a:rPr lang="en-GB" dirty="0">
                <a:solidFill>
                  <a:srgbClr val="156082"/>
                </a:solidFill>
              </a:rPr>
              <a:t>In this made up example, there’s the author’s name, the year it was published, the title of the article, the place it was published and the exact volume and page numbers. You also need to reference web pages / anything published anywhere on the internet.</a:t>
            </a:r>
          </a:p>
        </p:txBody>
      </p:sp>
      <p:sp>
        <p:nvSpPr>
          <p:cNvPr id="4" name="Slide Number Placeholder 3"/>
          <p:cNvSpPr>
            <a:spLocks noGrp="1"/>
          </p:cNvSpPr>
          <p:nvPr>
            <p:ph type="sldNum" sz="quarter" idx="5"/>
          </p:nvPr>
        </p:nvSpPr>
        <p:spPr/>
        <p:txBody>
          <a:bodyPr/>
          <a:lstStyle/>
          <a:p>
            <a:fld id="{3657541F-9454-FA45-82A1-D7BDA4EDB85D}" type="slidenum">
              <a:rPr lang="en-US" smtClean="0"/>
              <a:t>13</a:t>
            </a:fld>
            <a:endParaRPr lang="en-US"/>
          </a:p>
        </p:txBody>
      </p:sp>
    </p:spTree>
    <p:extLst>
      <p:ext uri="{BB962C8B-B14F-4D97-AF65-F5344CB8AC3E}">
        <p14:creationId xmlns:p14="http://schemas.microsoft.com/office/powerpoint/2010/main" val="161087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156082"/>
                </a:solidFill>
              </a:rPr>
              <a:t>We are now going to take a 15-minute break. Feel free to go for a short walk, get a drink or catch-up some more with other members of the group.</a:t>
            </a:r>
            <a:endParaRPr lang="en-GB" dirty="0">
              <a:solidFill>
                <a:srgbClr val="000000"/>
              </a:solidFill>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7541F-9454-FA45-82A1-D7BDA4EDB8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61935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[Notes for trainer: Give researchers 5 mins to find some facts out relating to their own research topic, and then share on their tables, then ask tables to feed back to the whole group about reliability.]</a:t>
            </a:r>
          </a:p>
          <a:p>
            <a:endParaRPr lang="en-GB" dirty="0">
              <a:solidFill>
                <a:srgbClr val="156082"/>
              </a:solidFill>
            </a:endParaRPr>
          </a:p>
          <a:p>
            <a:pPr>
              <a:defRPr/>
            </a:pPr>
            <a:r>
              <a:rPr lang="en-GB" dirty="0">
                <a:solidFill>
                  <a:srgbClr val="156082"/>
                </a:solidFill>
              </a:rPr>
              <a:t>The last part of the worksheet involves searching for reliable information. You will need to find three key facts that could be useful for your research.</a:t>
            </a:r>
          </a:p>
          <a:p>
            <a:pPr>
              <a:defRPr/>
            </a:pPr>
            <a:endParaRPr lang="en-GB" dirty="0">
              <a:solidFill>
                <a:srgbClr val="156082"/>
              </a:solidFill>
              <a:sym typeface="Arial"/>
            </a:endParaRPr>
          </a:p>
          <a:p>
            <a:pPr>
              <a:defRPr/>
            </a:pPr>
            <a:r>
              <a:rPr lang="en-GB" dirty="0">
                <a:solidFill>
                  <a:srgbClr val="156082"/>
                </a:solidFill>
                <a:sym typeface="Arial"/>
              </a:rPr>
              <a:t>What ways can we make sure that the information we use is reliable? </a:t>
            </a:r>
            <a:r>
              <a:rPr lang="en-GB" b="1" dirty="0">
                <a:solidFill>
                  <a:srgbClr val="156082"/>
                </a:solidFill>
                <a:sym typeface="Arial"/>
              </a:rPr>
              <a:t>[click]</a:t>
            </a:r>
            <a:endParaRPr lang="en-GB" b="1" dirty="0">
              <a:solidFill>
                <a:srgbClr val="156082"/>
              </a:solidFill>
            </a:endParaRPr>
          </a:p>
          <a:p>
            <a:pPr marL="171450" indent="-171450">
              <a:buFont typeface="Arial"/>
              <a:buChar char="•"/>
            </a:pPr>
            <a:r>
              <a:rPr lang="en-GB" dirty="0">
                <a:solidFill>
                  <a:srgbClr val="156082"/>
                </a:solidFill>
              </a:rPr>
              <a:t>Did you fact check your sources? How many sources were saying the same thing, were any saying something different? Why do you think there are differences?</a:t>
            </a:r>
          </a:p>
          <a:p>
            <a:pPr marL="171450" indent="-171450">
              <a:buFont typeface="Arial"/>
              <a:buChar char="•"/>
            </a:pPr>
            <a:r>
              <a:rPr lang="en-GB" dirty="0">
                <a:solidFill>
                  <a:srgbClr val="156082"/>
                </a:solidFill>
              </a:rPr>
              <a:t>Where did you find the information?</a:t>
            </a:r>
          </a:p>
          <a:p>
            <a:pPr marL="171450" indent="-171450">
              <a:buFont typeface="Arial"/>
              <a:buChar char="•"/>
            </a:pPr>
            <a:r>
              <a:rPr lang="en-GB" dirty="0">
                <a:solidFill>
                  <a:srgbClr val="156082"/>
                </a:solidFill>
              </a:rPr>
              <a:t>Is the author known or reputable?</a:t>
            </a:r>
          </a:p>
          <a:p>
            <a:pPr marL="171450" indent="-171450">
              <a:buFont typeface="Arial"/>
              <a:buChar char="•"/>
            </a:pPr>
            <a:r>
              <a:rPr lang="en-GB" dirty="0">
                <a:solidFill>
                  <a:srgbClr val="156082"/>
                </a:solidFill>
              </a:rPr>
              <a:t>Did the authors explain where the information came from? Or is it vague how they came to their conclusions?</a:t>
            </a:r>
            <a:endParaRPr lang="en-GB" dirty="0"/>
          </a:p>
          <a:p>
            <a:endParaRPr lang="en-GB" i="1" dirty="0"/>
          </a:p>
        </p:txBody>
      </p:sp>
      <p:sp>
        <p:nvSpPr>
          <p:cNvPr id="4" name="Slide Number Placeholder 3"/>
          <p:cNvSpPr>
            <a:spLocks noGrp="1"/>
          </p:cNvSpPr>
          <p:nvPr>
            <p:ph type="sldNum" sz="quarter" idx="5"/>
          </p:nvPr>
        </p:nvSpPr>
        <p:spPr/>
        <p:txBody>
          <a:bodyPr/>
          <a:lstStyle/>
          <a:p>
            <a:fld id="{3657541F-9454-FA45-82A1-D7BDA4EDB85D}" type="slidenum">
              <a:rPr lang="en-US" smtClean="0"/>
              <a:t>15</a:t>
            </a:fld>
            <a:endParaRPr lang="en-US"/>
          </a:p>
        </p:txBody>
      </p:sp>
    </p:spTree>
    <p:extLst>
      <p:ext uri="{BB962C8B-B14F-4D97-AF65-F5344CB8AC3E}">
        <p14:creationId xmlns:p14="http://schemas.microsoft.com/office/powerpoint/2010/main" val="10181896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156082"/>
                </a:solidFill>
              </a:rPr>
              <a:t>Now that we've covered the fundamentals of desk research and literature searches, let's shift our focus to a critical aspect of conducting research: representation. </a:t>
            </a:r>
            <a:endParaRPr lang="en-US" dirty="0"/>
          </a:p>
          <a:p>
            <a:endParaRPr lang="en-GB" dirty="0">
              <a:solidFill>
                <a:srgbClr val="156082"/>
              </a:solidFill>
            </a:endParaRPr>
          </a:p>
          <a:p>
            <a:r>
              <a:rPr lang="en-GB" dirty="0">
                <a:solidFill>
                  <a:srgbClr val="156082"/>
                </a:solidFill>
              </a:rPr>
              <a:t>While background research is essential, it's equally important to consider who we're including in our studies. </a:t>
            </a:r>
            <a:endParaRPr lang="en-GB" dirty="0">
              <a:solidFill>
                <a:srgbClr val="000000"/>
              </a:solidFill>
            </a:endParaRPr>
          </a:p>
          <a:p>
            <a:endParaRPr lang="en-GB" dirty="0">
              <a:solidFill>
                <a:srgbClr val="156082"/>
              </a:solidFill>
            </a:endParaRPr>
          </a:p>
          <a:p>
            <a:r>
              <a:rPr lang="en-GB" dirty="0">
                <a:solidFill>
                  <a:srgbClr val="156082"/>
                </a:solidFill>
              </a:rPr>
              <a:t>Let's explore why thinking carefully about our research participants is crucial for producing valid and ethical research.</a:t>
            </a:r>
            <a:endParaRPr lang="en-GB" dirty="0"/>
          </a:p>
          <a:p>
            <a:endParaRPr lang="en-GB" dirty="0">
              <a:solidFill>
                <a:srgbClr val="156082"/>
              </a:solidFill>
            </a:endParaRPr>
          </a:p>
          <a:p>
            <a:r>
              <a:rPr lang="en-GB" dirty="0">
                <a:solidFill>
                  <a:srgbClr val="156082"/>
                </a:solidFill>
              </a:rPr>
              <a:t>What does this word mean to you?</a:t>
            </a:r>
          </a:p>
          <a:p>
            <a:endParaRPr lang="en-GB" dirty="0">
              <a:solidFill>
                <a:srgbClr val="156082"/>
              </a:solidFill>
            </a:endParaRPr>
          </a:p>
          <a:p>
            <a:r>
              <a:rPr lang="en-GB" b="1" i="1" dirty="0">
                <a:solidFill>
                  <a:srgbClr val="156082"/>
                </a:solidFill>
              </a:rPr>
              <a:t>[click] </a:t>
            </a:r>
            <a:r>
              <a:rPr lang="en-GB" dirty="0">
                <a:solidFill>
                  <a:srgbClr val="156082"/>
                </a:solidFill>
              </a:rPr>
              <a:t>When we’re thinking about it from a research perspective, we’re thinking about ‘making present something which is absent’, ensuring that we </a:t>
            </a:r>
            <a:r>
              <a:rPr lang="en-GB" i="1" dirty="0">
                <a:solidFill>
                  <a:srgbClr val="156082"/>
                </a:solidFill>
              </a:rPr>
              <a:t>try</a:t>
            </a:r>
            <a:r>
              <a:rPr lang="en-GB" dirty="0">
                <a:solidFill>
                  <a:srgbClr val="156082"/>
                </a:solidFill>
              </a:rPr>
              <a:t> to capture all voices and ‘speaking or doing something for another person.’ </a:t>
            </a:r>
            <a:r>
              <a:rPr lang="en-GB" b="1" dirty="0">
                <a:solidFill>
                  <a:srgbClr val="156082"/>
                </a:solidFill>
              </a:rPr>
              <a:t>[click] </a:t>
            </a:r>
            <a:r>
              <a:rPr lang="en-GB" dirty="0">
                <a:solidFill>
                  <a:srgbClr val="156082"/>
                </a:solidFill>
              </a:rPr>
              <a:t>This is one of the things we are trying to do with research, we’re trying to capture data from people and represent it to others to affect a change.</a:t>
            </a:r>
          </a:p>
        </p:txBody>
      </p:sp>
      <p:sp>
        <p:nvSpPr>
          <p:cNvPr id="4" name="Slide Number Placeholder 3"/>
          <p:cNvSpPr>
            <a:spLocks noGrp="1"/>
          </p:cNvSpPr>
          <p:nvPr>
            <p:ph type="sldNum" sz="quarter" idx="5"/>
          </p:nvPr>
        </p:nvSpPr>
        <p:spPr/>
        <p:txBody>
          <a:bodyPr/>
          <a:lstStyle/>
          <a:p>
            <a:fld id="{3657541F-9454-FA45-82A1-D7BDA4EDB85D}" type="slidenum">
              <a:rPr lang="en-US" smtClean="0"/>
              <a:t>16</a:t>
            </a:fld>
            <a:endParaRPr lang="en-US"/>
          </a:p>
        </p:txBody>
      </p:sp>
    </p:spTree>
    <p:extLst>
      <p:ext uri="{BB962C8B-B14F-4D97-AF65-F5344CB8AC3E}">
        <p14:creationId xmlns:p14="http://schemas.microsoft.com/office/powerpoint/2010/main" val="2720392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156082"/>
                </a:solidFill>
              </a:rPr>
              <a:t>But, we all bring our own internal biases – as we’ve already learnt about, and so let's think about who is doing the research...</a:t>
            </a:r>
          </a:p>
          <a:p>
            <a:endParaRPr lang="en-GB" dirty="0">
              <a:solidFill>
                <a:srgbClr val="156082"/>
              </a:solidFill>
            </a:endParaRPr>
          </a:p>
          <a:p>
            <a:r>
              <a:rPr lang="en-GB" dirty="0">
                <a:solidFill>
                  <a:srgbClr val="156082"/>
                </a:solidFill>
              </a:rPr>
              <a:t>It’s why programmes like this are so important, to increase the diversity not only of the people doing the research, but also of the people participating in the research. </a:t>
            </a:r>
          </a:p>
          <a:p>
            <a:endParaRPr lang="en-GB" dirty="0">
              <a:solidFill>
                <a:srgbClr val="156082"/>
              </a:solidFill>
            </a:endParaRPr>
          </a:p>
          <a:p>
            <a:r>
              <a:rPr lang="en-GB" dirty="0">
                <a:solidFill>
                  <a:srgbClr val="156082"/>
                </a:solidFill>
              </a:rPr>
              <a:t>Community research is so important – people in their communities know them best, they understand the challenges and can see opportunities that someone from the outside won’t know. </a:t>
            </a:r>
            <a:endParaRPr lang="en-GB" dirty="0">
              <a:solidFill>
                <a:srgbClr val="000000"/>
              </a:solidFill>
            </a:endParaRPr>
          </a:p>
          <a:p>
            <a:endParaRPr lang="en-GB" dirty="0">
              <a:solidFill>
                <a:srgbClr val="156082"/>
              </a:solidFill>
            </a:endParaRPr>
          </a:p>
          <a:p>
            <a:r>
              <a:rPr lang="en-GB" dirty="0">
                <a:solidFill>
                  <a:srgbClr val="156082"/>
                </a:solidFill>
              </a:rPr>
              <a:t>There’s also evidence to show that people are more likely to talk to researchers from their communities.</a:t>
            </a:r>
            <a:endParaRPr lang="en-GB" dirty="0">
              <a:solidFill>
                <a:srgbClr val="000000"/>
              </a:solidFill>
            </a:endParaRPr>
          </a:p>
          <a:p>
            <a:endParaRPr lang="en-GB" dirty="0">
              <a:solidFill>
                <a:srgbClr val="156082"/>
              </a:solidFill>
            </a:endParaRPr>
          </a:p>
          <a:p>
            <a:r>
              <a:rPr lang="en-GB" dirty="0">
                <a:solidFill>
                  <a:srgbClr val="156082"/>
                </a:solidFill>
              </a:rPr>
              <a:t>For example, young people are more likely to talk to other young people than to unknown researchers, and the information they provide is more likely to be authentic.</a:t>
            </a:r>
            <a:endParaRPr lang="en-GB" dirty="0"/>
          </a:p>
          <a:p>
            <a:endParaRPr lang="en-GB" dirty="0">
              <a:solidFill>
                <a:srgbClr val="156082"/>
              </a:solidFill>
            </a:endParaRPr>
          </a:p>
          <a:p>
            <a:r>
              <a:rPr lang="en-GB" dirty="0">
                <a:solidFill>
                  <a:srgbClr val="156082"/>
                </a:solidFill>
              </a:rPr>
              <a:t>This is why this training programme has been established, because it’s really important that community researchers can also reflect on their own internal biases and do what they can to ensure representation in their research.</a:t>
            </a:r>
          </a:p>
        </p:txBody>
      </p:sp>
      <p:sp>
        <p:nvSpPr>
          <p:cNvPr id="4" name="Slide Number Placeholder 3"/>
          <p:cNvSpPr>
            <a:spLocks noGrp="1"/>
          </p:cNvSpPr>
          <p:nvPr>
            <p:ph type="sldNum" sz="quarter" idx="5"/>
          </p:nvPr>
        </p:nvSpPr>
        <p:spPr/>
        <p:txBody>
          <a:bodyPr/>
          <a:lstStyle/>
          <a:p>
            <a:fld id="{3657541F-9454-FA45-82A1-D7BDA4EDB85D}" type="slidenum">
              <a:rPr lang="en-US" smtClean="0"/>
              <a:t>17</a:t>
            </a:fld>
            <a:endParaRPr lang="en-US"/>
          </a:p>
        </p:txBody>
      </p:sp>
    </p:spTree>
    <p:extLst>
      <p:ext uri="{BB962C8B-B14F-4D97-AF65-F5344CB8AC3E}">
        <p14:creationId xmlns:p14="http://schemas.microsoft.com/office/powerpoint/2010/main" val="3944654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156082"/>
                </a:solidFill>
              </a:rPr>
              <a:t>Here are some questions to discuss on your tables. We'll share our thoughts in 5 minutes. </a:t>
            </a:r>
          </a:p>
        </p:txBody>
      </p:sp>
      <p:sp>
        <p:nvSpPr>
          <p:cNvPr id="4" name="Slide Number Placeholder 3"/>
          <p:cNvSpPr>
            <a:spLocks noGrp="1"/>
          </p:cNvSpPr>
          <p:nvPr>
            <p:ph type="sldNum" sz="quarter" idx="5"/>
          </p:nvPr>
        </p:nvSpPr>
        <p:spPr/>
        <p:txBody>
          <a:bodyPr/>
          <a:lstStyle/>
          <a:p>
            <a:fld id="{3657541F-9454-FA45-82A1-D7BDA4EDB85D}" type="slidenum">
              <a:rPr lang="en-US" smtClean="0"/>
              <a:t>18</a:t>
            </a:fld>
            <a:endParaRPr lang="en-US"/>
          </a:p>
        </p:txBody>
      </p:sp>
    </p:spTree>
    <p:extLst>
      <p:ext uri="{BB962C8B-B14F-4D97-AF65-F5344CB8AC3E}">
        <p14:creationId xmlns:p14="http://schemas.microsoft.com/office/powerpoint/2010/main" val="2969274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156082"/>
                </a:solidFill>
              </a:rPr>
              <a:t>A few final thoughts for you to reflect on:</a:t>
            </a:r>
          </a:p>
          <a:p>
            <a:pPr marL="171450" indent="-171450">
              <a:buFont typeface="Arial"/>
              <a:buChar char="•"/>
            </a:pPr>
            <a:r>
              <a:rPr lang="en-GB" dirty="0">
                <a:solidFill>
                  <a:srgbClr val="156082"/>
                </a:solidFill>
              </a:rPr>
              <a:t>Whenever we carry out research, the data that is collected is always informed by the location and by the positionality of the researcher. </a:t>
            </a:r>
          </a:p>
          <a:p>
            <a:pPr marL="171450" indent="-171450">
              <a:buFont typeface="Arial"/>
              <a:buChar char="•"/>
            </a:pPr>
            <a:r>
              <a:rPr lang="en-GB" dirty="0">
                <a:solidFill>
                  <a:srgbClr val="156082"/>
                </a:solidFill>
              </a:rPr>
              <a:t>For community research programmes, this is absolutely key – this is why we do it – we need the knowledge and insights from communities, and it’s important to recognise how powerful this knowledge is, and that rather than seeing this knowledge as ‘weak’ or lesser than ‘pure’ research, actually, that is the power of community research, that it’s being driven by local need and insight. </a:t>
            </a:r>
            <a:endParaRPr lang="en-GB" dirty="0">
              <a:solidFill>
                <a:srgbClr val="000000"/>
              </a:solidFill>
            </a:endParaRPr>
          </a:p>
          <a:p>
            <a:pPr marL="171450" indent="-171450">
              <a:buFont typeface="Arial"/>
              <a:buChar char="•"/>
            </a:pPr>
            <a:r>
              <a:rPr lang="en-GB" dirty="0">
                <a:solidFill>
                  <a:srgbClr val="156082"/>
                </a:solidFill>
              </a:rPr>
              <a:t>With this training programme, we’re equipping you with the skills to collect authentic, rigorous data that is community-based.</a:t>
            </a:r>
            <a:endParaRPr lang="en-GB" dirty="0"/>
          </a:p>
          <a:p>
            <a:pPr marL="171450" indent="-171450">
              <a:buFont typeface="Arial"/>
              <a:buChar char="•"/>
            </a:pPr>
            <a:r>
              <a:rPr lang="en-GB" dirty="0">
                <a:solidFill>
                  <a:srgbClr val="156082"/>
                </a:solidFill>
              </a:rPr>
              <a:t>Really, this reinforces how important it is that knowledge that is collected and shared has to include and be driven by people who represent the community’s needs.</a:t>
            </a:r>
          </a:p>
        </p:txBody>
      </p:sp>
      <p:sp>
        <p:nvSpPr>
          <p:cNvPr id="4" name="Slide Number Placeholder 3"/>
          <p:cNvSpPr>
            <a:spLocks noGrp="1"/>
          </p:cNvSpPr>
          <p:nvPr>
            <p:ph type="sldNum" sz="quarter" idx="5"/>
          </p:nvPr>
        </p:nvSpPr>
        <p:spPr/>
        <p:txBody>
          <a:bodyPr/>
          <a:lstStyle/>
          <a:p>
            <a:fld id="{3657541F-9454-FA45-82A1-D7BDA4EDB85D}" type="slidenum">
              <a:rPr lang="en-US" smtClean="0"/>
              <a:t>19</a:t>
            </a:fld>
            <a:endParaRPr lang="en-US"/>
          </a:p>
        </p:txBody>
      </p:sp>
    </p:spTree>
    <p:extLst>
      <p:ext uri="{BB962C8B-B14F-4D97-AF65-F5344CB8AC3E}">
        <p14:creationId xmlns:p14="http://schemas.microsoft.com/office/powerpoint/2010/main" val="3846981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156082"/>
                </a:solidFill>
                <a:latin typeface="Calibri"/>
                <a:ea typeface="Calibri"/>
                <a:cs typeface="Calibri"/>
              </a:rPr>
              <a:t>Your self-directed tasks for this week are to:</a:t>
            </a:r>
          </a:p>
          <a:p>
            <a:pPr marL="171450" indent="-171450">
              <a:buFont typeface="Arial"/>
              <a:buChar char="•"/>
            </a:pPr>
            <a:r>
              <a:rPr lang="en-US" dirty="0">
                <a:solidFill>
                  <a:srgbClr val="156082"/>
                </a:solidFill>
                <a:latin typeface="Calibri"/>
                <a:ea typeface="Calibri"/>
                <a:cs typeface="Calibri"/>
              </a:rPr>
              <a:t>Remind yourselves of the tips shared today about effective online search methods.</a:t>
            </a:r>
          </a:p>
          <a:p>
            <a:pPr marL="171450" indent="-171450">
              <a:buFont typeface="Arial"/>
              <a:buChar char="•"/>
            </a:pPr>
            <a:r>
              <a:rPr lang="en-US" dirty="0">
                <a:solidFill>
                  <a:srgbClr val="156082"/>
                </a:solidFill>
                <a:latin typeface="Calibri"/>
                <a:ea typeface="Calibri"/>
                <a:cs typeface="Calibri"/>
              </a:rPr>
              <a:t>Complete the self-directed tasks for this session, in your workbooks.</a:t>
            </a:r>
          </a:p>
          <a:p>
            <a:pPr marL="171450" indent="-171450">
              <a:buFont typeface="Arial"/>
              <a:buChar char="•"/>
            </a:pPr>
            <a:r>
              <a:rPr lang="en-US" dirty="0">
                <a:solidFill>
                  <a:srgbClr val="156082"/>
                </a:solidFill>
                <a:latin typeface="Calibri"/>
                <a:ea typeface="Calibri"/>
                <a:cs typeface="Calibri"/>
              </a:rPr>
              <a:t>This involves searching for more reliable information surrounding your research question.</a:t>
            </a:r>
          </a:p>
          <a:p>
            <a:pPr marL="171450" indent="-171450">
              <a:buFont typeface="Arial"/>
              <a:buChar char="•"/>
            </a:pPr>
            <a:r>
              <a:rPr lang="en-US" dirty="0">
                <a:solidFill>
                  <a:srgbClr val="156082"/>
                </a:solidFill>
                <a:latin typeface="Calibri"/>
                <a:ea typeface="Calibri"/>
                <a:cs typeface="Calibri"/>
              </a:rPr>
              <a:t>Complete the reflection log questions, reflecting on the usefulness of your research sources.</a:t>
            </a:r>
          </a:p>
          <a:p>
            <a:pPr marL="171450" indent="-171450">
              <a:buFont typeface="Arial"/>
              <a:buChar char="•"/>
            </a:pPr>
            <a:r>
              <a:rPr lang="en-US" dirty="0">
                <a:solidFill>
                  <a:srgbClr val="156082"/>
                </a:solidFill>
                <a:latin typeface="Calibri"/>
                <a:ea typeface="Calibri"/>
                <a:cs typeface="Calibri"/>
              </a:rPr>
              <a:t>Watch the 'research methods' video, in preparation for the next session.</a:t>
            </a:r>
          </a:p>
          <a:p>
            <a:endParaRPr lang="en-US" dirty="0">
              <a:solidFill>
                <a:srgbClr val="156082"/>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657541F-9454-FA45-82A1-D7BDA4EDB85D}" type="slidenum">
              <a:rPr lang="en-US" smtClean="0"/>
              <a:t>20</a:t>
            </a:fld>
            <a:endParaRPr lang="en-US"/>
          </a:p>
        </p:txBody>
      </p:sp>
    </p:spTree>
    <p:extLst>
      <p:ext uri="{BB962C8B-B14F-4D97-AF65-F5344CB8AC3E}">
        <p14:creationId xmlns:p14="http://schemas.microsoft.com/office/powerpoint/2010/main" val="3352170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EFBF-4E76-D0A5-7AEC-578C5293E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3EEB7-D546-853F-683E-255A9BF53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0ED796-FE67-2EF0-51F2-25CCDA7C96A3}"/>
              </a:ext>
            </a:extLst>
          </p:cNvPr>
          <p:cNvSpPr>
            <a:spLocks noGrp="1"/>
          </p:cNvSpPr>
          <p:nvPr>
            <p:ph type="body" idx="1"/>
          </p:nvPr>
        </p:nvSpPr>
        <p:spPr/>
        <p:txBody>
          <a:bodyPr/>
          <a:lstStyle/>
          <a:p>
            <a:r>
              <a:rPr lang="en-GB" dirty="0">
                <a:solidFill>
                  <a:srgbClr val="156082"/>
                </a:solidFill>
              </a:rPr>
              <a:t>It's that time again for </a:t>
            </a:r>
            <a:r>
              <a:rPr lang="en-GB" dirty="0" err="1">
                <a:solidFill>
                  <a:srgbClr val="156082"/>
                </a:solidFill>
              </a:rPr>
              <a:t>post-it</a:t>
            </a:r>
            <a:r>
              <a:rPr lang="en-GB" dirty="0">
                <a:solidFill>
                  <a:srgbClr val="156082"/>
                </a:solidFill>
              </a:rPr>
              <a:t> note feedback.</a:t>
            </a:r>
          </a:p>
          <a:p>
            <a:endParaRPr lang="en-GB" dirty="0">
              <a:solidFill>
                <a:srgbClr val="444444"/>
              </a:solidFill>
            </a:endParaRPr>
          </a:p>
          <a:p>
            <a:r>
              <a:rPr lang="en-GB" dirty="0">
                <a:solidFill>
                  <a:srgbClr val="156082"/>
                </a:solidFill>
              </a:rPr>
              <a:t>One note for one thing you enjoyed today, found interesting or a new thing you have learned.</a:t>
            </a:r>
            <a:endParaRPr lang="en-US">
              <a:solidFill>
                <a:srgbClr val="444444"/>
              </a:solidFill>
            </a:endParaRPr>
          </a:p>
          <a:p>
            <a:endParaRPr lang="en-GB" dirty="0">
              <a:solidFill>
                <a:srgbClr val="444444"/>
              </a:solidFill>
            </a:endParaRPr>
          </a:p>
          <a:p>
            <a:r>
              <a:rPr lang="en-GB" dirty="0">
                <a:solidFill>
                  <a:srgbClr val="156082"/>
                </a:solidFill>
              </a:rPr>
              <a:t>Another note for one thing that could be improved on for the next session.</a:t>
            </a:r>
            <a:endParaRPr lang="en-GB" dirty="0">
              <a:solidFill>
                <a:srgbClr val="444444"/>
              </a:solidFill>
            </a:endParaRPr>
          </a:p>
          <a:p>
            <a:endParaRPr lang="en-GB" i="1" dirty="0"/>
          </a:p>
        </p:txBody>
      </p:sp>
      <p:sp>
        <p:nvSpPr>
          <p:cNvPr id="4" name="Slide Number Placeholder 3">
            <a:extLst>
              <a:ext uri="{FF2B5EF4-FFF2-40B4-BE49-F238E27FC236}">
                <a16:creationId xmlns:a16="http://schemas.microsoft.com/office/drawing/2014/main" id="{DC99B84A-1CB6-FF2C-6072-C812F83EB6B2}"/>
              </a:ext>
            </a:extLst>
          </p:cNvPr>
          <p:cNvSpPr>
            <a:spLocks noGrp="1"/>
          </p:cNvSpPr>
          <p:nvPr>
            <p:ph type="sldNum" sz="quarter" idx="5"/>
          </p:nvPr>
        </p:nvSpPr>
        <p:spPr/>
        <p:txBody>
          <a:bodyPr/>
          <a:lstStyle/>
          <a:p>
            <a:fld id="{EF6104C9-81B3-6C4F-AF41-68E9F5293BD6}" type="slidenum">
              <a:rPr lang="en-US" smtClean="0"/>
              <a:t>21</a:t>
            </a:fld>
            <a:endParaRPr lang="en-US"/>
          </a:p>
        </p:txBody>
      </p:sp>
    </p:spTree>
    <p:extLst>
      <p:ext uri="{BB962C8B-B14F-4D97-AF65-F5344CB8AC3E}">
        <p14:creationId xmlns:p14="http://schemas.microsoft.com/office/powerpoint/2010/main" val="34576345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0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blipFill>
            <a:blip r:embed="rId3"/>
            <a:tile tx="0" ty="0" sx="100000" sy="100000" flip="none" algn="tl"/>
          </a:blipFill>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Autofit/>
          </a:bodyPr>
          <a:lstStyle>
            <a:lvl1pPr algn="l">
              <a:defRPr sz="5400" b="1">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6713576" cy="535476"/>
          </a:xfrm>
          <a:prstGeom prst="rect">
            <a:avLst/>
          </a:prstGeom>
        </p:spPr>
        <p:txBody>
          <a:bodyPr>
            <a:noAutofit/>
          </a:bodyPr>
          <a:lstStyle>
            <a:lvl1pPr marL="0" indent="0" algn="l">
              <a:buNone/>
              <a:defRPr sz="32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64804658"/>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3C7A50BE-D97C-A133-5EFD-370F241DBC06}"/>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4" name="Title 13">
            <a:extLst>
              <a:ext uri="{FF2B5EF4-FFF2-40B4-BE49-F238E27FC236}">
                <a16:creationId xmlns:a16="http://schemas.microsoft.com/office/drawing/2014/main" id="{255ECB1F-6654-EB66-FA09-C451C57DE77E}"/>
              </a:ext>
            </a:extLst>
          </p:cNvPr>
          <p:cNvSpPr>
            <a:spLocks noGrp="1"/>
          </p:cNvSpPr>
          <p:nvPr>
            <p:ph type="title"/>
          </p:nvPr>
        </p:nvSpPr>
        <p:spPr>
          <a:xfrm>
            <a:off x="442913" y="3616979"/>
            <a:ext cx="10515600" cy="933588"/>
          </a:xfrm>
        </p:spPr>
        <p:txBody>
          <a:bodyPr/>
          <a:lstStyle>
            <a:lvl1pPr>
              <a:defRPr b="0" i="0">
                <a:solidFill>
                  <a:schemeClr val="bg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a:effectLst/>
              <a:latin typeface="Minion Pro" panose="02040503050306020203" pitchFamily="18" charset="0"/>
            </a:endParaRPr>
          </a:p>
        </p:txBody>
      </p:sp>
    </p:spTree>
    <p:extLst>
      <p:ext uri="{BB962C8B-B14F-4D97-AF65-F5344CB8AC3E}">
        <p14:creationId xmlns:p14="http://schemas.microsoft.com/office/powerpoint/2010/main" val="14188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1698980-E368-A268-80B0-21359937CC9C}"/>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5" name="Title 13">
            <a:extLst>
              <a:ext uri="{FF2B5EF4-FFF2-40B4-BE49-F238E27FC236}">
                <a16:creationId xmlns:a16="http://schemas.microsoft.com/office/drawing/2014/main" id="{509084D9-1D62-D22F-C3D2-B46FBF402DFE}"/>
              </a:ext>
            </a:extLst>
          </p:cNvPr>
          <p:cNvSpPr>
            <a:spLocks noGrp="1"/>
          </p:cNvSpPr>
          <p:nvPr>
            <p:ph type="title"/>
          </p:nvPr>
        </p:nvSpPr>
        <p:spPr>
          <a:xfrm>
            <a:off x="442913" y="3616979"/>
            <a:ext cx="10515600" cy="933588"/>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a:effectLst/>
              <a:latin typeface="Minion Pro" panose="02040503050306020203" pitchFamily="18" charset="0"/>
            </a:endParaRPr>
          </a:p>
        </p:txBody>
      </p:sp>
    </p:spTree>
    <p:extLst>
      <p:ext uri="{BB962C8B-B14F-4D97-AF65-F5344CB8AC3E}">
        <p14:creationId xmlns:p14="http://schemas.microsoft.com/office/powerpoint/2010/main" val="4153043925"/>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CDC759-9248-C5F7-4498-DD0D2C00B25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7B449E9E-9C5B-6E6E-2888-6BEE14E55C25}"/>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
        <p:nvSpPr>
          <p:cNvPr id="7" name="Title 5">
            <a:extLst>
              <a:ext uri="{FF2B5EF4-FFF2-40B4-BE49-F238E27FC236}">
                <a16:creationId xmlns:a16="http://schemas.microsoft.com/office/drawing/2014/main" id="{E89DDCF8-BD93-C127-A7E5-A7570E05597F}"/>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0" name="Text Placeholder 2">
            <a:extLst>
              <a:ext uri="{FF2B5EF4-FFF2-40B4-BE49-F238E27FC236}">
                <a16:creationId xmlns:a16="http://schemas.microsoft.com/office/drawing/2014/main" id="{E5F5D313-466C-B3E4-6F6B-F3CEA9C25668}"/>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8569781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44903C2-5ADA-CD50-A947-DDC7FA0E284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itle 5">
            <a:extLst>
              <a:ext uri="{FF2B5EF4-FFF2-40B4-BE49-F238E27FC236}">
                <a16:creationId xmlns:a16="http://schemas.microsoft.com/office/drawing/2014/main" id="{EC1E90EE-2290-3693-0DD4-75E386D1EB02}"/>
              </a:ext>
            </a:extLst>
          </p:cNvPr>
          <p:cNvSpPr>
            <a:spLocks noGrp="1"/>
          </p:cNvSpPr>
          <p:nvPr>
            <p:ph type="title"/>
          </p:nvPr>
        </p:nvSpPr>
        <p:spPr>
          <a:xfrm>
            <a:off x="1895834" y="366551"/>
            <a:ext cx="9878723" cy="628972"/>
          </a:xfrm>
        </p:spPr>
        <p:txBody>
          <a:body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9" name="Text Placeholder 2">
            <a:extLst>
              <a:ext uri="{FF2B5EF4-FFF2-40B4-BE49-F238E27FC236}">
                <a16:creationId xmlns:a16="http://schemas.microsoft.com/office/drawing/2014/main" id="{E62FD3AD-A4F3-C734-F00E-B0352469714A}"/>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Slide Number Placeholder 5">
            <a:extLst>
              <a:ext uri="{FF2B5EF4-FFF2-40B4-BE49-F238E27FC236}">
                <a16:creationId xmlns:a16="http://schemas.microsoft.com/office/drawing/2014/main" id="{808E4E15-E373-D7F0-7D34-39B208EA4CFC}"/>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42517941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238982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p>
            <a:r>
              <a:rPr lang="en-US">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spTree>
    <p:extLst>
      <p:ext uri="{BB962C8B-B14F-4D97-AF65-F5344CB8AC3E}">
        <p14:creationId xmlns:p14="http://schemas.microsoft.com/office/powerpoint/2010/main" val="13726626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and Text_Blue">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0"/>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accent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3459809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nd Text_Teal">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1"/>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1pPr>
            <a:lvl2pPr marL="6858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2pPr>
            <a:lvl3pPr marL="11430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3pPr>
            <a:lvl4pPr marL="16002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4pPr>
            <a:lvl5pPr marL="20574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a:p>
        </p:txBody>
      </p:sp>
    </p:spTree>
    <p:extLst>
      <p:ext uri="{BB962C8B-B14F-4D97-AF65-F5344CB8AC3E}">
        <p14:creationId xmlns:p14="http://schemas.microsoft.com/office/powerpoint/2010/main" val="22111283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FB13696-DBEF-7EEE-D058-D3D3039EC6AE}"/>
              </a:ext>
            </a:extLst>
          </p:cNvPr>
          <p:cNvSpPr txBox="1"/>
          <p:nvPr userDrawn="1"/>
        </p:nvSpPr>
        <p:spPr>
          <a:xfrm>
            <a:off x="3048000" y="3247647"/>
            <a:ext cx="6096000" cy="369332"/>
          </a:xfrm>
          <a:prstGeom prst="rect">
            <a:avLst/>
          </a:prstGeom>
          <a:noFill/>
        </p:spPr>
        <p:txBody>
          <a:bodyPr wrap="square">
            <a:spAutoFit/>
          </a:bodyPr>
          <a:lstStyle/>
          <a:p>
            <a:r>
              <a:rPr lang="en-GB">
                <a:effectLst/>
                <a:latin typeface="Minion Pro" panose="02040503050306020203" pitchFamily="18" charset="0"/>
              </a:rPr>
              <a:t>f19330</a:t>
            </a:r>
          </a:p>
        </p:txBody>
      </p:sp>
    </p:spTree>
    <p:extLst>
      <p:ext uri="{BB962C8B-B14F-4D97-AF65-F5344CB8AC3E}">
        <p14:creationId xmlns:p14="http://schemas.microsoft.com/office/powerpoint/2010/main" val="32729698"/>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0868279"/>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7680A1-20C0-343D-122B-C3D38534BB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CED2B51-545B-8864-54F9-043DD80B24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CDB0233-9906-0224-648F-1B233C7D67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76C5B-BB45-0141-81C1-86B1CE02FE95}" type="datetimeFigureOut">
              <a:rPr lang="en-US" smtClean="0"/>
              <a:t>5/11/2026</a:t>
            </a:fld>
            <a:endParaRPr lang="en-US"/>
          </a:p>
        </p:txBody>
      </p:sp>
      <p:sp>
        <p:nvSpPr>
          <p:cNvPr id="5" name="Footer Placeholder 4">
            <a:extLst>
              <a:ext uri="{FF2B5EF4-FFF2-40B4-BE49-F238E27FC236}">
                <a16:creationId xmlns:a16="http://schemas.microsoft.com/office/drawing/2014/main" id="{D1AB4DFA-796A-812C-4D53-BCE2E03423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7FA9E0-A06D-188A-6BDE-C4D3AC4FAB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DB2FB-64F3-B84A-994F-EC81102CB337}" type="slidenum">
              <a:rPr lang="en-US" smtClean="0"/>
              <a:t>‹#›</a:t>
            </a:fld>
            <a:endParaRPr lang="en-US"/>
          </a:p>
        </p:txBody>
      </p:sp>
    </p:spTree>
    <p:extLst>
      <p:ext uri="{BB962C8B-B14F-4D97-AF65-F5344CB8AC3E}">
        <p14:creationId xmlns:p14="http://schemas.microsoft.com/office/powerpoint/2010/main" val="91887806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sv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jpeg"/><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6.pn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jpeg"/><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png"/></Relationships>
</file>

<file path=ppt/slides/_rels/slide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svg"/><Relationship Id="rId3" Type="http://schemas.openxmlformats.org/officeDocument/2006/relationships/image" Target="../media/image26.png"/><Relationship Id="rId7" Type="http://schemas.openxmlformats.org/officeDocument/2006/relationships/image" Target="../media/image42.png"/><Relationship Id="rId12" Type="http://schemas.openxmlformats.org/officeDocument/2006/relationships/image" Target="../media/image47.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6.svg"/><Relationship Id="rId5" Type="http://schemas.openxmlformats.org/officeDocument/2006/relationships/image" Target="../media/image40.png"/><Relationship Id="rId15" Type="http://schemas.openxmlformats.org/officeDocument/2006/relationships/image" Target="../media/image50.svg"/><Relationship Id="rId10" Type="http://schemas.openxmlformats.org/officeDocument/2006/relationships/image" Target="../media/image45.svg"/><Relationship Id="rId4" Type="http://schemas.openxmlformats.org/officeDocument/2006/relationships/image" Target="../media/image39.png"/><Relationship Id="rId9" Type="http://schemas.openxmlformats.org/officeDocument/2006/relationships/image" Target="../media/image44.svg"/><Relationship Id="rId14" Type="http://schemas.openxmlformats.org/officeDocument/2006/relationships/image" Target="../media/image49.svg"/></Relationships>
</file>

<file path=ppt/slides/_rels/slide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6.png"/><Relationship Id="rId7"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65.jpeg"/><Relationship Id="rId18" Type="http://schemas.openxmlformats.org/officeDocument/2006/relationships/image" Target="../media/image70.png"/><Relationship Id="rId3" Type="http://schemas.openxmlformats.org/officeDocument/2006/relationships/image" Target="../media/image26.png"/><Relationship Id="rId7" Type="http://schemas.openxmlformats.org/officeDocument/2006/relationships/diagramQuickStyle" Target="../diagrams/quickStyle1.xml"/><Relationship Id="rId12" Type="http://schemas.openxmlformats.org/officeDocument/2006/relationships/image" Target="../media/image64.jpeg"/><Relationship Id="rId17" Type="http://schemas.openxmlformats.org/officeDocument/2006/relationships/image" Target="../media/image69.png"/><Relationship Id="rId2" Type="http://schemas.openxmlformats.org/officeDocument/2006/relationships/notesSlide" Target="../notesSlides/notesSlide7.xml"/><Relationship Id="rId16" Type="http://schemas.openxmlformats.org/officeDocument/2006/relationships/image" Target="../media/image68.png"/><Relationship Id="rId20"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63.png"/><Relationship Id="rId5" Type="http://schemas.openxmlformats.org/officeDocument/2006/relationships/diagramData" Target="../diagrams/data1.xml"/><Relationship Id="rId15" Type="http://schemas.openxmlformats.org/officeDocument/2006/relationships/image" Target="../media/image67.png"/><Relationship Id="rId10" Type="http://schemas.openxmlformats.org/officeDocument/2006/relationships/image" Target="../media/image62.jpeg"/><Relationship Id="rId19" Type="http://schemas.openxmlformats.org/officeDocument/2006/relationships/image" Target="../media/image71.png"/><Relationship Id="rId4" Type="http://schemas.openxmlformats.org/officeDocument/2006/relationships/image" Target="../media/image56.png"/><Relationship Id="rId9" Type="http://schemas.microsoft.com/office/2007/relationships/diagramDrawing" Target="../diagrams/drawing1.xml"/><Relationship Id="rId14" Type="http://schemas.openxmlformats.org/officeDocument/2006/relationships/image" Target="../media/image66.jpeg"/></Relationships>
</file>

<file path=ppt/slides/_rels/slide8.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26.png"/><Relationship Id="rId7" Type="http://schemas.openxmlformats.org/officeDocument/2006/relationships/image" Target="../media/image7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78.png"/></Relationships>
</file>

<file path=ppt/slides/_rels/slide9.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26.png"/><Relationship Id="rId7" Type="http://schemas.openxmlformats.org/officeDocument/2006/relationships/image" Target="../media/image82.svg"/><Relationship Id="rId12" Type="http://schemas.openxmlformats.org/officeDocument/2006/relationships/image" Target="../media/image7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1.svg"/><Relationship Id="rId11" Type="http://schemas.openxmlformats.org/officeDocument/2006/relationships/image" Target="../media/image86.png"/><Relationship Id="rId5" Type="http://schemas.openxmlformats.org/officeDocument/2006/relationships/image" Target="../media/image80.png"/><Relationship Id="rId10" Type="http://schemas.openxmlformats.org/officeDocument/2006/relationships/image" Target="../media/image85.svg"/><Relationship Id="rId4" Type="http://schemas.openxmlformats.org/officeDocument/2006/relationships/image" Target="../media/image79.png"/><Relationship Id="rId9" Type="http://schemas.openxmlformats.org/officeDocument/2006/relationships/image" Target="../media/image84.svg"/></Relationships>
</file>

<file path=ppt/slides/_rels/slide10.xml.rels><?xml version="1.0" encoding="UTF-8" standalone="yes"?>
<Relationships xmlns="http://schemas.openxmlformats.org/package/2006/relationships"><Relationship Id="rId8" Type="http://schemas.openxmlformats.org/officeDocument/2006/relationships/image" Target="../media/image83.svg"/><Relationship Id="rId13" Type="http://schemas.openxmlformats.org/officeDocument/2006/relationships/image" Target="../media/image91.svg"/><Relationship Id="rId3" Type="http://schemas.openxmlformats.org/officeDocument/2006/relationships/image" Target="../media/image26.png"/><Relationship Id="rId7" Type="http://schemas.openxmlformats.org/officeDocument/2006/relationships/image" Target="../media/image82.svg"/><Relationship Id="rId12" Type="http://schemas.openxmlformats.org/officeDocument/2006/relationships/image" Target="../media/image90.svg"/><Relationship Id="rId17" Type="http://schemas.openxmlformats.org/officeDocument/2006/relationships/image" Target="../media/image95.svg"/><Relationship Id="rId2" Type="http://schemas.openxmlformats.org/officeDocument/2006/relationships/notesSlide" Target="../notesSlides/notesSlide10.xml"/><Relationship Id="rId16"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81.svg"/><Relationship Id="rId11" Type="http://schemas.openxmlformats.org/officeDocument/2006/relationships/image" Target="../media/image89.svg"/><Relationship Id="rId5" Type="http://schemas.openxmlformats.org/officeDocument/2006/relationships/image" Target="../media/image85.svg"/><Relationship Id="rId15" Type="http://schemas.openxmlformats.org/officeDocument/2006/relationships/image" Target="../media/image93.png"/><Relationship Id="rId10" Type="http://schemas.openxmlformats.org/officeDocument/2006/relationships/image" Target="../media/image88.svg"/><Relationship Id="rId4" Type="http://schemas.openxmlformats.org/officeDocument/2006/relationships/image" Target="../media/image87.png"/><Relationship Id="rId9" Type="http://schemas.openxmlformats.org/officeDocument/2006/relationships/image" Target="../media/image84.svg"/><Relationship Id="rId14" Type="http://schemas.openxmlformats.org/officeDocument/2006/relationships/image" Target="../media/image92.svg"/></Relationships>
</file>

<file path=ppt/slides/_rels/slide11.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26.png"/><Relationship Id="rId7" Type="http://schemas.openxmlformats.org/officeDocument/2006/relationships/image" Target="../media/image9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 Id="rId9" Type="http://schemas.openxmlformats.org/officeDocument/2006/relationships/image" Target="../media/image101.png"/></Relationships>
</file>

<file path=ppt/slides/_rels/slide1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26.png"/><Relationship Id="rId7" Type="http://schemas.openxmlformats.org/officeDocument/2006/relationships/image" Target="../media/image10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4.svg"/><Relationship Id="rId5" Type="http://schemas.openxmlformats.org/officeDocument/2006/relationships/image" Target="../media/image103.svg"/><Relationship Id="rId4" Type="http://schemas.openxmlformats.org/officeDocument/2006/relationships/image" Target="../media/image102.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9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08.svg"/><Relationship Id="rId5" Type="http://schemas.openxmlformats.org/officeDocument/2006/relationships/image" Target="../media/image107.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13.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15.png"/><Relationship Id="rId4" Type="http://schemas.openxmlformats.org/officeDocument/2006/relationships/image" Target="../media/image114.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17.jpeg"/><Relationship Id="rId4" Type="http://schemas.openxmlformats.org/officeDocument/2006/relationships/image" Target="../media/image116.png"/></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6.png"/><Relationship Id="rId7" Type="http://schemas.openxmlformats.org/officeDocument/2006/relationships/diagramQuickStyle" Target="../diagrams/quickStyle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Layout" Target="../diagrams/layout2.xml"/><Relationship Id="rId11" Type="http://schemas.openxmlformats.org/officeDocument/2006/relationships/image" Target="../media/image121.png"/><Relationship Id="rId5" Type="http://schemas.openxmlformats.org/officeDocument/2006/relationships/diagramData" Target="../diagrams/data2.xml"/><Relationship Id="rId10" Type="http://schemas.openxmlformats.org/officeDocument/2006/relationships/image" Target="../media/image120.png"/><Relationship Id="rId4" Type="http://schemas.openxmlformats.org/officeDocument/2006/relationships/image" Target="../media/image30.png"/><Relationship Id="rId9" Type="http://schemas.microsoft.com/office/2007/relationships/diagramDrawing" Target="../diagrams/drawing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22.jpeg"/><Relationship Id="rId4" Type="http://schemas.openxmlformats.org/officeDocument/2006/relationships/image" Target="../media/image107.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23.sv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28.svg"/><Relationship Id="rId5" Type="http://schemas.openxmlformats.org/officeDocument/2006/relationships/image" Target="../media/image127.png"/><Relationship Id="rId4" Type="http://schemas.openxmlformats.org/officeDocument/2006/relationships/image" Target="../media/image126.png"/></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svg"/><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5.png"/><Relationship Id="rId4" Type="http://schemas.openxmlformats.org/officeDocument/2006/relationships/image" Target="../media/image18.jpe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D4452D0-39AB-41BD-29DB-73EC62D562CA}"/>
              </a:ext>
            </a:extLst>
          </p:cNvPr>
          <p:cNvSpPr>
            <a:spLocks noGrp="1"/>
          </p:cNvSpPr>
          <p:nvPr>
            <p:ph type="subTitle" idx="1"/>
          </p:nvPr>
        </p:nvSpPr>
        <p:spPr>
          <a:xfrm>
            <a:off x="385724" y="4462757"/>
            <a:ext cx="6713576" cy="535476"/>
          </a:xfrm>
        </p:spPr>
        <p:txBody>
          <a:bodyPr/>
          <a:lstStyle/>
          <a:p>
            <a:r>
              <a:rPr lang="en-US" sz="3600" dirty="0">
                <a:latin typeface="Ems bolder font" pitchFamily="50" charset="0"/>
                <a:ea typeface="Calibri"/>
                <a:cs typeface="Calibri"/>
              </a:rPr>
              <a:t>Session 4</a:t>
            </a:r>
            <a:endParaRPr lang="en-US" sz="3600" dirty="0">
              <a:latin typeface="Ems bolder font" pitchFamily="50" charset="0"/>
              <a:cs typeface="Calibri" panose="020F0502020204030204" pitchFamily="34" charset="0"/>
            </a:endParaRPr>
          </a:p>
        </p:txBody>
      </p:sp>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3" y="5689600"/>
            <a:ext cx="2770187"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83C71"/>
                </a:solidFill>
                <a:effectLst/>
                <a:uLnTx/>
                <a:uFillTx/>
                <a:latin typeface="Montserrat" pitchFamily="2" charset="0"/>
                <a:cs typeface="Futura Medium" panose="020B0602020204020303" pitchFamily="34" charset="-79"/>
              </a:rPr>
              <a:t>Supported by</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sp>
        <p:nvSpPr>
          <p:cNvPr id="18" name="Title 1">
            <a:extLst>
              <a:ext uri="{FF2B5EF4-FFF2-40B4-BE49-F238E27FC236}">
                <a16:creationId xmlns:a16="http://schemas.microsoft.com/office/drawing/2014/main" id="{2C0D76F8-A2ED-C97F-B8B6-14DB34B1ECEC}"/>
              </a:ext>
            </a:extLst>
          </p:cNvPr>
          <p:cNvSpPr>
            <a:spLocks noGrp="1"/>
          </p:cNvSpPr>
          <p:nvPr>
            <p:ph type="ctrTitle"/>
          </p:nvPr>
        </p:nvSpPr>
        <p:spPr>
          <a:xfrm>
            <a:off x="319893" y="3541137"/>
            <a:ext cx="8483356" cy="812866"/>
          </a:xfrm>
        </p:spPr>
        <p:txBody>
          <a:bodyPr>
            <a:noAutofit/>
          </a:bodyPr>
          <a:lstStyle/>
          <a:p>
            <a:r>
              <a:rPr lang="en-US" sz="5600" b="0" dirty="0">
                <a:latin typeface="Ems bolder font" pitchFamily="50" charset="0"/>
                <a:cs typeface="Arial"/>
              </a:rPr>
              <a:t>Desk research</a:t>
            </a:r>
          </a:p>
        </p:txBody>
      </p:sp>
      <p:pic>
        <p:nvPicPr>
          <p:cNvPr id="2" name="Picture 1" descr="A yellow sticky note on a black background&#10;&#10;AI-generated content may be incorrect.">
            <a:extLst>
              <a:ext uri="{FF2B5EF4-FFF2-40B4-BE49-F238E27FC236}">
                <a16:creationId xmlns:a16="http://schemas.microsoft.com/office/drawing/2014/main" id="{AA3C2089-ACEC-83D0-A607-48AEB5A1D43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919913" y="21094"/>
            <a:ext cx="5063217" cy="5248275"/>
          </a:xfrm>
          <a:prstGeom prst="rect">
            <a:avLst/>
          </a:prstGeom>
        </p:spPr>
      </p:pic>
      <p:sp>
        <p:nvSpPr>
          <p:cNvPr id="4" name="TextBox 4">
            <a:extLst>
              <a:ext uri="{FF2B5EF4-FFF2-40B4-BE49-F238E27FC236}">
                <a16:creationId xmlns:a16="http://schemas.microsoft.com/office/drawing/2014/main" id="{A8149351-22E9-DEA6-F2B5-A4AE64A50DFF}"/>
              </a:ext>
            </a:extLst>
          </p:cNvPr>
          <p:cNvSpPr txBox="1"/>
          <p:nvPr/>
        </p:nvSpPr>
        <p:spPr>
          <a:xfrm rot="-240000">
            <a:off x="7510707" y="936614"/>
            <a:ext cx="3880757" cy="34199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391"/>
              </a:lnSpc>
            </a:pPr>
            <a:r>
              <a:rPr lang="en-US" sz="2000" b="1" dirty="0">
                <a:solidFill>
                  <a:srgbClr val="C00000"/>
                </a:solidFill>
                <a:latin typeface="Montserrat" pitchFamily="2" charset="0"/>
                <a:ea typeface="Calibri"/>
                <a:cs typeface="Calibri"/>
              </a:rPr>
              <a:t>STARTER ACTIVITY</a:t>
            </a:r>
          </a:p>
          <a:p>
            <a:pPr algn="ctr">
              <a:lnSpc>
                <a:spcPts val="1391"/>
              </a:lnSpc>
            </a:pPr>
            <a:endParaRPr lang="en-US" sz="2000" b="1" dirty="0">
              <a:solidFill>
                <a:srgbClr val="C00000"/>
              </a:solidFill>
              <a:latin typeface="Montserrat" pitchFamily="2" charset="0"/>
              <a:ea typeface="Calibri"/>
              <a:cs typeface="Calibri"/>
            </a:endParaRPr>
          </a:p>
          <a:p>
            <a:pPr algn="ctr"/>
            <a:r>
              <a:rPr lang="en-US" sz="2000" dirty="0">
                <a:latin typeface="Montserrat" pitchFamily="2" charset="0"/>
                <a:ea typeface="Calibri"/>
                <a:cs typeface="Calibri"/>
              </a:rPr>
              <a:t>If you could design and name your own search engine, to rival ‘Google’, and ‘Yahoo’, what would you call it and why? </a:t>
            </a:r>
            <a:br>
              <a:rPr lang="en-US" sz="2000" dirty="0">
                <a:latin typeface="Montserrat" pitchFamily="2" charset="0"/>
              </a:rPr>
            </a:br>
            <a:br>
              <a:rPr lang="en-US" sz="2000" dirty="0">
                <a:latin typeface="Montserrat" pitchFamily="2" charset="0"/>
              </a:rPr>
            </a:br>
            <a:r>
              <a:rPr lang="en-US" sz="2000" dirty="0">
                <a:latin typeface="Montserrat" pitchFamily="2" charset="0"/>
                <a:ea typeface="Calibri"/>
                <a:cs typeface="Calibri"/>
              </a:rPr>
              <a:t>Discuss with your </a:t>
            </a:r>
            <a:r>
              <a:rPr lang="en-US" sz="2000" dirty="0" err="1">
                <a:latin typeface="Montserrat" pitchFamily="2" charset="0"/>
                <a:ea typeface="Calibri"/>
                <a:cs typeface="Calibri"/>
              </a:rPr>
              <a:t>neighbours</a:t>
            </a:r>
            <a:r>
              <a:rPr lang="en-US" sz="2000" dirty="0">
                <a:latin typeface="Montserrat" pitchFamily="2" charset="0"/>
                <a:ea typeface="Calibri"/>
                <a:cs typeface="Calibri"/>
              </a:rPr>
              <a:t> whilst we wait for everyone to arrive!</a:t>
            </a:r>
          </a:p>
          <a:p>
            <a:pPr>
              <a:lnSpc>
                <a:spcPts val="1391"/>
              </a:lnSpc>
            </a:pPr>
            <a:endParaRPr lang="en-US" dirty="0">
              <a:latin typeface="Aptos"/>
              <a:ea typeface="Calibri"/>
              <a:cs typeface="Calibri"/>
            </a:endParaRPr>
          </a:p>
        </p:txBody>
      </p:sp>
      <p:pic>
        <p:nvPicPr>
          <p:cNvPr id="5" name="Picture 4" descr="A logo of a person with a globe and arrows&#10;&#10;AI-generated content may be incorrect.">
            <a:extLst>
              <a:ext uri="{FF2B5EF4-FFF2-40B4-BE49-F238E27FC236}">
                <a16:creationId xmlns:a16="http://schemas.microsoft.com/office/drawing/2014/main" id="{184B4224-4315-45DB-3712-BEE70980C52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91012" y="6047859"/>
            <a:ext cx="802800" cy="515559"/>
          </a:xfrm>
          <a:prstGeom prst="rect">
            <a:avLst/>
          </a:prstGeom>
        </p:spPr>
      </p:pic>
    </p:spTree>
    <p:extLst>
      <p:ext uri="{BB962C8B-B14F-4D97-AF65-F5344CB8AC3E}">
        <p14:creationId xmlns:p14="http://schemas.microsoft.com/office/powerpoint/2010/main" val="3426107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A black and tan rectangle with a black border&#10;&#10;Description automatically generated">
            <a:extLst>
              <a:ext uri="{FF2B5EF4-FFF2-40B4-BE49-F238E27FC236}">
                <a16:creationId xmlns:a16="http://schemas.microsoft.com/office/drawing/2014/main" id="{69E2F173-4251-EA4D-9A30-BD0B057665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232" y="1526309"/>
            <a:ext cx="8433259" cy="5037907"/>
          </a:xfrm>
          <a:prstGeom prst="rect">
            <a:avLst/>
          </a:prstGeom>
        </p:spPr>
      </p:pic>
      <p:sp>
        <p:nvSpPr>
          <p:cNvPr id="3" name="Freeform 5">
            <a:extLst>
              <a:ext uri="{FF2B5EF4-FFF2-40B4-BE49-F238E27FC236}">
                <a16:creationId xmlns:a16="http://schemas.microsoft.com/office/drawing/2014/main" id="{325EEBAD-89CC-4F8D-C09B-74331818BDAB}"/>
              </a:ext>
            </a:extLst>
          </p:cNvPr>
          <p:cNvSpPr/>
          <p:nvPr/>
        </p:nvSpPr>
        <p:spPr>
          <a:xfrm>
            <a:off x="8446868" y="1714572"/>
            <a:ext cx="2370578" cy="2275569"/>
          </a:xfrm>
          <a:custGeom>
            <a:avLst/>
            <a:gdLst/>
            <a:ahLst/>
            <a:cxnLst/>
            <a:rect l="l" t="t" r="r" b="b"/>
            <a:pathLst>
              <a:path w="2215273" h="2199162">
                <a:moveTo>
                  <a:pt x="0" y="0"/>
                </a:moveTo>
                <a:lnTo>
                  <a:pt x="2215273" y="0"/>
                </a:lnTo>
                <a:lnTo>
                  <a:pt x="2215273" y="2199162"/>
                </a:lnTo>
                <a:lnTo>
                  <a:pt x="0" y="219916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029F2E55-6E5A-F37B-3BB9-53708192B3D4}"/>
              </a:ext>
            </a:extLst>
          </p:cNvPr>
          <p:cNvSpPr/>
          <p:nvPr/>
        </p:nvSpPr>
        <p:spPr>
          <a:xfrm>
            <a:off x="9298708" y="4595145"/>
            <a:ext cx="2311385" cy="1745914"/>
          </a:xfrm>
          <a:custGeom>
            <a:avLst/>
            <a:gdLst/>
            <a:ahLst/>
            <a:cxnLst/>
            <a:rect l="l" t="t" r="r" b="b"/>
            <a:pathLst>
              <a:path w="2447332" h="1960925">
                <a:moveTo>
                  <a:pt x="0" y="0"/>
                </a:moveTo>
                <a:lnTo>
                  <a:pt x="2447333" y="0"/>
                </a:lnTo>
                <a:lnTo>
                  <a:pt x="2447333" y="1960925"/>
                </a:lnTo>
                <a:lnTo>
                  <a:pt x="0" y="1960925"/>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9" name="Title 1">
            <a:extLst>
              <a:ext uri="{FF2B5EF4-FFF2-40B4-BE49-F238E27FC236}">
                <a16:creationId xmlns:a16="http://schemas.microsoft.com/office/drawing/2014/main" id="{B139F124-0CA2-9B4A-9C2B-B07E9B6D9818}"/>
              </a:ext>
            </a:extLst>
          </p:cNvPr>
          <p:cNvSpPr txBox="1">
            <a:spLocks/>
          </p:cNvSpPr>
          <p:nvPr/>
        </p:nvSpPr>
        <p:spPr>
          <a:xfrm>
            <a:off x="3527192" y="302614"/>
            <a:ext cx="5137615"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panose="020B0604020202020204" pitchFamily="34" charset="0"/>
              </a:rPr>
              <a:t>Learning outcomes</a:t>
            </a:r>
          </a:p>
        </p:txBody>
      </p:sp>
      <p:graphicFrame>
        <p:nvGraphicFramePr>
          <p:cNvPr id="8" name="Table 7">
            <a:extLst>
              <a:ext uri="{FF2B5EF4-FFF2-40B4-BE49-F238E27FC236}">
                <a16:creationId xmlns:a16="http://schemas.microsoft.com/office/drawing/2014/main" id="{D461C7B7-9087-BB22-3DC5-103973974CAF}"/>
              </a:ext>
            </a:extLst>
          </p:cNvPr>
          <p:cNvGraphicFramePr>
            <a:graphicFrameLocks noGrp="1"/>
          </p:cNvGraphicFramePr>
          <p:nvPr>
            <p:extLst>
              <p:ext uri="{D42A27DB-BD31-4B8C-83A1-F6EECF244321}">
                <p14:modId xmlns:p14="http://schemas.microsoft.com/office/powerpoint/2010/main" val="3518218864"/>
              </p:ext>
            </p:extLst>
          </p:nvPr>
        </p:nvGraphicFramePr>
        <p:xfrm>
          <a:off x="944336" y="2353560"/>
          <a:ext cx="6571957" cy="3538539"/>
        </p:xfrm>
        <a:graphic>
          <a:graphicData uri="http://schemas.openxmlformats.org/drawingml/2006/table">
            <a:tbl>
              <a:tblPr bandRow="1">
                <a:tableStyleId>{5C22544A-7EE6-4342-B048-85BDC9FD1C3A}</a:tableStyleId>
              </a:tblPr>
              <a:tblGrid>
                <a:gridCol w="6571957">
                  <a:extLst>
                    <a:ext uri="{9D8B030D-6E8A-4147-A177-3AD203B41FA5}">
                      <a16:colId xmlns:a16="http://schemas.microsoft.com/office/drawing/2014/main" val="495949253"/>
                    </a:ext>
                  </a:extLst>
                </a:gridCol>
              </a:tblGrid>
              <a:tr h="371475">
                <a:tc>
                  <a:txBody>
                    <a:bodyPr/>
                    <a:lstStyle/>
                    <a:p>
                      <a:pPr algn="l" fontAlgn="base">
                        <a:lnSpc>
                          <a:spcPts val="2850"/>
                        </a:lnSpc>
                        <a:buNone/>
                      </a:pPr>
                      <a:r>
                        <a:rPr lang="en-GB" sz="2400" b="1" i="0">
                          <a:solidFill>
                            <a:srgbClr val="2CADB0"/>
                          </a:solidFill>
                          <a:effectLst/>
                          <a:latin typeface="Montserrat" panose="00000500000000000000" pitchFamily="2" charset="0"/>
                        </a:rPr>
                        <a:t>LO1: </a:t>
                      </a:r>
                      <a:r>
                        <a:rPr lang="en-GB" sz="2400" b="0" i="0" u="none" strike="noStrike" noProof="0">
                          <a:solidFill>
                            <a:schemeClr val="tx1"/>
                          </a:solidFill>
                          <a:effectLst/>
                          <a:latin typeface="Montserrat" panose="00000500000000000000" pitchFamily="2" charset="0"/>
                        </a:rPr>
                        <a:t>Describe the differences between primary and secondary research.</a:t>
                      </a:r>
                    </a:p>
                    <a:p>
                      <a:pPr lvl="0" algn="l">
                        <a:lnSpc>
                          <a:spcPts val="2850"/>
                        </a:lnSpc>
                        <a:buNone/>
                      </a:pPr>
                      <a:endParaRPr lang="en-GB" sz="2400" b="0" i="0" u="none" strike="noStrike" noProof="0">
                        <a:solidFill>
                          <a:schemeClr val="tx1"/>
                        </a:solidFill>
                        <a:effectLst/>
                        <a:latin typeface="Montserrat" panose="00000500000000000000" pitchFamily="2" charset="0"/>
                      </a:endParaRPr>
                    </a:p>
                  </a:txBody>
                  <a:tcPr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noFill/>
                  </a:tcPr>
                </a:tc>
                <a:extLst>
                  <a:ext uri="{0D108BD9-81ED-4DB2-BD59-A6C34878D82A}">
                    <a16:rowId xmlns:a16="http://schemas.microsoft.com/office/drawing/2014/main" val="1761732203"/>
                  </a:ext>
                </a:extLst>
              </a:tr>
              <a:tr h="0">
                <a:tc>
                  <a:txBody>
                    <a:bodyPr/>
                    <a:lstStyle/>
                    <a:p>
                      <a:pPr algn="l" fontAlgn="base">
                        <a:lnSpc>
                          <a:spcPts val="2850"/>
                        </a:lnSpc>
                        <a:buNone/>
                      </a:pPr>
                      <a:r>
                        <a:rPr lang="en-GB" sz="2400" b="1" i="0">
                          <a:solidFill>
                            <a:srgbClr val="2CADB0"/>
                          </a:solidFill>
                          <a:effectLst/>
                          <a:latin typeface="Montserrat" panose="00000500000000000000" pitchFamily="2" charset="0"/>
                        </a:rPr>
                        <a:t>LO2: </a:t>
                      </a:r>
                      <a:r>
                        <a:rPr lang="en-GB" sz="2400" b="0" i="0" u="none" strike="noStrike" noProof="0">
                          <a:solidFill>
                            <a:schemeClr val="tx1"/>
                          </a:solidFill>
                          <a:effectLst/>
                          <a:latin typeface="Montserrat" panose="00000500000000000000" pitchFamily="2" charset="0"/>
                        </a:rPr>
                        <a:t>Evaluate the reliability of methods used for desk research.</a:t>
                      </a:r>
                    </a:p>
                    <a:p>
                      <a:pPr lvl="0" algn="l">
                        <a:lnSpc>
                          <a:spcPts val="2850"/>
                        </a:lnSpc>
                        <a:buNone/>
                      </a:pPr>
                      <a:endParaRPr lang="en-GB" sz="2400" b="0" i="0" u="none" strike="noStrike" noProof="0">
                        <a:solidFill>
                          <a:schemeClr val="tx1"/>
                        </a:solidFill>
                        <a:effectLst/>
                        <a:latin typeface="Montserrat" panose="00000500000000000000" pitchFamily="2" charset="0"/>
                      </a:endParaRPr>
                    </a:p>
                  </a:txBody>
                  <a:tcPr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noFill/>
                  </a:tcPr>
                </a:tc>
                <a:extLst>
                  <a:ext uri="{0D108BD9-81ED-4DB2-BD59-A6C34878D82A}">
                    <a16:rowId xmlns:a16="http://schemas.microsoft.com/office/drawing/2014/main" val="2451795477"/>
                  </a:ext>
                </a:extLst>
              </a:tr>
              <a:tr h="0">
                <a:tc>
                  <a:txBody>
                    <a:bodyPr/>
                    <a:lstStyle/>
                    <a:p>
                      <a:pPr algn="l" fontAlgn="base">
                        <a:lnSpc>
                          <a:spcPts val="2850"/>
                        </a:lnSpc>
                        <a:buNone/>
                      </a:pPr>
                      <a:r>
                        <a:rPr lang="en-GB" sz="2400" b="1" i="0">
                          <a:solidFill>
                            <a:srgbClr val="2CADB0"/>
                          </a:solidFill>
                          <a:effectLst/>
                          <a:latin typeface="Montserrat" panose="00000500000000000000" pitchFamily="2" charset="0"/>
                        </a:rPr>
                        <a:t>LO3: </a:t>
                      </a:r>
                      <a:r>
                        <a:rPr lang="en-GB" sz="2400" b="0" i="0" u="none" strike="noStrike" kern="1200">
                          <a:solidFill>
                            <a:schemeClr val="tx1"/>
                          </a:solidFill>
                          <a:effectLst/>
                          <a:latin typeface="Montserrat" panose="00000500000000000000" pitchFamily="2" charset="0"/>
                          <a:ea typeface="+mn-ea"/>
                          <a:cs typeface="+mn-cs"/>
                        </a:rPr>
                        <a:t>Discuss the importance of representation in research.</a:t>
                      </a:r>
                    </a:p>
                    <a:p>
                      <a:pPr lvl="0" algn="l">
                        <a:lnSpc>
                          <a:spcPts val="2850"/>
                        </a:lnSpc>
                        <a:buNone/>
                      </a:pPr>
                      <a:endParaRPr lang="en-GB" sz="2400" b="0" i="0" u="none" strike="noStrike" noProof="0">
                        <a:solidFill>
                          <a:schemeClr val="tx1"/>
                        </a:solidFill>
                        <a:effectLst/>
                        <a:latin typeface="Montserrat" panose="00000500000000000000" pitchFamily="2" charset="0"/>
                      </a:endParaRPr>
                    </a:p>
                  </a:txBody>
                  <a:tcPr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noFill/>
                  </a:tcPr>
                </a:tc>
                <a:extLst>
                  <a:ext uri="{0D108BD9-81ED-4DB2-BD59-A6C34878D82A}">
                    <a16:rowId xmlns:a16="http://schemas.microsoft.com/office/drawing/2014/main" val="3493436077"/>
                  </a:ext>
                </a:extLst>
              </a:tr>
            </a:tbl>
          </a:graphicData>
        </a:graphic>
      </p:graphicFrame>
    </p:spTree>
    <p:extLst>
      <p:ext uri="{BB962C8B-B14F-4D97-AF65-F5344CB8AC3E}">
        <p14:creationId xmlns:p14="http://schemas.microsoft.com/office/powerpoint/2010/main" val="3416718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3" name="Picture 2" descr="A blue rectangle with black border&#10;&#10;AI-generated content may be incorrect.">
            <a:extLst>
              <a:ext uri="{FF2B5EF4-FFF2-40B4-BE49-F238E27FC236}">
                <a16:creationId xmlns:a16="http://schemas.microsoft.com/office/drawing/2014/main" id="{4218C154-C01F-A865-783A-0C2E0EB9921F}"/>
              </a:ext>
            </a:extLst>
          </p:cNvPr>
          <p:cNvPicPr>
            <a:picLocks noChangeAspect="1"/>
          </p:cNvPicPr>
          <p:nvPr/>
        </p:nvPicPr>
        <p:blipFill>
          <a:blip r:embed="rId4"/>
          <a:stretch>
            <a:fillRect/>
          </a:stretch>
        </p:blipFill>
        <p:spPr>
          <a:xfrm>
            <a:off x="-5363" y="1408980"/>
            <a:ext cx="12087707" cy="2746077"/>
          </a:xfrm>
          <a:prstGeom prst="rect">
            <a:avLst/>
          </a:prstGeom>
        </p:spPr>
      </p:pic>
      <p:pic>
        <p:nvPicPr>
          <p:cNvPr id="7" name="Picture 4" descr="Hand of student holding magnifying glass and studying books. Stack of books for scientific research flat vector illustration. Education, information concept for banner, website design or landing page">
            <a:extLst>
              <a:ext uri="{FF2B5EF4-FFF2-40B4-BE49-F238E27FC236}">
                <a16:creationId xmlns:a16="http://schemas.microsoft.com/office/drawing/2014/main" id="{2CA7743B-8ABE-1BE4-E65A-C18C6C2488A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151207" y="4530485"/>
            <a:ext cx="2928257" cy="1969323"/>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a:extLst>
              <a:ext uri="{FF2B5EF4-FFF2-40B4-BE49-F238E27FC236}">
                <a16:creationId xmlns:a16="http://schemas.microsoft.com/office/drawing/2014/main" id="{21772383-7832-1D0C-46AD-AF7B9B144682}"/>
              </a:ext>
            </a:extLst>
          </p:cNvPr>
          <p:cNvSpPr/>
          <p:nvPr/>
        </p:nvSpPr>
        <p:spPr>
          <a:xfrm>
            <a:off x="7176390" y="4533994"/>
            <a:ext cx="1824608" cy="1871332"/>
          </a:xfrm>
          <a:prstGeom prst="roundRect">
            <a:avLst/>
          </a:prstGeom>
          <a:solidFill>
            <a:schemeClr val="accent3">
              <a:lumMod val="20000"/>
              <a:lumOff val="80000"/>
            </a:schemeClr>
          </a:solid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9">
            <a:extLst>
              <a:ext uri="{FF2B5EF4-FFF2-40B4-BE49-F238E27FC236}">
                <a16:creationId xmlns:a16="http://schemas.microsoft.com/office/drawing/2014/main" id="{A52DC73D-8F79-F89D-2BD4-BEAE643E457A}"/>
              </a:ext>
            </a:extLst>
          </p:cNvPr>
          <p:cNvSpPr/>
          <p:nvPr/>
        </p:nvSpPr>
        <p:spPr>
          <a:xfrm>
            <a:off x="7248293" y="4577157"/>
            <a:ext cx="1477881" cy="1746872"/>
          </a:xfrm>
          <a:custGeom>
            <a:avLst/>
            <a:gdLst/>
            <a:ahLst/>
            <a:cxnLst/>
            <a:rect l="l" t="t" r="r" b="b"/>
            <a:pathLst>
              <a:path w="2232897" h="2505355">
                <a:moveTo>
                  <a:pt x="0" y="0"/>
                </a:moveTo>
                <a:lnTo>
                  <a:pt x="2232897" y="0"/>
                </a:lnTo>
                <a:lnTo>
                  <a:pt x="2232897" y="2505355"/>
                </a:lnTo>
                <a:lnTo>
                  <a:pt x="0" y="250535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 name="Title 1">
            <a:extLst>
              <a:ext uri="{FF2B5EF4-FFF2-40B4-BE49-F238E27FC236}">
                <a16:creationId xmlns:a16="http://schemas.microsoft.com/office/drawing/2014/main" id="{C1C83562-1ADC-32DF-18CE-8B3DE6CC82DC}"/>
              </a:ext>
            </a:extLst>
          </p:cNvPr>
          <p:cNvSpPr>
            <a:spLocks noGrp="1"/>
          </p:cNvSpPr>
          <p:nvPr>
            <p:ph type="title"/>
          </p:nvPr>
        </p:nvSpPr>
        <p:spPr>
          <a:xfrm>
            <a:off x="3044731" y="413051"/>
            <a:ext cx="6491155" cy="535531"/>
          </a:xfrm>
        </p:spPr>
        <p:txBody>
          <a:bodyPr/>
          <a:lstStyle/>
          <a:p>
            <a:pPr algn="ctr"/>
            <a:r>
              <a:rPr lang="en-US" sz="4000">
                <a:latin typeface="Ems bolder font" pitchFamily="50" charset="0"/>
                <a:cs typeface="Futura Medium"/>
              </a:rPr>
              <a:t>What is desk research?</a:t>
            </a:r>
          </a:p>
        </p:txBody>
      </p:sp>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506186" y="1747222"/>
            <a:ext cx="11179628" cy="2069591"/>
          </a:xfrm>
        </p:spPr>
        <p:txBody>
          <a:bodyPr lIns="91440" tIns="45720" rIns="91440" bIns="45720" anchor="t"/>
          <a:lstStyle/>
          <a:p>
            <a:pPr marL="0" indent="0">
              <a:buNone/>
            </a:pPr>
            <a:r>
              <a:rPr lang="en-GB" sz="2400" b="1">
                <a:solidFill>
                  <a:schemeClr val="accent1"/>
                </a:solidFill>
                <a:latin typeface="Montserrat" panose="00000500000000000000" pitchFamily="2" charset="0"/>
                <a:cs typeface="Calibri" panose="020F0502020204030204" pitchFamily="34" charset="0"/>
              </a:rPr>
              <a:t>Desk research </a:t>
            </a:r>
            <a:r>
              <a:rPr lang="en-GB" sz="2400">
                <a:solidFill>
                  <a:schemeClr val="accent1"/>
                </a:solidFill>
                <a:latin typeface="Montserrat" panose="00000500000000000000" pitchFamily="2" charset="0"/>
                <a:cs typeface="Calibri" panose="020F0502020204030204" pitchFamily="34" charset="0"/>
              </a:rPr>
              <a:t>is</a:t>
            </a:r>
            <a:r>
              <a:rPr lang="en-GB" sz="2400" b="1">
                <a:latin typeface="Montserrat" panose="00000500000000000000" pitchFamily="2" charset="0"/>
                <a:cs typeface="Calibri" panose="020F0502020204030204" pitchFamily="34" charset="0"/>
              </a:rPr>
              <a:t> </a:t>
            </a:r>
            <a:r>
              <a:rPr lang="en-GB" sz="2400">
                <a:latin typeface="Montserrat" panose="00000500000000000000" pitchFamily="2" charset="0"/>
                <a:cs typeface="Calibri" panose="020F0502020204030204" pitchFamily="34" charset="0"/>
              </a:rPr>
              <a:t>all about looking for information someone else has already collected and written about or published.</a:t>
            </a:r>
            <a:endParaRPr lang="en-US">
              <a:latin typeface="Montserrat" panose="00000500000000000000" pitchFamily="2" charset="0"/>
            </a:endParaRPr>
          </a:p>
          <a:p>
            <a:pPr marL="914400" lvl="1" indent="-457200"/>
            <a:r>
              <a:rPr lang="en-GB">
                <a:latin typeface="Montserrat" panose="00000500000000000000" pitchFamily="2" charset="0"/>
                <a:cs typeface="Calibri" panose="020F0502020204030204" pitchFamily="34" charset="0"/>
              </a:rPr>
              <a:t>Why do we start with desk research? </a:t>
            </a:r>
          </a:p>
          <a:p>
            <a:pPr marL="914400" lvl="1" indent="-457200"/>
            <a:r>
              <a:rPr lang="en-GB">
                <a:latin typeface="Montserrat" panose="00000500000000000000" pitchFamily="2" charset="0"/>
                <a:cs typeface="Calibri" panose="020F0502020204030204" pitchFamily="34" charset="0"/>
              </a:rPr>
              <a:t>How does it help us with our research? </a:t>
            </a:r>
          </a:p>
          <a:p>
            <a:pPr marL="914400" lvl="1" indent="-457200"/>
            <a:r>
              <a:rPr lang="en-GB">
                <a:latin typeface="Montserrat" panose="00000500000000000000" pitchFamily="2" charset="0"/>
                <a:cs typeface="Calibri" panose="020F0502020204030204" pitchFamily="34" charset="0"/>
              </a:rPr>
              <a:t>Is it important?</a:t>
            </a:r>
            <a:endParaRPr lang="en-GB" sz="2400">
              <a:latin typeface="Calibri" panose="020F0502020204030204" pitchFamily="34" charset="0"/>
              <a:cs typeface="Calibri" panose="020F0502020204030204" pitchFamily="34" charset="0"/>
            </a:endParaRPr>
          </a:p>
        </p:txBody>
      </p:sp>
      <p:pic>
        <p:nvPicPr>
          <p:cNvPr id="6" name="Picture 5" descr="A blue rectangle with black border&#10;&#10;AI-generated content may be incorrect.">
            <a:extLst>
              <a:ext uri="{FF2B5EF4-FFF2-40B4-BE49-F238E27FC236}">
                <a16:creationId xmlns:a16="http://schemas.microsoft.com/office/drawing/2014/main" id="{59ABEAFA-94C2-B6F1-8D92-E6773D431DF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8872" y="4949405"/>
            <a:ext cx="6969369" cy="1552757"/>
          </a:xfrm>
          <a:prstGeom prst="rect">
            <a:avLst/>
          </a:prstGeom>
        </p:spPr>
      </p:pic>
      <p:sp>
        <p:nvSpPr>
          <p:cNvPr id="5" name="TextBox 4">
            <a:extLst>
              <a:ext uri="{FF2B5EF4-FFF2-40B4-BE49-F238E27FC236}">
                <a16:creationId xmlns:a16="http://schemas.microsoft.com/office/drawing/2014/main" id="{10389C28-69E7-66CB-B895-BFE1DE74B833}"/>
              </a:ext>
            </a:extLst>
          </p:cNvPr>
          <p:cNvSpPr txBox="1"/>
          <p:nvPr/>
        </p:nvSpPr>
        <p:spPr>
          <a:xfrm>
            <a:off x="415633" y="5243306"/>
            <a:ext cx="6096000" cy="1077218"/>
          </a:xfrm>
          <a:prstGeom prst="rect">
            <a:avLst/>
          </a:prstGeom>
          <a:noFill/>
        </p:spPr>
        <p:txBody>
          <a:bodyPr wrap="square">
            <a:spAutoFit/>
          </a:bodyPr>
          <a:lstStyle/>
          <a:p>
            <a:r>
              <a:rPr lang="en-GB" sz="2000">
                <a:latin typeface="Montserrat" pitchFamily="2" charset="0"/>
                <a:cs typeface="Calibri" panose="020F0502020204030204" pitchFamily="34" charset="0"/>
              </a:rPr>
              <a:t>In pairs/groups, discuss and write down some ideas on </a:t>
            </a:r>
            <a:r>
              <a:rPr lang="en-GB" sz="2000" err="1">
                <a:latin typeface="Montserrat" pitchFamily="2" charset="0"/>
                <a:cs typeface="Calibri" panose="020F0502020204030204" pitchFamily="34" charset="0"/>
              </a:rPr>
              <a:t>post-it</a:t>
            </a:r>
            <a:r>
              <a:rPr lang="en-GB" sz="2000">
                <a:latin typeface="Montserrat" pitchFamily="2" charset="0"/>
                <a:cs typeface="Calibri" panose="020F0502020204030204" pitchFamily="34" charset="0"/>
              </a:rPr>
              <a:t> notes.</a:t>
            </a:r>
          </a:p>
          <a:p>
            <a:endParaRPr lang="en-GB" sz="2400">
              <a:latin typeface="Calibri" panose="020F0502020204030204" pitchFamily="34" charset="0"/>
              <a:cs typeface="Calibri" panose="020F0502020204030204" pitchFamily="34" charset="0"/>
            </a:endParaRPr>
          </a:p>
        </p:txBody>
      </p:sp>
      <p:pic>
        <p:nvPicPr>
          <p:cNvPr id="12" name="Picture 11" descr="A blue rectangle with black border&#10;&#10;AI-generated content may be incorrect.">
            <a:extLst>
              <a:ext uri="{FF2B5EF4-FFF2-40B4-BE49-F238E27FC236}">
                <a16:creationId xmlns:a16="http://schemas.microsoft.com/office/drawing/2014/main" id="{D06A73AC-7B27-30AE-DC2F-7222421826C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8444" y="4356338"/>
            <a:ext cx="6977415" cy="589473"/>
          </a:xfrm>
          <a:prstGeom prst="rect">
            <a:avLst/>
          </a:prstGeom>
        </p:spPr>
      </p:pic>
      <p:sp>
        <p:nvSpPr>
          <p:cNvPr id="13" name="TextBox 12">
            <a:extLst>
              <a:ext uri="{FF2B5EF4-FFF2-40B4-BE49-F238E27FC236}">
                <a16:creationId xmlns:a16="http://schemas.microsoft.com/office/drawing/2014/main" id="{7B08206F-255A-CA5E-E0AF-9CECA5C6B8DF}"/>
              </a:ext>
            </a:extLst>
          </p:cNvPr>
          <p:cNvSpPr txBox="1"/>
          <p:nvPr/>
        </p:nvSpPr>
        <p:spPr>
          <a:xfrm>
            <a:off x="854554" y="4451019"/>
            <a:ext cx="545800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chemeClr val="bg2"/>
                </a:solidFill>
                <a:latin typeface="Montserrat" pitchFamily="2" charset="0"/>
                <a:ea typeface="Calibri"/>
                <a:cs typeface="Calibri"/>
              </a:rPr>
              <a:t>Activity 1: Desk research discussion</a:t>
            </a:r>
            <a:endParaRPr lang="en-US" sz="1600">
              <a:latin typeface="Montserrat" pitchFamily="2" charset="0"/>
            </a:endParaRPr>
          </a:p>
        </p:txBody>
      </p:sp>
    </p:spTree>
    <p:extLst>
      <p:ext uri="{BB962C8B-B14F-4D97-AF65-F5344CB8AC3E}">
        <p14:creationId xmlns:p14="http://schemas.microsoft.com/office/powerpoint/2010/main" val="1218536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3" name="Picture 2" descr="A blue rectangle with black border&#10;&#10;AI-generated content may be incorrect.">
            <a:extLst>
              <a:ext uri="{FF2B5EF4-FFF2-40B4-BE49-F238E27FC236}">
                <a16:creationId xmlns:a16="http://schemas.microsoft.com/office/drawing/2014/main" id="{57D7C589-94F7-9E49-A4F3-F555888D68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7844" y="1365847"/>
            <a:ext cx="5014047" cy="4715775"/>
          </a:xfrm>
          <a:prstGeom prst="rect">
            <a:avLst/>
          </a:prstGeom>
        </p:spPr>
      </p:pic>
      <p:pic>
        <p:nvPicPr>
          <p:cNvPr id="8" name="Picture 7" descr="A blue rectangle with black border&#10;&#10;AI-generated content may be incorrect.">
            <a:extLst>
              <a:ext uri="{FF2B5EF4-FFF2-40B4-BE49-F238E27FC236}">
                <a16:creationId xmlns:a16="http://schemas.microsoft.com/office/drawing/2014/main" id="{A809770D-DD82-49A5-3F3A-098DB055429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68683" y="1369443"/>
            <a:ext cx="5114690" cy="4715774"/>
          </a:xfrm>
          <a:prstGeom prst="rect">
            <a:avLst/>
          </a:prstGeom>
        </p:spPr>
      </p:pic>
      <p:sp>
        <p:nvSpPr>
          <p:cNvPr id="4" name="TextBox 3">
            <a:extLst>
              <a:ext uri="{FF2B5EF4-FFF2-40B4-BE49-F238E27FC236}">
                <a16:creationId xmlns:a16="http://schemas.microsoft.com/office/drawing/2014/main" id="{AF931575-0947-6217-F0D6-5EE6926F4B8F}"/>
              </a:ext>
            </a:extLst>
          </p:cNvPr>
          <p:cNvSpPr txBox="1"/>
          <p:nvPr/>
        </p:nvSpPr>
        <p:spPr>
          <a:xfrm>
            <a:off x="750086" y="5030897"/>
            <a:ext cx="3193264" cy="461665"/>
          </a:xfrm>
          <a:prstGeom prst="rect">
            <a:avLst/>
          </a:prstGeom>
          <a:noFill/>
        </p:spPr>
        <p:txBody>
          <a:bodyPr wrap="square" lIns="91440" tIns="45720" rIns="91440" bIns="45720" rtlCol="0" anchor="t">
            <a:spAutoFit/>
          </a:bodyPr>
          <a:lstStyle/>
          <a:p>
            <a:r>
              <a:rPr lang="en-GB" sz="2400" b="1">
                <a:latin typeface="Montserrat" panose="00000500000000000000" pitchFamily="2" charset="0"/>
                <a:ea typeface="Calibri"/>
                <a:cs typeface="Calibri"/>
              </a:rPr>
              <a:t>Desk research is… </a:t>
            </a:r>
            <a:endParaRPr lang="en-GB" sz="2400" b="1">
              <a:solidFill>
                <a:schemeClr val="accent2"/>
              </a:solidFill>
              <a:latin typeface="Montserrat" panose="00000500000000000000" pitchFamily="2" charset="0"/>
              <a:ea typeface="Calibri"/>
              <a:cs typeface="Calibri"/>
            </a:endParaRPr>
          </a:p>
        </p:txBody>
      </p:sp>
      <p:sp>
        <p:nvSpPr>
          <p:cNvPr id="10" name="Freeform 7">
            <a:extLst>
              <a:ext uri="{FF2B5EF4-FFF2-40B4-BE49-F238E27FC236}">
                <a16:creationId xmlns:a16="http://schemas.microsoft.com/office/drawing/2014/main" id="{F1C58C63-517B-8D3F-AAC2-0C741CFDCFED}"/>
              </a:ext>
            </a:extLst>
          </p:cNvPr>
          <p:cNvSpPr/>
          <p:nvPr/>
        </p:nvSpPr>
        <p:spPr>
          <a:xfrm>
            <a:off x="7583171" y="1798921"/>
            <a:ext cx="3266611" cy="2567274"/>
          </a:xfrm>
          <a:custGeom>
            <a:avLst/>
            <a:gdLst/>
            <a:ahLst/>
            <a:cxnLst/>
            <a:rect l="l" t="t" r="r" b="b"/>
            <a:pathLst>
              <a:path w="4129263" h="3225987">
                <a:moveTo>
                  <a:pt x="0" y="0"/>
                </a:moveTo>
                <a:lnTo>
                  <a:pt x="4129263" y="0"/>
                </a:lnTo>
                <a:lnTo>
                  <a:pt x="4129263" y="3225987"/>
                </a:lnTo>
                <a:lnTo>
                  <a:pt x="0" y="32259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6">
            <a:extLst>
              <a:ext uri="{FF2B5EF4-FFF2-40B4-BE49-F238E27FC236}">
                <a16:creationId xmlns:a16="http://schemas.microsoft.com/office/drawing/2014/main" id="{7AC8251B-E27A-AE54-A70E-208AD6F1EFFB}"/>
              </a:ext>
            </a:extLst>
          </p:cNvPr>
          <p:cNvSpPr/>
          <p:nvPr/>
        </p:nvSpPr>
        <p:spPr>
          <a:xfrm>
            <a:off x="1515925" y="2334206"/>
            <a:ext cx="2970131" cy="2034713"/>
          </a:xfrm>
          <a:custGeom>
            <a:avLst/>
            <a:gdLst/>
            <a:ahLst/>
            <a:cxnLst/>
            <a:rect l="l" t="t" r="r" b="b"/>
            <a:pathLst>
              <a:path w="5802168" h="3901958">
                <a:moveTo>
                  <a:pt x="0" y="0"/>
                </a:moveTo>
                <a:lnTo>
                  <a:pt x="5802168" y="0"/>
                </a:lnTo>
                <a:lnTo>
                  <a:pt x="5802168" y="3901958"/>
                </a:lnTo>
                <a:lnTo>
                  <a:pt x="0" y="390195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6" name="TextBox 5">
            <a:extLst>
              <a:ext uri="{FF2B5EF4-FFF2-40B4-BE49-F238E27FC236}">
                <a16:creationId xmlns:a16="http://schemas.microsoft.com/office/drawing/2014/main" id="{B33C9FA8-DA20-3539-559A-A857AA727F35}"/>
              </a:ext>
            </a:extLst>
          </p:cNvPr>
          <p:cNvSpPr txBox="1"/>
          <p:nvPr/>
        </p:nvSpPr>
        <p:spPr>
          <a:xfrm>
            <a:off x="6931452" y="4814217"/>
            <a:ext cx="4952900" cy="830997"/>
          </a:xfrm>
          <a:prstGeom prst="rect">
            <a:avLst/>
          </a:prstGeom>
          <a:noFill/>
        </p:spPr>
        <p:txBody>
          <a:bodyPr wrap="square" lIns="91440" tIns="45720" rIns="91440" bIns="45720" anchor="t">
            <a:spAutoFit/>
          </a:bodyPr>
          <a:lstStyle/>
          <a:p>
            <a:r>
              <a:rPr lang="en-GB" sz="2400" b="1">
                <a:latin typeface="Montserrat" panose="00000500000000000000" pitchFamily="2" charset="0"/>
                <a:ea typeface="Calibri"/>
                <a:cs typeface="Calibri"/>
              </a:rPr>
              <a:t>If we go and collect data,</a:t>
            </a:r>
            <a:endParaRPr lang="en-GB" sz="2400" b="1">
              <a:solidFill>
                <a:srgbClr val="F7933C"/>
              </a:solidFill>
              <a:latin typeface="Montserrat" panose="00000500000000000000" pitchFamily="2" charset="0"/>
              <a:ea typeface="Calibri"/>
              <a:cs typeface="Calibri"/>
            </a:endParaRPr>
          </a:p>
          <a:p>
            <a:r>
              <a:rPr lang="en-GB" sz="2400" b="1">
                <a:latin typeface="Montserrat" panose="00000500000000000000" pitchFamily="2" charset="0"/>
                <a:ea typeface="Calibri"/>
                <a:cs typeface="Calibri"/>
              </a:rPr>
              <a:t>it is… </a:t>
            </a:r>
            <a:endParaRPr lang="en-GB" sz="2400" b="1">
              <a:solidFill>
                <a:schemeClr val="accent2"/>
              </a:solidFill>
              <a:latin typeface="Montserrat" panose="00000500000000000000" pitchFamily="2" charset="0"/>
              <a:ea typeface="Calibri"/>
              <a:cs typeface="Calibri"/>
            </a:endParaRPr>
          </a:p>
        </p:txBody>
      </p:sp>
      <p:sp>
        <p:nvSpPr>
          <p:cNvPr id="5" name="Title 1">
            <a:extLst>
              <a:ext uri="{FF2B5EF4-FFF2-40B4-BE49-F238E27FC236}">
                <a16:creationId xmlns:a16="http://schemas.microsoft.com/office/drawing/2014/main" id="{9874084A-A548-9A06-3516-88BE74C7BB6D}"/>
              </a:ext>
            </a:extLst>
          </p:cNvPr>
          <p:cNvSpPr>
            <a:spLocks noGrp="1"/>
          </p:cNvSpPr>
          <p:nvPr>
            <p:ph type="title"/>
          </p:nvPr>
        </p:nvSpPr>
        <p:spPr>
          <a:xfrm>
            <a:off x="2095825" y="398674"/>
            <a:ext cx="7999563" cy="535531"/>
          </a:xfrm>
        </p:spPr>
        <p:txBody>
          <a:bodyPr/>
          <a:lstStyle/>
          <a:p>
            <a:pPr algn="ctr"/>
            <a:r>
              <a:rPr lang="en-US" sz="4000">
                <a:latin typeface="Ems bolder font" pitchFamily="50" charset="0"/>
                <a:cs typeface="Futura Medium"/>
              </a:rPr>
              <a:t>Primary or secondary research?</a:t>
            </a:r>
            <a:endParaRPr lang="en-US" sz="4000">
              <a:latin typeface="Ems bolder font" pitchFamily="50" charset="0"/>
            </a:endParaRPr>
          </a:p>
        </p:txBody>
      </p:sp>
      <p:sp>
        <p:nvSpPr>
          <p:cNvPr id="7" name="TextBox 6">
            <a:extLst>
              <a:ext uri="{FF2B5EF4-FFF2-40B4-BE49-F238E27FC236}">
                <a16:creationId xmlns:a16="http://schemas.microsoft.com/office/drawing/2014/main" id="{0CB41168-A908-94DF-3C88-5F1A1F4F6361}"/>
              </a:ext>
            </a:extLst>
          </p:cNvPr>
          <p:cNvSpPr txBox="1"/>
          <p:nvPr/>
        </p:nvSpPr>
        <p:spPr>
          <a:xfrm>
            <a:off x="3042249" y="6075872"/>
            <a:ext cx="5029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a:solidFill>
                  <a:srgbClr val="F7933C"/>
                </a:solidFill>
                <a:latin typeface="Montserrat" pitchFamily="2" charset="0"/>
                <a:ea typeface="Calibri"/>
                <a:cs typeface="Calibri"/>
              </a:rPr>
              <a:t>secondary research.</a:t>
            </a:r>
            <a:endParaRPr lang="en-GB"/>
          </a:p>
        </p:txBody>
      </p:sp>
      <p:sp>
        <p:nvSpPr>
          <p:cNvPr id="12" name="TextBox 11">
            <a:extLst>
              <a:ext uri="{FF2B5EF4-FFF2-40B4-BE49-F238E27FC236}">
                <a16:creationId xmlns:a16="http://schemas.microsoft.com/office/drawing/2014/main" id="{FF7253F0-4339-E243-A94A-6E781412BCDC}"/>
              </a:ext>
            </a:extLst>
          </p:cNvPr>
          <p:cNvSpPr txBox="1"/>
          <p:nvPr/>
        </p:nvSpPr>
        <p:spPr>
          <a:xfrm>
            <a:off x="8071449" y="6093236"/>
            <a:ext cx="369210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a:solidFill>
                  <a:srgbClr val="F7933C"/>
                </a:solidFill>
                <a:latin typeface="Montserrat" pitchFamily="2" charset="0"/>
              </a:rPr>
              <a:t>primary research.</a:t>
            </a:r>
            <a:r>
              <a:rPr lang="en-US" sz="2800">
                <a:latin typeface="Calibri"/>
              </a:rPr>
              <a:t>​</a:t>
            </a:r>
          </a:p>
        </p:txBody>
      </p:sp>
    </p:spTree>
    <p:extLst>
      <p:ext uri="{BB962C8B-B14F-4D97-AF65-F5344CB8AC3E}">
        <p14:creationId xmlns:p14="http://schemas.microsoft.com/office/powerpoint/2010/main" val="169073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6" name="Picture 5" descr="A blue rectangle with black border&#10;&#10;AI-generated content may be incorrect.">
            <a:extLst>
              <a:ext uri="{FF2B5EF4-FFF2-40B4-BE49-F238E27FC236}">
                <a16:creationId xmlns:a16="http://schemas.microsoft.com/office/drawing/2014/main" id="{E81991B2-0325-BBDF-2919-7A2F4DE420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46" y="2732932"/>
            <a:ext cx="7905244" cy="1169174"/>
          </a:xfrm>
          <a:prstGeom prst="rect">
            <a:avLst/>
          </a:prstGeom>
        </p:spPr>
      </p:pic>
      <p:pic>
        <p:nvPicPr>
          <p:cNvPr id="7" name="Picture 6" descr="A blue rectangle with black border&#10;&#10;AI-generated content may be incorrect.">
            <a:extLst>
              <a:ext uri="{FF2B5EF4-FFF2-40B4-BE49-F238E27FC236}">
                <a16:creationId xmlns:a16="http://schemas.microsoft.com/office/drawing/2014/main" id="{A5861CE0-741C-D578-3921-F61F6DF45F4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31" y="4060479"/>
            <a:ext cx="7876490" cy="1284193"/>
          </a:xfrm>
          <a:prstGeom prst="rect">
            <a:avLst/>
          </a:prstGeom>
        </p:spPr>
      </p:pic>
      <p:pic>
        <p:nvPicPr>
          <p:cNvPr id="9" name="Picture 8" descr="A blue rectangle with black border&#10;&#10;AI-generated content may be incorrect.">
            <a:extLst>
              <a:ext uri="{FF2B5EF4-FFF2-40B4-BE49-F238E27FC236}">
                <a16:creationId xmlns:a16="http://schemas.microsoft.com/office/drawing/2014/main" id="{62CEB5B9-AD60-AC73-2748-643F26C7072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31" y="5491140"/>
            <a:ext cx="7876490" cy="953515"/>
          </a:xfrm>
          <a:prstGeom prst="rect">
            <a:avLst/>
          </a:prstGeom>
        </p:spPr>
      </p:pic>
      <p:pic>
        <p:nvPicPr>
          <p:cNvPr id="4" name="Picture 3" descr="A blue rectangle with black border&#10;&#10;AI-generated content may be incorrect.">
            <a:extLst>
              <a:ext uri="{FF2B5EF4-FFF2-40B4-BE49-F238E27FC236}">
                <a16:creationId xmlns:a16="http://schemas.microsoft.com/office/drawing/2014/main" id="{3B0CE363-2F18-EB9D-FFA2-D5556728440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946" y="1544217"/>
            <a:ext cx="7905244" cy="1039779"/>
          </a:xfrm>
          <a:prstGeom prst="rect">
            <a:avLst/>
          </a:prstGeom>
        </p:spPr>
      </p:pic>
      <p:sp>
        <p:nvSpPr>
          <p:cNvPr id="5" name="TextBox 4">
            <a:extLst>
              <a:ext uri="{FF2B5EF4-FFF2-40B4-BE49-F238E27FC236}">
                <a16:creationId xmlns:a16="http://schemas.microsoft.com/office/drawing/2014/main" id="{FDF80644-CD4C-0FDA-F58E-E3AA9D945F27}"/>
              </a:ext>
            </a:extLst>
          </p:cNvPr>
          <p:cNvSpPr txBox="1"/>
          <p:nvPr/>
        </p:nvSpPr>
        <p:spPr>
          <a:xfrm>
            <a:off x="217971" y="1640184"/>
            <a:ext cx="7595302" cy="646331"/>
          </a:xfrm>
          <a:prstGeom prst="rect">
            <a:avLst/>
          </a:prstGeom>
          <a:noFill/>
        </p:spPr>
        <p:txBody>
          <a:bodyPr wrap="square" rtlCol="0">
            <a:spAutoFit/>
          </a:bodyPr>
          <a:lstStyle/>
          <a:p>
            <a:r>
              <a:rPr lang="en-US" b="1">
                <a:solidFill>
                  <a:schemeClr val="accent2"/>
                </a:solidFill>
                <a:latin typeface="Montserrat" panose="00000500000000000000" pitchFamily="2" charset="0"/>
                <a:cs typeface="Calibri" panose="020F0502020204030204" pitchFamily="34" charset="0"/>
              </a:rPr>
              <a:t>FIRST</a:t>
            </a:r>
            <a:r>
              <a:rPr lang="en-US">
                <a:latin typeface="Montserrat" panose="00000500000000000000" pitchFamily="2" charset="0"/>
                <a:cs typeface="Calibri" panose="020F0502020204030204" pitchFamily="34" charset="0"/>
              </a:rPr>
              <a:t>, what is your </a:t>
            </a:r>
            <a:r>
              <a:rPr lang="en-US" err="1">
                <a:latin typeface="Montserrat" panose="00000500000000000000" pitchFamily="2" charset="0"/>
                <a:cs typeface="Calibri" panose="020F0502020204030204" pitchFamily="34" charset="0"/>
              </a:rPr>
              <a:t>favourite</a:t>
            </a:r>
            <a:r>
              <a:rPr lang="en-US">
                <a:latin typeface="Montserrat" panose="00000500000000000000" pitchFamily="2" charset="0"/>
                <a:cs typeface="Calibri" panose="020F0502020204030204" pitchFamily="34" charset="0"/>
              </a:rPr>
              <a:t> type of cake?  </a:t>
            </a:r>
          </a:p>
          <a:p>
            <a:r>
              <a:rPr lang="en-US">
                <a:latin typeface="Montserrat" panose="00000500000000000000" pitchFamily="2" charset="0"/>
                <a:cs typeface="Calibri" panose="020F0502020204030204" pitchFamily="34" charset="0"/>
              </a:rPr>
              <a:t>Write it down on a </a:t>
            </a:r>
            <a:r>
              <a:rPr lang="en-US" err="1">
                <a:latin typeface="Montserrat" panose="00000500000000000000" pitchFamily="2" charset="0"/>
                <a:cs typeface="Calibri" panose="020F0502020204030204" pitchFamily="34" charset="0"/>
              </a:rPr>
              <a:t>post-it</a:t>
            </a:r>
            <a:r>
              <a:rPr lang="en-US">
                <a:latin typeface="Montserrat" panose="00000500000000000000" pitchFamily="2" charset="0"/>
                <a:cs typeface="Calibri" panose="020F0502020204030204" pitchFamily="34" charset="0"/>
              </a:rPr>
              <a:t> note (don’t let anyone else see!)</a:t>
            </a:r>
          </a:p>
        </p:txBody>
      </p:sp>
      <p:sp>
        <p:nvSpPr>
          <p:cNvPr id="8" name="TextBox 7">
            <a:extLst>
              <a:ext uri="{FF2B5EF4-FFF2-40B4-BE49-F238E27FC236}">
                <a16:creationId xmlns:a16="http://schemas.microsoft.com/office/drawing/2014/main" id="{81AED1AC-7863-287E-2847-EE2687105570}"/>
              </a:ext>
            </a:extLst>
          </p:cNvPr>
          <p:cNvSpPr txBox="1"/>
          <p:nvPr/>
        </p:nvSpPr>
        <p:spPr>
          <a:xfrm>
            <a:off x="209518" y="2788863"/>
            <a:ext cx="7640964" cy="923330"/>
          </a:xfrm>
          <a:prstGeom prst="rect">
            <a:avLst/>
          </a:prstGeom>
          <a:noFill/>
        </p:spPr>
        <p:txBody>
          <a:bodyPr wrap="square">
            <a:spAutoFit/>
          </a:bodyPr>
          <a:lstStyle/>
          <a:p>
            <a:r>
              <a:rPr lang="en-US" b="1">
                <a:solidFill>
                  <a:schemeClr val="accent2"/>
                </a:solidFill>
                <a:latin typeface="Montserrat" panose="00000500000000000000" pitchFamily="2" charset="0"/>
                <a:cs typeface="Calibri" panose="020F0502020204030204" pitchFamily="34" charset="0"/>
              </a:rPr>
              <a:t>SECOND</a:t>
            </a:r>
            <a:r>
              <a:rPr lang="en-US">
                <a:latin typeface="Montserrat" panose="00000500000000000000" pitchFamily="2" charset="0"/>
                <a:cs typeface="Calibri" panose="020F0502020204030204" pitchFamily="34" charset="0"/>
              </a:rPr>
              <a:t>, let’s work out our results. </a:t>
            </a:r>
          </a:p>
          <a:p>
            <a:r>
              <a:rPr lang="en-US">
                <a:latin typeface="Montserrat" panose="00000500000000000000" pitchFamily="2" charset="0"/>
                <a:cs typeface="Calibri" panose="020F0502020204030204" pitchFamily="34" charset="0"/>
              </a:rPr>
              <a:t>We have just collected </a:t>
            </a:r>
            <a:r>
              <a:rPr lang="en-US" b="1">
                <a:latin typeface="Montserrat" panose="00000500000000000000" pitchFamily="2" charset="0"/>
                <a:cs typeface="Calibri" panose="020F0502020204030204" pitchFamily="34" charset="0"/>
              </a:rPr>
              <a:t>primary data </a:t>
            </a:r>
            <a:r>
              <a:rPr lang="en-US">
                <a:latin typeface="Montserrat" panose="00000500000000000000" pitchFamily="2" charset="0"/>
                <a:cs typeface="Calibri" panose="020F0502020204030204" pitchFamily="34" charset="0"/>
              </a:rPr>
              <a:t>to answer the question – What is the </a:t>
            </a:r>
            <a:r>
              <a:rPr lang="en-US" err="1">
                <a:latin typeface="Montserrat" panose="00000500000000000000" pitchFamily="2" charset="0"/>
                <a:cs typeface="Calibri" panose="020F0502020204030204" pitchFamily="34" charset="0"/>
              </a:rPr>
              <a:t>favourite</a:t>
            </a:r>
            <a:r>
              <a:rPr lang="en-US">
                <a:latin typeface="Montserrat" panose="00000500000000000000" pitchFamily="2" charset="0"/>
                <a:cs typeface="Calibri" panose="020F0502020204030204" pitchFamily="34" charset="0"/>
              </a:rPr>
              <a:t> type of cake of this group?</a:t>
            </a:r>
          </a:p>
        </p:txBody>
      </p:sp>
      <p:sp>
        <p:nvSpPr>
          <p:cNvPr id="10" name="TextBox 9">
            <a:extLst>
              <a:ext uri="{FF2B5EF4-FFF2-40B4-BE49-F238E27FC236}">
                <a16:creationId xmlns:a16="http://schemas.microsoft.com/office/drawing/2014/main" id="{46DFE4AA-8385-16D8-D607-BDC4562EB62D}"/>
              </a:ext>
            </a:extLst>
          </p:cNvPr>
          <p:cNvSpPr txBox="1"/>
          <p:nvPr/>
        </p:nvSpPr>
        <p:spPr>
          <a:xfrm>
            <a:off x="190871" y="4173772"/>
            <a:ext cx="7470693" cy="1200329"/>
          </a:xfrm>
          <a:prstGeom prst="rect">
            <a:avLst/>
          </a:prstGeom>
          <a:noFill/>
        </p:spPr>
        <p:txBody>
          <a:bodyPr wrap="square">
            <a:spAutoFit/>
          </a:bodyPr>
          <a:lstStyle/>
          <a:p>
            <a:r>
              <a:rPr lang="en-US" b="1">
                <a:solidFill>
                  <a:schemeClr val="accent2"/>
                </a:solidFill>
                <a:latin typeface="Montserrat" panose="00000500000000000000" pitchFamily="2" charset="0"/>
                <a:cs typeface="Calibri" panose="020F0502020204030204" pitchFamily="34" charset="0"/>
              </a:rPr>
              <a:t>THIRD</a:t>
            </a:r>
            <a:r>
              <a:rPr lang="en-US">
                <a:latin typeface="Montserrat" panose="00000500000000000000" pitchFamily="2" charset="0"/>
                <a:cs typeface="Calibri" panose="020F0502020204030204" pitchFamily="34" charset="0"/>
              </a:rPr>
              <a:t>, let’s do some desk research and see if we can find what the world’s </a:t>
            </a:r>
            <a:r>
              <a:rPr lang="en-US" err="1">
                <a:latin typeface="Montserrat" panose="00000500000000000000" pitchFamily="2" charset="0"/>
                <a:cs typeface="Calibri" panose="020F0502020204030204" pitchFamily="34" charset="0"/>
              </a:rPr>
              <a:t>favourite</a:t>
            </a:r>
            <a:r>
              <a:rPr lang="en-US">
                <a:latin typeface="Montserrat" panose="00000500000000000000" pitchFamily="2" charset="0"/>
                <a:cs typeface="Calibri" panose="020F0502020204030204" pitchFamily="34" charset="0"/>
              </a:rPr>
              <a:t> type of cake is. We will be finding </a:t>
            </a:r>
            <a:r>
              <a:rPr lang="en-US" b="1">
                <a:latin typeface="Montserrat" panose="00000500000000000000" pitchFamily="2" charset="0"/>
                <a:cs typeface="Calibri" panose="020F0502020204030204" pitchFamily="34" charset="0"/>
              </a:rPr>
              <a:t>secondary data</a:t>
            </a:r>
            <a:r>
              <a:rPr lang="en-US">
                <a:latin typeface="Montserrat" panose="00000500000000000000" pitchFamily="2" charset="0"/>
                <a:cs typeface="Calibri" panose="020F0502020204030204" pitchFamily="34" charset="0"/>
              </a:rPr>
              <a:t>.  Use your device and see what you can find out in 3 minutes.</a:t>
            </a:r>
          </a:p>
        </p:txBody>
      </p:sp>
      <p:sp>
        <p:nvSpPr>
          <p:cNvPr id="15" name="TextBox 14">
            <a:extLst>
              <a:ext uri="{FF2B5EF4-FFF2-40B4-BE49-F238E27FC236}">
                <a16:creationId xmlns:a16="http://schemas.microsoft.com/office/drawing/2014/main" id="{A7A7D746-B1E0-A686-868A-61684BB4F211}"/>
              </a:ext>
            </a:extLst>
          </p:cNvPr>
          <p:cNvSpPr txBox="1"/>
          <p:nvPr/>
        </p:nvSpPr>
        <p:spPr>
          <a:xfrm>
            <a:off x="190871" y="5598612"/>
            <a:ext cx="7640963" cy="646331"/>
          </a:xfrm>
          <a:prstGeom prst="rect">
            <a:avLst/>
          </a:prstGeom>
          <a:noFill/>
        </p:spPr>
        <p:txBody>
          <a:bodyPr wrap="square">
            <a:spAutoFit/>
          </a:bodyPr>
          <a:lstStyle/>
          <a:p>
            <a:r>
              <a:rPr lang="en-US" b="1">
                <a:solidFill>
                  <a:schemeClr val="accent2"/>
                </a:solidFill>
                <a:latin typeface="Montserrat" panose="00000500000000000000" pitchFamily="2" charset="0"/>
                <a:cs typeface="Calibri" panose="020F0502020204030204" pitchFamily="34" charset="0"/>
              </a:rPr>
              <a:t>FOURTH</a:t>
            </a:r>
            <a:r>
              <a:rPr lang="en-US">
                <a:latin typeface="Montserrat" panose="00000500000000000000" pitchFamily="2" charset="0"/>
                <a:cs typeface="Calibri" panose="020F0502020204030204" pitchFamily="34" charset="0"/>
              </a:rPr>
              <a:t>, once you have some answers, keep the web page open and note the source – which website/author/name of article?</a:t>
            </a:r>
          </a:p>
        </p:txBody>
      </p:sp>
      <p:sp>
        <p:nvSpPr>
          <p:cNvPr id="18" name="Freeform 5">
            <a:extLst>
              <a:ext uri="{FF2B5EF4-FFF2-40B4-BE49-F238E27FC236}">
                <a16:creationId xmlns:a16="http://schemas.microsoft.com/office/drawing/2014/main" id="{3E4165CB-0494-43D9-088A-3ED0FB4B348A}"/>
              </a:ext>
            </a:extLst>
          </p:cNvPr>
          <p:cNvSpPr/>
          <p:nvPr/>
        </p:nvSpPr>
        <p:spPr>
          <a:xfrm>
            <a:off x="7981204" y="1433135"/>
            <a:ext cx="1489516" cy="1161210"/>
          </a:xfrm>
          <a:custGeom>
            <a:avLst/>
            <a:gdLst/>
            <a:ahLst/>
            <a:cxnLst/>
            <a:rect l="l" t="t" r="r" b="b"/>
            <a:pathLst>
              <a:path w="2317398" h="1882886">
                <a:moveTo>
                  <a:pt x="0" y="0"/>
                </a:moveTo>
                <a:lnTo>
                  <a:pt x="2317399" y="0"/>
                </a:lnTo>
                <a:lnTo>
                  <a:pt x="2317399" y="1882886"/>
                </a:lnTo>
                <a:lnTo>
                  <a:pt x="0" y="1882886"/>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9" name="Freeform 6">
            <a:extLst>
              <a:ext uri="{FF2B5EF4-FFF2-40B4-BE49-F238E27FC236}">
                <a16:creationId xmlns:a16="http://schemas.microsoft.com/office/drawing/2014/main" id="{3D8FDAFE-98BB-7C82-59B8-53C56EB7BD54}"/>
              </a:ext>
            </a:extLst>
          </p:cNvPr>
          <p:cNvSpPr/>
          <p:nvPr/>
        </p:nvSpPr>
        <p:spPr>
          <a:xfrm>
            <a:off x="10239811" y="1433135"/>
            <a:ext cx="1254310" cy="1161210"/>
          </a:xfrm>
          <a:custGeom>
            <a:avLst/>
            <a:gdLst/>
            <a:ahLst/>
            <a:cxnLst/>
            <a:rect l="l" t="t" r="r" b="b"/>
            <a:pathLst>
              <a:path w="1868481" h="1739386">
                <a:moveTo>
                  <a:pt x="0" y="0"/>
                </a:moveTo>
                <a:lnTo>
                  <a:pt x="1868482" y="0"/>
                </a:lnTo>
                <a:lnTo>
                  <a:pt x="1868482" y="1739387"/>
                </a:lnTo>
                <a:lnTo>
                  <a:pt x="0" y="173938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0" name="Freeform 6">
            <a:extLst>
              <a:ext uri="{FF2B5EF4-FFF2-40B4-BE49-F238E27FC236}">
                <a16:creationId xmlns:a16="http://schemas.microsoft.com/office/drawing/2014/main" id="{6E964586-F0E0-5A9A-2AA7-9166F31ABD8A}"/>
              </a:ext>
            </a:extLst>
          </p:cNvPr>
          <p:cNvSpPr/>
          <p:nvPr/>
        </p:nvSpPr>
        <p:spPr>
          <a:xfrm>
            <a:off x="7981204" y="2836122"/>
            <a:ext cx="1489516" cy="1155894"/>
          </a:xfrm>
          <a:custGeom>
            <a:avLst/>
            <a:gdLst/>
            <a:ahLst/>
            <a:cxnLst/>
            <a:rect l="l" t="t" r="r" b="b"/>
            <a:pathLst>
              <a:path w="2593739" h="1925851">
                <a:moveTo>
                  <a:pt x="0" y="0"/>
                </a:moveTo>
                <a:lnTo>
                  <a:pt x="2593739" y="0"/>
                </a:lnTo>
                <a:lnTo>
                  <a:pt x="2593739" y="1925851"/>
                </a:lnTo>
                <a:lnTo>
                  <a:pt x="0" y="1925851"/>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1" name="Freeform 7">
            <a:extLst>
              <a:ext uri="{FF2B5EF4-FFF2-40B4-BE49-F238E27FC236}">
                <a16:creationId xmlns:a16="http://schemas.microsoft.com/office/drawing/2014/main" id="{9F8F27DA-843A-3A7B-C951-B1F51EB8863A}"/>
              </a:ext>
            </a:extLst>
          </p:cNvPr>
          <p:cNvSpPr/>
          <p:nvPr/>
        </p:nvSpPr>
        <p:spPr>
          <a:xfrm>
            <a:off x="10515925" y="2794460"/>
            <a:ext cx="978195" cy="1197555"/>
          </a:xfrm>
          <a:custGeom>
            <a:avLst/>
            <a:gdLst/>
            <a:ahLst/>
            <a:cxnLst/>
            <a:rect l="l" t="t" r="r" b="b"/>
            <a:pathLst>
              <a:path w="1802387" h="2473258">
                <a:moveTo>
                  <a:pt x="0" y="0"/>
                </a:moveTo>
                <a:lnTo>
                  <a:pt x="1802387" y="0"/>
                </a:lnTo>
                <a:lnTo>
                  <a:pt x="1802387" y="2473258"/>
                </a:lnTo>
                <a:lnTo>
                  <a:pt x="0" y="247325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2" name="Freeform 8">
            <a:extLst>
              <a:ext uri="{FF2B5EF4-FFF2-40B4-BE49-F238E27FC236}">
                <a16:creationId xmlns:a16="http://schemas.microsoft.com/office/drawing/2014/main" id="{58A33198-FB18-41AD-DE7D-4E96B8ED8836}"/>
              </a:ext>
            </a:extLst>
          </p:cNvPr>
          <p:cNvSpPr/>
          <p:nvPr/>
        </p:nvSpPr>
        <p:spPr>
          <a:xfrm>
            <a:off x="8149554" y="4166595"/>
            <a:ext cx="1152816" cy="1200329"/>
          </a:xfrm>
          <a:custGeom>
            <a:avLst/>
            <a:gdLst/>
            <a:ahLst/>
            <a:cxnLst/>
            <a:rect l="l" t="t" r="r" b="b"/>
            <a:pathLst>
              <a:path w="2092024" h="2547365">
                <a:moveTo>
                  <a:pt x="0" y="0"/>
                </a:moveTo>
                <a:lnTo>
                  <a:pt x="2092024" y="0"/>
                </a:lnTo>
                <a:lnTo>
                  <a:pt x="2092024" y="2547365"/>
                </a:lnTo>
                <a:lnTo>
                  <a:pt x="0" y="2547365"/>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3" name="Freeform 9">
            <a:extLst>
              <a:ext uri="{FF2B5EF4-FFF2-40B4-BE49-F238E27FC236}">
                <a16:creationId xmlns:a16="http://schemas.microsoft.com/office/drawing/2014/main" id="{979854F5-2FEA-7C76-95A9-B81B83FD0CC1}"/>
              </a:ext>
            </a:extLst>
          </p:cNvPr>
          <p:cNvSpPr/>
          <p:nvPr/>
        </p:nvSpPr>
        <p:spPr>
          <a:xfrm>
            <a:off x="9513998" y="4444997"/>
            <a:ext cx="2644345" cy="535531"/>
          </a:xfrm>
          <a:custGeom>
            <a:avLst/>
            <a:gdLst/>
            <a:ahLst/>
            <a:cxnLst/>
            <a:rect l="l" t="t" r="r" b="b"/>
            <a:pathLst>
              <a:path w="4577560" h="864014">
                <a:moveTo>
                  <a:pt x="0" y="0"/>
                </a:moveTo>
                <a:lnTo>
                  <a:pt x="4577559" y="0"/>
                </a:lnTo>
                <a:lnTo>
                  <a:pt x="4577559" y="864015"/>
                </a:lnTo>
                <a:lnTo>
                  <a:pt x="0" y="86401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24" name="Freeform 10">
            <a:extLst>
              <a:ext uri="{FF2B5EF4-FFF2-40B4-BE49-F238E27FC236}">
                <a16:creationId xmlns:a16="http://schemas.microsoft.com/office/drawing/2014/main" id="{BC94D126-5F46-3822-B4A0-A00C560CCF54}"/>
              </a:ext>
            </a:extLst>
          </p:cNvPr>
          <p:cNvSpPr/>
          <p:nvPr/>
        </p:nvSpPr>
        <p:spPr>
          <a:xfrm>
            <a:off x="8011737" y="5488167"/>
            <a:ext cx="1428449" cy="1155894"/>
          </a:xfrm>
          <a:custGeom>
            <a:avLst/>
            <a:gdLst/>
            <a:ahLst/>
            <a:cxnLst/>
            <a:rect l="l" t="t" r="r" b="b"/>
            <a:pathLst>
              <a:path w="2297093" h="2262636">
                <a:moveTo>
                  <a:pt x="0" y="0"/>
                </a:moveTo>
                <a:lnTo>
                  <a:pt x="2297092" y="0"/>
                </a:lnTo>
                <a:lnTo>
                  <a:pt x="2297092" y="2262636"/>
                </a:lnTo>
                <a:lnTo>
                  <a:pt x="0" y="2262636"/>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5" name="Freeform 11">
            <a:extLst>
              <a:ext uri="{FF2B5EF4-FFF2-40B4-BE49-F238E27FC236}">
                <a16:creationId xmlns:a16="http://schemas.microsoft.com/office/drawing/2014/main" id="{F0B8098F-2DC8-3037-15FA-42AE746BEE8C}"/>
              </a:ext>
            </a:extLst>
          </p:cNvPr>
          <p:cNvSpPr/>
          <p:nvPr/>
        </p:nvSpPr>
        <p:spPr>
          <a:xfrm>
            <a:off x="10290797" y="5488167"/>
            <a:ext cx="1428449" cy="1155894"/>
          </a:xfrm>
          <a:custGeom>
            <a:avLst/>
            <a:gdLst/>
            <a:ahLst/>
            <a:cxnLst/>
            <a:rect l="l" t="t" r="r" b="b"/>
            <a:pathLst>
              <a:path w="2191022" h="1739124">
                <a:moveTo>
                  <a:pt x="0" y="0"/>
                </a:moveTo>
                <a:lnTo>
                  <a:pt x="2191022" y="0"/>
                </a:lnTo>
                <a:lnTo>
                  <a:pt x="2191022" y="1739123"/>
                </a:lnTo>
                <a:lnTo>
                  <a:pt x="0" y="1739123"/>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2" name="Title 1">
            <a:extLst>
              <a:ext uri="{FF2B5EF4-FFF2-40B4-BE49-F238E27FC236}">
                <a16:creationId xmlns:a16="http://schemas.microsoft.com/office/drawing/2014/main" id="{23D7A771-F184-9481-AD76-9E1C7B176492}"/>
              </a:ext>
            </a:extLst>
          </p:cNvPr>
          <p:cNvSpPr>
            <a:spLocks noGrp="1"/>
          </p:cNvSpPr>
          <p:nvPr>
            <p:ph type="title"/>
          </p:nvPr>
        </p:nvSpPr>
        <p:spPr>
          <a:xfrm>
            <a:off x="2479746" y="423644"/>
            <a:ext cx="7229475" cy="535531"/>
          </a:xfrm>
        </p:spPr>
        <p:txBody>
          <a:bodyPr/>
          <a:lstStyle/>
          <a:p>
            <a:pPr algn="ctr"/>
            <a:r>
              <a:rPr lang="en-US" sz="4000">
                <a:latin typeface="Ems bolder font" pitchFamily="50" charset="0"/>
                <a:cs typeface="Futura Medium"/>
              </a:rPr>
              <a:t>Activity 2: All about cake …</a:t>
            </a:r>
          </a:p>
        </p:txBody>
      </p:sp>
    </p:spTree>
    <p:extLst>
      <p:ext uri="{BB962C8B-B14F-4D97-AF65-F5344CB8AC3E}">
        <p14:creationId xmlns:p14="http://schemas.microsoft.com/office/powerpoint/2010/main" val="3033839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15" name="Picture 14" descr="A blue rectangle with black border&#10;&#10;AI-generated content may be incorrect.">
            <a:extLst>
              <a:ext uri="{FF2B5EF4-FFF2-40B4-BE49-F238E27FC236}">
                <a16:creationId xmlns:a16="http://schemas.microsoft.com/office/drawing/2014/main" id="{550DC1B5-931F-B490-130C-B15E57A4AF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2043" y="4173233"/>
            <a:ext cx="3841341" cy="2275012"/>
          </a:xfrm>
          <a:prstGeom prst="rect">
            <a:avLst/>
          </a:prstGeom>
        </p:spPr>
      </p:pic>
      <p:pic>
        <p:nvPicPr>
          <p:cNvPr id="18" name="Picture 17" descr="A person holding a sign&#10;&#10;Description automatically generated">
            <a:extLst>
              <a:ext uri="{FF2B5EF4-FFF2-40B4-BE49-F238E27FC236}">
                <a16:creationId xmlns:a16="http://schemas.microsoft.com/office/drawing/2014/main" id="{F8BD62C1-97EE-9017-A53A-B4AF17A3809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405906" y="1986305"/>
            <a:ext cx="5385554" cy="4830702"/>
          </a:xfrm>
          <a:prstGeom prst="rect">
            <a:avLst/>
          </a:prstGeom>
        </p:spPr>
      </p:pic>
      <p:sp>
        <p:nvSpPr>
          <p:cNvPr id="5" name="TextBox 4">
            <a:extLst>
              <a:ext uri="{FF2B5EF4-FFF2-40B4-BE49-F238E27FC236}">
                <a16:creationId xmlns:a16="http://schemas.microsoft.com/office/drawing/2014/main" id="{FF4901E8-DB54-0943-7792-A02AAB9CDD7B}"/>
              </a:ext>
            </a:extLst>
          </p:cNvPr>
          <p:cNvSpPr txBox="1"/>
          <p:nvPr/>
        </p:nvSpPr>
        <p:spPr>
          <a:xfrm rot="20653119">
            <a:off x="4154558" y="2648069"/>
            <a:ext cx="2458873" cy="969496"/>
          </a:xfrm>
          <a:prstGeom prst="rect">
            <a:avLst/>
          </a:prstGeom>
          <a:noFill/>
        </p:spPr>
        <p:txBody>
          <a:bodyPr wrap="square" lIns="91440" tIns="45720" rIns="91440" bIns="45720" rtlCol="0" anchor="t">
            <a:spAutoFit/>
          </a:bodyPr>
          <a:lstStyle/>
          <a:p>
            <a:pPr algn="ctr"/>
            <a:r>
              <a:rPr lang="en-US" sz="1900">
                <a:latin typeface="Montserrat" panose="00000500000000000000" pitchFamily="2" charset="0"/>
                <a:ea typeface="Calibri"/>
                <a:cs typeface="Calibri"/>
              </a:rPr>
              <a:t>Time to share your ideas! Think about these questions:  </a:t>
            </a:r>
          </a:p>
        </p:txBody>
      </p:sp>
      <p:sp>
        <p:nvSpPr>
          <p:cNvPr id="4" name="Title 1">
            <a:extLst>
              <a:ext uri="{FF2B5EF4-FFF2-40B4-BE49-F238E27FC236}">
                <a16:creationId xmlns:a16="http://schemas.microsoft.com/office/drawing/2014/main" id="{EB866881-B679-87DE-05D7-95095ED6A60F}"/>
              </a:ext>
            </a:extLst>
          </p:cNvPr>
          <p:cNvSpPr>
            <a:spLocks noGrp="1"/>
          </p:cNvSpPr>
          <p:nvPr>
            <p:ph type="title"/>
          </p:nvPr>
        </p:nvSpPr>
        <p:spPr>
          <a:xfrm>
            <a:off x="3405032" y="434530"/>
            <a:ext cx="5384347" cy="535531"/>
          </a:xfrm>
        </p:spPr>
        <p:txBody>
          <a:bodyPr/>
          <a:lstStyle/>
          <a:p>
            <a:pPr algn="ctr"/>
            <a:r>
              <a:rPr lang="en-US" sz="4000">
                <a:latin typeface="Ems bolder font" pitchFamily="50" charset="0"/>
                <a:cs typeface="Futura Medium"/>
              </a:rPr>
              <a:t>Activity 2 continued </a:t>
            </a:r>
          </a:p>
        </p:txBody>
      </p:sp>
      <p:pic>
        <p:nvPicPr>
          <p:cNvPr id="2" name="Picture 1" descr="A close up of a pink rectangle&#10;&#10;AI-generated content may be incorrect.">
            <a:extLst>
              <a:ext uri="{FF2B5EF4-FFF2-40B4-BE49-F238E27FC236}">
                <a16:creationId xmlns:a16="http://schemas.microsoft.com/office/drawing/2014/main" id="{F3C1D298-BC2C-47DE-B527-ED6DDB1F65E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69308" y="4336007"/>
            <a:ext cx="3689146" cy="2198298"/>
          </a:xfrm>
          <a:prstGeom prst="rect">
            <a:avLst/>
          </a:prstGeom>
        </p:spPr>
      </p:pic>
      <p:pic>
        <p:nvPicPr>
          <p:cNvPr id="14" name="Picture 13" descr="A blue rectangle with black border&#10;&#10;AI-generated content may be incorrect.">
            <a:extLst>
              <a:ext uri="{FF2B5EF4-FFF2-40B4-BE49-F238E27FC236}">
                <a16:creationId xmlns:a16="http://schemas.microsoft.com/office/drawing/2014/main" id="{951DD51E-B58A-7AA0-40B6-D5EF9FEBE09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82790" y="1507159"/>
            <a:ext cx="4021571" cy="2694624"/>
          </a:xfrm>
          <a:prstGeom prst="rect">
            <a:avLst/>
          </a:prstGeom>
        </p:spPr>
      </p:pic>
      <p:pic>
        <p:nvPicPr>
          <p:cNvPr id="17" name="Picture 16" descr="A yellow rectangular object with black border&#10;&#10;AI-generated content may be incorrect.">
            <a:extLst>
              <a:ext uri="{FF2B5EF4-FFF2-40B4-BE49-F238E27FC236}">
                <a16:creationId xmlns:a16="http://schemas.microsoft.com/office/drawing/2014/main" id="{16555F1D-6A9F-2BF1-CDBD-455904BEBB3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77369" y="1542483"/>
            <a:ext cx="3450175" cy="2611750"/>
          </a:xfrm>
          <a:prstGeom prst="rect">
            <a:avLst/>
          </a:prstGeom>
        </p:spPr>
      </p:pic>
      <p:sp>
        <p:nvSpPr>
          <p:cNvPr id="10" name="TextBox 9">
            <a:extLst>
              <a:ext uri="{FF2B5EF4-FFF2-40B4-BE49-F238E27FC236}">
                <a16:creationId xmlns:a16="http://schemas.microsoft.com/office/drawing/2014/main" id="{EB00F0C4-6CA8-F735-5221-1EEADA217282}"/>
              </a:ext>
            </a:extLst>
          </p:cNvPr>
          <p:cNvSpPr txBox="1"/>
          <p:nvPr/>
        </p:nvSpPr>
        <p:spPr>
          <a:xfrm>
            <a:off x="883505" y="2029388"/>
            <a:ext cx="2521527" cy="923330"/>
          </a:xfrm>
          <a:prstGeom prst="rect">
            <a:avLst/>
          </a:prstGeom>
          <a:noFill/>
        </p:spPr>
        <p:txBody>
          <a:bodyPr wrap="square" lIns="91440" tIns="45720" rIns="91440" bIns="45720" rtlCol="0" anchor="t">
            <a:spAutoFit/>
          </a:bodyPr>
          <a:lstStyle/>
          <a:p>
            <a:pPr algn="ctr"/>
            <a:r>
              <a:rPr lang="en-GB" b="1">
                <a:latin typeface="Montserrat" panose="00000500000000000000" pitchFamily="2" charset="0"/>
                <a:ea typeface="Calibri"/>
                <a:cs typeface="Calibri"/>
              </a:rPr>
              <a:t>Which type of cake is the world’s favourite cake?</a:t>
            </a:r>
          </a:p>
        </p:txBody>
      </p:sp>
      <p:sp>
        <p:nvSpPr>
          <p:cNvPr id="11" name="TextBox 10">
            <a:extLst>
              <a:ext uri="{FF2B5EF4-FFF2-40B4-BE49-F238E27FC236}">
                <a16:creationId xmlns:a16="http://schemas.microsoft.com/office/drawing/2014/main" id="{F350BE18-C025-AE81-02A3-2EC1AA59C260}"/>
              </a:ext>
            </a:extLst>
          </p:cNvPr>
          <p:cNvSpPr txBox="1"/>
          <p:nvPr/>
        </p:nvSpPr>
        <p:spPr>
          <a:xfrm>
            <a:off x="8888181" y="4886655"/>
            <a:ext cx="2660072" cy="677108"/>
          </a:xfrm>
          <a:prstGeom prst="rect">
            <a:avLst/>
          </a:prstGeom>
          <a:noFill/>
        </p:spPr>
        <p:txBody>
          <a:bodyPr wrap="square" lIns="91440" tIns="45720" rIns="91440" bIns="45720" rtlCol="0" anchor="t">
            <a:spAutoFit/>
          </a:bodyPr>
          <a:lstStyle/>
          <a:p>
            <a:pPr algn="ctr"/>
            <a:r>
              <a:rPr lang="en-GB" sz="1900" b="1">
                <a:latin typeface="Montserrat" panose="00000500000000000000" pitchFamily="2" charset="0"/>
                <a:ea typeface="Calibri"/>
                <a:cs typeface="Calibri"/>
              </a:rPr>
              <a:t>Where did you find the information? </a:t>
            </a:r>
          </a:p>
        </p:txBody>
      </p:sp>
      <p:sp>
        <p:nvSpPr>
          <p:cNvPr id="13" name="TextBox 12">
            <a:extLst>
              <a:ext uri="{FF2B5EF4-FFF2-40B4-BE49-F238E27FC236}">
                <a16:creationId xmlns:a16="http://schemas.microsoft.com/office/drawing/2014/main" id="{4D0CA538-2260-7649-1492-148104B1A398}"/>
              </a:ext>
            </a:extLst>
          </p:cNvPr>
          <p:cNvSpPr txBox="1"/>
          <p:nvPr/>
        </p:nvSpPr>
        <p:spPr>
          <a:xfrm>
            <a:off x="8367456" y="1984678"/>
            <a:ext cx="2649683" cy="1261884"/>
          </a:xfrm>
          <a:prstGeom prst="rect">
            <a:avLst/>
          </a:prstGeom>
          <a:noFill/>
        </p:spPr>
        <p:txBody>
          <a:bodyPr wrap="square" lIns="91440" tIns="45720" rIns="91440" bIns="45720" rtlCol="0" anchor="t">
            <a:spAutoFit/>
          </a:bodyPr>
          <a:lstStyle/>
          <a:p>
            <a:pPr algn="ctr"/>
            <a:r>
              <a:rPr lang="en-GB" sz="1900" b="1">
                <a:latin typeface="Montserrat" panose="00000500000000000000" pitchFamily="2" charset="0"/>
                <a:ea typeface="Calibri"/>
                <a:cs typeface="Calibri"/>
              </a:rPr>
              <a:t>How do we know if the answers you found are based on research?</a:t>
            </a:r>
          </a:p>
        </p:txBody>
      </p:sp>
      <p:sp>
        <p:nvSpPr>
          <p:cNvPr id="12" name="TextBox 11">
            <a:extLst>
              <a:ext uri="{FF2B5EF4-FFF2-40B4-BE49-F238E27FC236}">
                <a16:creationId xmlns:a16="http://schemas.microsoft.com/office/drawing/2014/main" id="{C8D93226-A994-F4B0-BCA9-8454904F81CB}"/>
              </a:ext>
            </a:extLst>
          </p:cNvPr>
          <p:cNvSpPr txBox="1"/>
          <p:nvPr/>
        </p:nvSpPr>
        <p:spPr>
          <a:xfrm>
            <a:off x="941888" y="4791059"/>
            <a:ext cx="2521527" cy="677108"/>
          </a:xfrm>
          <a:prstGeom prst="rect">
            <a:avLst/>
          </a:prstGeom>
          <a:noFill/>
        </p:spPr>
        <p:txBody>
          <a:bodyPr wrap="square" lIns="91440" tIns="45720" rIns="91440" bIns="45720" rtlCol="0" anchor="t">
            <a:spAutoFit/>
          </a:bodyPr>
          <a:lstStyle/>
          <a:p>
            <a:pPr algn="ctr"/>
            <a:r>
              <a:rPr lang="en-GB" sz="1900" b="1">
                <a:latin typeface="Montserrat" panose="00000500000000000000" pitchFamily="2" charset="0"/>
                <a:ea typeface="Calibri"/>
                <a:cs typeface="Calibri"/>
              </a:rPr>
              <a:t>Is our desk research reliable? </a:t>
            </a:r>
          </a:p>
        </p:txBody>
      </p:sp>
    </p:spTree>
    <p:extLst>
      <p:ext uri="{BB962C8B-B14F-4D97-AF65-F5344CB8AC3E}">
        <p14:creationId xmlns:p14="http://schemas.microsoft.com/office/powerpoint/2010/main" val="3755357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32" name="Picture 31" descr="A blue and black rectangle&#10;&#10;AI-generated content may be incorrect.">
            <a:extLst>
              <a:ext uri="{FF2B5EF4-FFF2-40B4-BE49-F238E27FC236}">
                <a16:creationId xmlns:a16="http://schemas.microsoft.com/office/drawing/2014/main" id="{610281C7-A912-AB21-62DE-748970B69CF1}"/>
              </a:ext>
            </a:extLst>
          </p:cNvPr>
          <p:cNvPicPr>
            <a:picLocks noChangeAspect="1"/>
          </p:cNvPicPr>
          <p:nvPr/>
        </p:nvPicPr>
        <p:blipFill>
          <a:blip r:embed="rId4"/>
          <a:stretch>
            <a:fillRect/>
          </a:stretch>
        </p:blipFill>
        <p:spPr>
          <a:xfrm>
            <a:off x="-176286" y="1223862"/>
            <a:ext cx="12541007" cy="5763536"/>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1348652" y="376883"/>
            <a:ext cx="10515600" cy="535531"/>
          </a:xfrm>
        </p:spPr>
        <p:txBody>
          <a:bodyPr/>
          <a:lstStyle/>
          <a:p>
            <a:pPr algn="ctr"/>
            <a:r>
              <a:rPr lang="en-US" sz="4000">
                <a:latin typeface="Ems bolder font" pitchFamily="50" charset="0"/>
                <a:cs typeface="Futura Medium"/>
              </a:rPr>
              <a:t>Finding reliable results – possible sources</a:t>
            </a:r>
          </a:p>
        </p:txBody>
      </p:sp>
      <p:graphicFrame>
        <p:nvGraphicFramePr>
          <p:cNvPr id="3" name="Content Placeholder 2">
            <a:extLst>
              <a:ext uri="{FF2B5EF4-FFF2-40B4-BE49-F238E27FC236}">
                <a16:creationId xmlns:a16="http://schemas.microsoft.com/office/drawing/2014/main" id="{AB9BC530-DCA7-00F8-2FEB-4E00B2F155DC}"/>
              </a:ext>
            </a:extLst>
          </p:cNvPr>
          <p:cNvGraphicFramePr>
            <a:graphicFrameLocks noGrp="1"/>
          </p:cNvGraphicFramePr>
          <p:nvPr>
            <p:ph idx="1"/>
            <p:extLst>
              <p:ext uri="{D42A27DB-BD31-4B8C-83A1-F6EECF244321}">
                <p14:modId xmlns:p14="http://schemas.microsoft.com/office/powerpoint/2010/main" val="3271700442"/>
              </p:ext>
            </p:extLst>
          </p:nvPr>
        </p:nvGraphicFramePr>
        <p:xfrm>
          <a:off x="44224" y="1248498"/>
          <a:ext cx="12191999" cy="36489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extBox 3">
            <a:extLst>
              <a:ext uri="{FF2B5EF4-FFF2-40B4-BE49-F238E27FC236}">
                <a16:creationId xmlns:a16="http://schemas.microsoft.com/office/drawing/2014/main" id="{6FD798EA-D7F5-9E95-C398-A647240959E9}"/>
              </a:ext>
            </a:extLst>
          </p:cNvPr>
          <p:cNvSpPr txBox="1"/>
          <p:nvPr/>
        </p:nvSpPr>
        <p:spPr>
          <a:xfrm>
            <a:off x="369651" y="3236413"/>
            <a:ext cx="1750978" cy="1200329"/>
          </a:xfrm>
          <a:prstGeom prst="rect">
            <a:avLst/>
          </a:prstGeom>
          <a:noFill/>
        </p:spPr>
        <p:txBody>
          <a:bodyPr wrap="square" rtlCol="0">
            <a:spAutoFit/>
          </a:bodyPr>
          <a:lstStyle/>
          <a:p>
            <a:pPr algn="ctr"/>
            <a:r>
              <a:rPr lang="en-US" sz="2400">
                <a:latin typeface="Montserrat" panose="00000500000000000000" pitchFamily="2" charset="0"/>
                <a:cs typeface="Calibri" panose="020F0502020204030204" pitchFamily="34" charset="0"/>
              </a:rPr>
              <a:t>Internet search engines</a:t>
            </a:r>
          </a:p>
        </p:txBody>
      </p:sp>
      <p:sp>
        <p:nvSpPr>
          <p:cNvPr id="5" name="TextBox 4">
            <a:extLst>
              <a:ext uri="{FF2B5EF4-FFF2-40B4-BE49-F238E27FC236}">
                <a16:creationId xmlns:a16="http://schemas.microsoft.com/office/drawing/2014/main" id="{F10307BF-E0CF-E267-6634-76D460CD604D}"/>
              </a:ext>
            </a:extLst>
          </p:cNvPr>
          <p:cNvSpPr txBox="1"/>
          <p:nvPr/>
        </p:nvSpPr>
        <p:spPr>
          <a:xfrm>
            <a:off x="2695413" y="3235986"/>
            <a:ext cx="1887166" cy="1569660"/>
          </a:xfrm>
          <a:prstGeom prst="rect">
            <a:avLst/>
          </a:prstGeom>
          <a:noFill/>
        </p:spPr>
        <p:txBody>
          <a:bodyPr wrap="square" rtlCol="0">
            <a:spAutoFit/>
          </a:bodyPr>
          <a:lstStyle/>
          <a:p>
            <a:pPr algn="ctr"/>
            <a:r>
              <a:rPr lang="en-US" sz="2400">
                <a:latin typeface="Montserrat" panose="00000500000000000000" pitchFamily="2" charset="0"/>
                <a:cs typeface="Calibri" panose="020F0502020204030204" pitchFamily="34" charset="0"/>
              </a:rPr>
              <a:t>Libraries and books (may be online)</a:t>
            </a:r>
          </a:p>
        </p:txBody>
      </p:sp>
      <p:sp>
        <p:nvSpPr>
          <p:cNvPr id="6" name="TextBox 5">
            <a:extLst>
              <a:ext uri="{FF2B5EF4-FFF2-40B4-BE49-F238E27FC236}">
                <a16:creationId xmlns:a16="http://schemas.microsoft.com/office/drawing/2014/main" id="{09A80C82-C5D0-FDAD-91D1-769C18254D17}"/>
              </a:ext>
            </a:extLst>
          </p:cNvPr>
          <p:cNvSpPr txBox="1"/>
          <p:nvPr/>
        </p:nvSpPr>
        <p:spPr>
          <a:xfrm>
            <a:off x="5092073" y="3235986"/>
            <a:ext cx="2094275" cy="1569660"/>
          </a:xfrm>
          <a:prstGeom prst="rect">
            <a:avLst/>
          </a:prstGeom>
          <a:noFill/>
        </p:spPr>
        <p:txBody>
          <a:bodyPr wrap="square" rtlCol="0">
            <a:spAutoFit/>
          </a:bodyPr>
          <a:lstStyle/>
          <a:p>
            <a:pPr algn="ctr"/>
            <a:r>
              <a:rPr lang="en-US" sz="2400" dirty="0">
                <a:latin typeface="Montserrat" panose="00000500000000000000" pitchFamily="2" charset="0"/>
                <a:cs typeface="Calibri" panose="020F0502020204030204" pitchFamily="34" charset="0"/>
              </a:rPr>
              <a:t>Newspapers or news outlets e.g. BBC</a:t>
            </a:r>
          </a:p>
        </p:txBody>
      </p:sp>
      <p:sp>
        <p:nvSpPr>
          <p:cNvPr id="7" name="TextBox 6">
            <a:extLst>
              <a:ext uri="{FF2B5EF4-FFF2-40B4-BE49-F238E27FC236}">
                <a16:creationId xmlns:a16="http://schemas.microsoft.com/office/drawing/2014/main" id="{D33B3E6C-E0A9-AB01-6127-9050CC5F9925}"/>
              </a:ext>
            </a:extLst>
          </p:cNvPr>
          <p:cNvSpPr txBox="1"/>
          <p:nvPr/>
        </p:nvSpPr>
        <p:spPr>
          <a:xfrm>
            <a:off x="7858539" y="3235559"/>
            <a:ext cx="1614794" cy="1938992"/>
          </a:xfrm>
          <a:prstGeom prst="rect">
            <a:avLst/>
          </a:prstGeom>
          <a:noFill/>
        </p:spPr>
        <p:txBody>
          <a:bodyPr wrap="square" rtlCol="0">
            <a:spAutoFit/>
          </a:bodyPr>
          <a:lstStyle/>
          <a:p>
            <a:pPr algn="ctr"/>
            <a:r>
              <a:rPr lang="en-US" sz="2400">
                <a:latin typeface="Montserrat" panose="00000500000000000000" pitchFamily="2" charset="0"/>
                <a:cs typeface="Calibri" panose="020F0502020204030204" pitchFamily="34" charset="0"/>
              </a:rPr>
              <a:t>Surveys e.g. the England &amp; Wales census</a:t>
            </a:r>
          </a:p>
        </p:txBody>
      </p:sp>
      <p:sp>
        <p:nvSpPr>
          <p:cNvPr id="8" name="TextBox 7">
            <a:extLst>
              <a:ext uri="{FF2B5EF4-FFF2-40B4-BE49-F238E27FC236}">
                <a16:creationId xmlns:a16="http://schemas.microsoft.com/office/drawing/2014/main" id="{16977B71-484C-F0FB-2D02-63274524BAFE}"/>
              </a:ext>
            </a:extLst>
          </p:cNvPr>
          <p:cNvSpPr txBox="1"/>
          <p:nvPr/>
        </p:nvSpPr>
        <p:spPr>
          <a:xfrm>
            <a:off x="10216808" y="3236869"/>
            <a:ext cx="1880679" cy="1569660"/>
          </a:xfrm>
          <a:prstGeom prst="rect">
            <a:avLst/>
          </a:prstGeom>
          <a:noFill/>
        </p:spPr>
        <p:txBody>
          <a:bodyPr wrap="square" rtlCol="0">
            <a:spAutoFit/>
          </a:bodyPr>
          <a:lstStyle/>
          <a:p>
            <a:pPr algn="ctr"/>
            <a:r>
              <a:rPr lang="en-US" sz="2400">
                <a:latin typeface="Montserrat" panose="00000500000000000000" pitchFamily="2" charset="0"/>
                <a:cs typeface="Calibri" panose="020F0502020204030204" pitchFamily="34" charset="0"/>
              </a:rPr>
              <a:t>Academic databases e.g. Google Scholar</a:t>
            </a:r>
          </a:p>
        </p:txBody>
      </p:sp>
      <p:pic>
        <p:nvPicPr>
          <p:cNvPr id="9" name="Picture 6">
            <a:extLst>
              <a:ext uri="{FF2B5EF4-FFF2-40B4-BE49-F238E27FC236}">
                <a16:creationId xmlns:a16="http://schemas.microsoft.com/office/drawing/2014/main" id="{3C168043-89B3-D819-51D8-B8691B95CBF8}"/>
              </a:ext>
            </a:extLst>
          </p:cNvPr>
          <p:cNvPicPr>
            <a:picLocks noChangeAspect="1" noChangeArrowheads="1"/>
          </p:cNvPicPr>
          <p:nvPr/>
        </p:nvPicPr>
        <p:blipFill>
          <a:blip r:embed="rId10">
            <a:clrChange>
              <a:clrFrom>
                <a:srgbClr val="FDFDFD"/>
              </a:clrFrom>
              <a:clrTo>
                <a:srgbClr val="FDFDFD">
                  <a:alpha val="0"/>
                </a:srgbClr>
              </a:clrTo>
            </a:clrChange>
            <a:alphaModFix/>
            <a:extLst>
              <a:ext uri="{28A0092B-C50C-407E-A947-70E740481C1C}">
                <a14:useLocalDpi xmlns:a14="http://schemas.microsoft.com/office/drawing/2010/main"/>
              </a:ext>
            </a:extLst>
          </a:blip>
          <a:srcRect/>
          <a:stretch>
            <a:fillRect/>
          </a:stretch>
        </p:blipFill>
        <p:spPr bwMode="auto">
          <a:xfrm>
            <a:off x="282674" y="4605936"/>
            <a:ext cx="1918930" cy="190121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Bbc Logos">
            <a:extLst>
              <a:ext uri="{FF2B5EF4-FFF2-40B4-BE49-F238E27FC236}">
                <a16:creationId xmlns:a16="http://schemas.microsoft.com/office/drawing/2014/main" id="{1CD6E973-6FF0-FE9F-9EEB-B32BB56A1304}"/>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5399384" y="4801014"/>
            <a:ext cx="1483769" cy="148967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ensus 2021 Uk - Jocelyn Kay">
            <a:extLst>
              <a:ext uri="{FF2B5EF4-FFF2-40B4-BE49-F238E27FC236}">
                <a16:creationId xmlns:a16="http://schemas.microsoft.com/office/drawing/2014/main" id="{4A188CA5-D4AD-862A-2083-1EC43E3EF179}"/>
              </a:ext>
            </a:extLst>
          </p:cNvPr>
          <p:cNvPicPr>
            <a:picLocks noChangeAspect="1" noChangeArrowheads="1"/>
          </p:cNvPicPr>
          <p:nvPr/>
        </p:nvPicPr>
        <p:blipFill>
          <a:blip r:embed="rId12"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7949803" y="5404877"/>
            <a:ext cx="1638321" cy="8882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ownload Google Scholar Logo PNG and Vector (PDF, SVG, Ai, EPS) Free">
            <a:extLst>
              <a:ext uri="{FF2B5EF4-FFF2-40B4-BE49-F238E27FC236}">
                <a16:creationId xmlns:a16="http://schemas.microsoft.com/office/drawing/2014/main" id="{72A660E6-3A2C-C7DD-23C2-C938548A2F3C}"/>
              </a:ext>
            </a:extLst>
          </p:cNvPr>
          <p:cNvPicPr>
            <a:picLocks noChangeAspect="1" noChangeArrowheads="1"/>
          </p:cNvPicPr>
          <p:nvPr/>
        </p:nvPicPr>
        <p:blipFill>
          <a:blip r:embed="rId13"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158577" y="4638328"/>
            <a:ext cx="1936755" cy="135245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Image result for scopus preview logo">
            <a:extLst>
              <a:ext uri="{FF2B5EF4-FFF2-40B4-BE49-F238E27FC236}">
                <a16:creationId xmlns:a16="http://schemas.microsoft.com/office/drawing/2014/main" id="{ABCF3DCA-3E49-F47C-54BE-395BCB7E058B}"/>
              </a:ext>
            </a:extLst>
          </p:cNvPr>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790118" y="5847700"/>
            <a:ext cx="2734865" cy="86830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4F1F0F23-C7E1-7DB8-9F03-EA7DA110052A}"/>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3274013" y="4782867"/>
            <a:ext cx="739638" cy="15246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blue and black rectangle&#10;&#10;AI-generated content may be incorrect.">
            <a:extLst>
              <a:ext uri="{FF2B5EF4-FFF2-40B4-BE49-F238E27FC236}">
                <a16:creationId xmlns:a16="http://schemas.microsoft.com/office/drawing/2014/main" id="{AF517C7A-4A96-9241-509C-8CEFD1E1F692}"/>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604602" y="1543052"/>
            <a:ext cx="2094275" cy="5125156"/>
          </a:xfrm>
          <a:prstGeom prst="rect">
            <a:avLst/>
          </a:prstGeom>
        </p:spPr>
      </p:pic>
      <p:pic>
        <p:nvPicPr>
          <p:cNvPr id="16" name="Picture 15" descr="A blue and black rectangle&#10;&#10;AI-generated content may be incorrect.">
            <a:extLst>
              <a:ext uri="{FF2B5EF4-FFF2-40B4-BE49-F238E27FC236}">
                <a16:creationId xmlns:a16="http://schemas.microsoft.com/office/drawing/2014/main" id="{DD4E0CA0-42A7-306D-A447-B0E9F8BD5099}"/>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248568" y="1590848"/>
            <a:ext cx="2244852" cy="5125156"/>
          </a:xfrm>
          <a:prstGeom prst="rect">
            <a:avLst/>
          </a:prstGeom>
        </p:spPr>
      </p:pic>
      <p:pic>
        <p:nvPicPr>
          <p:cNvPr id="17" name="Picture 16" descr="A blue and black rectangle&#10;&#10;AI-generated content may be incorrect.">
            <a:extLst>
              <a:ext uri="{FF2B5EF4-FFF2-40B4-BE49-F238E27FC236}">
                <a16:creationId xmlns:a16="http://schemas.microsoft.com/office/drawing/2014/main" id="{749CE278-A99E-45F1-B517-64C3752C3CA5}"/>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7949803" y="1543052"/>
            <a:ext cx="1637595" cy="5125156"/>
          </a:xfrm>
          <a:prstGeom prst="rect">
            <a:avLst/>
          </a:prstGeom>
        </p:spPr>
      </p:pic>
      <p:pic>
        <p:nvPicPr>
          <p:cNvPr id="18" name="Picture 17" descr="A blue and black rectangle&#10;&#10;AI-generated content may be incorrect.">
            <a:extLst>
              <a:ext uri="{FF2B5EF4-FFF2-40B4-BE49-F238E27FC236}">
                <a16:creationId xmlns:a16="http://schemas.microsoft.com/office/drawing/2014/main" id="{9AF390CA-F872-8DE7-4A29-47BABEFC8A56}"/>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5089918" y="1506780"/>
            <a:ext cx="2033369" cy="5125156"/>
          </a:xfrm>
          <a:prstGeom prst="rect">
            <a:avLst/>
          </a:prstGeom>
        </p:spPr>
      </p:pic>
      <p:pic>
        <p:nvPicPr>
          <p:cNvPr id="19" name="Picture 18" descr="A blue and black rectangle&#10;&#10;AI-generated content may be incorrect.">
            <a:extLst>
              <a:ext uri="{FF2B5EF4-FFF2-40B4-BE49-F238E27FC236}">
                <a16:creationId xmlns:a16="http://schemas.microsoft.com/office/drawing/2014/main" id="{2F536E7D-15F0-3AD5-F712-9823060D627F}"/>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9673820" y="1506780"/>
            <a:ext cx="2355622" cy="5396550"/>
          </a:xfrm>
          <a:prstGeom prst="rect">
            <a:avLst/>
          </a:prstGeom>
        </p:spPr>
      </p:pic>
    </p:spTree>
    <p:extLst>
      <p:ext uri="{BB962C8B-B14F-4D97-AF65-F5344CB8AC3E}">
        <p14:creationId xmlns:p14="http://schemas.microsoft.com/office/powerpoint/2010/main" val="204704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3" name="Picture 2" descr="A close up of a speech bubble&#10;&#10;AI-generated content may be incorrect.">
            <a:extLst>
              <a:ext uri="{FF2B5EF4-FFF2-40B4-BE49-F238E27FC236}">
                <a16:creationId xmlns:a16="http://schemas.microsoft.com/office/drawing/2014/main" id="{22419EC5-7FB1-0753-84E4-BE5D4A704B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97844" y="1453551"/>
            <a:ext cx="3606355" cy="2906485"/>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3657105" y="387941"/>
            <a:ext cx="5265222" cy="548625"/>
          </a:xfrm>
        </p:spPr>
        <p:txBody>
          <a:bodyPr/>
          <a:lstStyle/>
          <a:p>
            <a:pPr algn="ctr"/>
            <a:r>
              <a:rPr lang="en-US" sz="4000" dirty="0">
                <a:latin typeface="Ems bolder font"/>
                <a:cs typeface="Arial"/>
              </a:rPr>
              <a:t>Activity 3 - Stage 1 </a:t>
            </a:r>
          </a:p>
        </p:txBody>
      </p:sp>
      <p:sp>
        <p:nvSpPr>
          <p:cNvPr id="11" name="TextBox 10">
            <a:extLst>
              <a:ext uri="{FF2B5EF4-FFF2-40B4-BE49-F238E27FC236}">
                <a16:creationId xmlns:a16="http://schemas.microsoft.com/office/drawing/2014/main" id="{3D9351F3-7C40-51F2-F5D1-2DCB030BDFCA}"/>
              </a:ext>
            </a:extLst>
          </p:cNvPr>
          <p:cNvSpPr txBox="1"/>
          <p:nvPr/>
        </p:nvSpPr>
        <p:spPr>
          <a:xfrm>
            <a:off x="7888980" y="1677242"/>
            <a:ext cx="2343306" cy="2308324"/>
          </a:xfrm>
          <a:prstGeom prst="rect">
            <a:avLst/>
          </a:prstGeom>
          <a:noFill/>
        </p:spPr>
        <p:txBody>
          <a:bodyPr wrap="square">
            <a:spAutoFit/>
          </a:bodyPr>
          <a:lstStyle/>
          <a:p>
            <a:pPr algn="ctr"/>
            <a:r>
              <a:rPr lang="en-GB" sz="2400">
                <a:latin typeface="Montserrat" panose="00000500000000000000" pitchFamily="2" charset="0"/>
                <a:cs typeface="Calibri" panose="020F0502020204030204" pitchFamily="34" charset="0"/>
              </a:rPr>
              <a:t>“How does smoking affect your chance of developing dementia?” </a:t>
            </a:r>
          </a:p>
        </p:txBody>
      </p:sp>
      <p:pic>
        <p:nvPicPr>
          <p:cNvPr id="5" name="Picture 4" descr="A cartoon of a person holding a book&#10;&#10;Description automatically generated">
            <a:extLst>
              <a:ext uri="{FF2B5EF4-FFF2-40B4-BE49-F238E27FC236}">
                <a16:creationId xmlns:a16="http://schemas.microsoft.com/office/drawing/2014/main" id="{4265F4C4-AAAA-7410-F581-7AE5E0EE42B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3500" y="3253637"/>
            <a:ext cx="2880187" cy="3903852"/>
          </a:xfrm>
          <a:prstGeom prst="rect">
            <a:avLst/>
          </a:prstGeom>
        </p:spPr>
      </p:pic>
      <p:pic>
        <p:nvPicPr>
          <p:cNvPr id="7" name="Picture 6" descr="A blue rectangle with black border&#10;&#10;AI-generated content may be incorrect.">
            <a:extLst>
              <a:ext uri="{FF2B5EF4-FFF2-40B4-BE49-F238E27FC236}">
                <a16:creationId xmlns:a16="http://schemas.microsoft.com/office/drawing/2014/main" id="{17716226-246E-2267-E25D-F7E63455A51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986" y="2032126"/>
            <a:ext cx="7127045" cy="799278"/>
          </a:xfrm>
          <a:prstGeom prst="rect">
            <a:avLst/>
          </a:prstGeom>
        </p:spPr>
      </p:pic>
      <p:sp>
        <p:nvSpPr>
          <p:cNvPr id="4" name="TextBox 3">
            <a:extLst>
              <a:ext uri="{FF2B5EF4-FFF2-40B4-BE49-F238E27FC236}">
                <a16:creationId xmlns:a16="http://schemas.microsoft.com/office/drawing/2014/main" id="{9C481BEC-DD1F-C867-F786-70F95EFC2FB7}"/>
              </a:ext>
            </a:extLst>
          </p:cNvPr>
          <p:cNvSpPr txBox="1"/>
          <p:nvPr/>
        </p:nvSpPr>
        <p:spPr>
          <a:xfrm>
            <a:off x="-1049135" y="2183906"/>
            <a:ext cx="7874112" cy="9664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ct val="0"/>
              </a:spcBef>
            </a:pPr>
            <a:r>
              <a:rPr lang="en-US" sz="3200" b="1" i="1">
                <a:solidFill>
                  <a:schemeClr val="bg2"/>
                </a:solidFill>
                <a:latin typeface="Montserrat" pitchFamily="2" charset="0"/>
                <a:ea typeface="Calibri"/>
                <a:cs typeface="Arial"/>
              </a:rPr>
              <a:t>What’s the question?</a:t>
            </a:r>
            <a:endParaRPr lang="en-US" sz="3200" i="1">
              <a:solidFill>
                <a:schemeClr val="bg2"/>
              </a:solidFill>
              <a:latin typeface="Montserrat" pitchFamily="2" charset="0"/>
              <a:ea typeface="Calibri"/>
              <a:cs typeface="Arial"/>
            </a:endParaRPr>
          </a:p>
          <a:p>
            <a:endParaRPr lang="en-GB" sz="2800" b="1">
              <a:solidFill>
                <a:schemeClr val="bg2"/>
              </a:solidFill>
              <a:latin typeface="Calibri"/>
              <a:ea typeface="Calibri"/>
              <a:cs typeface="Calibri"/>
            </a:endParaRPr>
          </a:p>
        </p:txBody>
      </p:sp>
      <p:pic>
        <p:nvPicPr>
          <p:cNvPr id="9" name="Picture 8" descr="A blue rectangle with black border&#10;&#10;AI-generated content may be incorrect.">
            <a:extLst>
              <a:ext uri="{FF2B5EF4-FFF2-40B4-BE49-F238E27FC236}">
                <a16:creationId xmlns:a16="http://schemas.microsoft.com/office/drawing/2014/main" id="{6C8806CC-68D6-1CE4-1E08-D0FCA73AD6C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636" y="2908758"/>
            <a:ext cx="7113142" cy="2480659"/>
          </a:xfrm>
          <a:prstGeom prst="rect">
            <a:avLst/>
          </a:prstGeom>
        </p:spPr>
      </p:pic>
      <p:sp>
        <p:nvSpPr>
          <p:cNvPr id="6" name="TextBox 5">
            <a:extLst>
              <a:ext uri="{FF2B5EF4-FFF2-40B4-BE49-F238E27FC236}">
                <a16:creationId xmlns:a16="http://schemas.microsoft.com/office/drawing/2014/main" id="{EC560E92-2F54-5882-A19A-AEDC2C88B915}"/>
              </a:ext>
            </a:extLst>
          </p:cNvPr>
          <p:cNvSpPr txBox="1"/>
          <p:nvPr/>
        </p:nvSpPr>
        <p:spPr>
          <a:xfrm>
            <a:off x="488607" y="3095672"/>
            <a:ext cx="5609281" cy="1938992"/>
          </a:xfrm>
          <a:prstGeom prst="rect">
            <a:avLst/>
          </a:prstGeom>
          <a:noFill/>
        </p:spPr>
        <p:txBody>
          <a:bodyPr wrap="square">
            <a:spAutoFit/>
          </a:bodyPr>
          <a:lstStyle/>
          <a:p>
            <a:r>
              <a:rPr lang="en-GB" sz="2400" dirty="0">
                <a:latin typeface="Montserrat" panose="00000500000000000000" pitchFamily="2" charset="0"/>
                <a:cs typeface="Calibri" panose="020F0502020204030204" pitchFamily="34" charset="0"/>
              </a:rPr>
              <a:t>Have</a:t>
            </a:r>
            <a:r>
              <a:rPr lang="en-GB" sz="2400" b="1" dirty="0">
                <a:latin typeface="Montserrat" panose="00000500000000000000" pitchFamily="2" charset="0"/>
                <a:cs typeface="Calibri" panose="020F0502020204030204" pitchFamily="34" charset="0"/>
              </a:rPr>
              <a:t> </a:t>
            </a:r>
            <a:r>
              <a:rPr lang="en-GB" sz="2400" dirty="0">
                <a:latin typeface="Montserrat" panose="00000500000000000000" pitchFamily="2" charset="0"/>
                <a:cs typeface="Calibri" panose="020F0502020204030204" pitchFamily="34" charset="0"/>
              </a:rPr>
              <a:t>your research question ready, so you know what you want to find out.</a:t>
            </a:r>
          </a:p>
          <a:p>
            <a:r>
              <a:rPr lang="en-GB" sz="2400" dirty="0">
                <a:latin typeface="Montserrat" panose="00000500000000000000" pitchFamily="2" charset="0"/>
                <a:cs typeface="Calibri" panose="020F0502020204030204" pitchFamily="34" charset="0"/>
              </a:rPr>
              <a:t> </a:t>
            </a:r>
          </a:p>
          <a:p>
            <a:r>
              <a:rPr lang="en-GB" sz="2400" dirty="0">
                <a:latin typeface="Montserrat" panose="00000500000000000000" pitchFamily="2" charset="0"/>
                <a:cs typeface="Calibri" panose="020F0502020204030204" pitchFamily="34" charset="0"/>
              </a:rPr>
              <a:t>For example:</a:t>
            </a:r>
            <a:endParaRPr lang="en-US" sz="2400" dirty="0">
              <a:latin typeface="Montserrat" panose="00000500000000000000" pitchFamily="2" charset="0"/>
              <a:cs typeface="Calibri" panose="020F0502020204030204" pitchFamily="34" charset="0"/>
            </a:endParaRPr>
          </a:p>
        </p:txBody>
      </p:sp>
      <p:pic>
        <p:nvPicPr>
          <p:cNvPr id="8" name="Picture 7" descr="A question mark in a circle&#10;&#10;AI-generated content may be incorrect.">
            <a:extLst>
              <a:ext uri="{FF2B5EF4-FFF2-40B4-BE49-F238E27FC236}">
                <a16:creationId xmlns:a16="http://schemas.microsoft.com/office/drawing/2014/main" id="{4FF9CB71-213A-08D6-79AF-D0FBCA023D1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480000">
            <a:off x="5514162" y="1417674"/>
            <a:ext cx="1541722" cy="1529908"/>
          </a:xfrm>
          <a:prstGeom prst="rect">
            <a:avLst/>
          </a:prstGeom>
        </p:spPr>
      </p:pic>
      <p:pic>
        <p:nvPicPr>
          <p:cNvPr id="12" name="Picture 11" descr="An orange swirly arrow pointing up&#10;&#10;AI-generated content may be incorrect.">
            <a:extLst>
              <a:ext uri="{FF2B5EF4-FFF2-40B4-BE49-F238E27FC236}">
                <a16:creationId xmlns:a16="http://schemas.microsoft.com/office/drawing/2014/main" id="{BE4A91A6-5FC1-F1E8-B709-EFDBFEFCEC4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20285914">
            <a:off x="5788356" y="4051144"/>
            <a:ext cx="2299721" cy="1170434"/>
          </a:xfrm>
          <a:prstGeom prst="rect">
            <a:avLst/>
          </a:prstGeom>
        </p:spPr>
      </p:pic>
    </p:spTree>
    <p:extLst>
      <p:ext uri="{BB962C8B-B14F-4D97-AF65-F5344CB8AC3E}">
        <p14:creationId xmlns:p14="http://schemas.microsoft.com/office/powerpoint/2010/main" val="1712801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24" name="Picture 23" descr="A close up of a speech bubble&#10;&#10;AI-generated content may be incorrect.">
            <a:extLst>
              <a:ext uri="{FF2B5EF4-FFF2-40B4-BE49-F238E27FC236}">
                <a16:creationId xmlns:a16="http://schemas.microsoft.com/office/drawing/2014/main" id="{D9B2AF99-068C-73DC-10F9-AF0984C6B86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32529" y="1371909"/>
            <a:ext cx="3366870" cy="2737757"/>
          </a:xfrm>
          <a:prstGeom prst="rect">
            <a:avLst/>
          </a:prstGeom>
        </p:spPr>
      </p:pic>
      <p:pic>
        <p:nvPicPr>
          <p:cNvPr id="22" name="Picture 21" descr="A blue rectangle with black border&#10;&#10;AI-generated content may be incorrect.">
            <a:extLst>
              <a:ext uri="{FF2B5EF4-FFF2-40B4-BE49-F238E27FC236}">
                <a16:creationId xmlns:a16="http://schemas.microsoft.com/office/drawing/2014/main" id="{23996E8C-86A9-214A-ECA8-94413D42D00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215" y="2264434"/>
            <a:ext cx="7118585" cy="2752136"/>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3613559" y="270218"/>
            <a:ext cx="5420955" cy="693564"/>
          </a:xfrm>
        </p:spPr>
        <p:txBody>
          <a:bodyPr/>
          <a:lstStyle/>
          <a:p>
            <a:pPr algn="ctr"/>
            <a:r>
              <a:rPr lang="en-US" sz="4000" b="1" dirty="0">
                <a:latin typeface="Ems bolder font"/>
              </a:rPr>
              <a:t>Activity 3 - Stage 2 </a:t>
            </a:r>
          </a:p>
        </p:txBody>
      </p:sp>
      <p:sp>
        <p:nvSpPr>
          <p:cNvPr id="4" name="TextBox 3">
            <a:extLst>
              <a:ext uri="{FF2B5EF4-FFF2-40B4-BE49-F238E27FC236}">
                <a16:creationId xmlns:a16="http://schemas.microsoft.com/office/drawing/2014/main" id="{55148598-79D1-45BC-FC14-7A79EE2A1B2F}"/>
              </a:ext>
            </a:extLst>
          </p:cNvPr>
          <p:cNvSpPr txBox="1"/>
          <p:nvPr/>
        </p:nvSpPr>
        <p:spPr>
          <a:xfrm>
            <a:off x="328502" y="2637867"/>
            <a:ext cx="6632010" cy="1938992"/>
          </a:xfrm>
          <a:prstGeom prst="rect">
            <a:avLst/>
          </a:prstGeom>
          <a:noFill/>
        </p:spPr>
        <p:txBody>
          <a:bodyPr wrap="square" lIns="91440" tIns="45720" rIns="91440" bIns="45720" anchor="t">
            <a:spAutoFit/>
          </a:bodyPr>
          <a:lstStyle/>
          <a:p>
            <a:r>
              <a:rPr lang="en-GB" sz="2000" dirty="0">
                <a:latin typeface="Montserrat"/>
                <a:cs typeface="Calibri"/>
              </a:rPr>
              <a:t>Break</a:t>
            </a:r>
            <a:r>
              <a:rPr lang="en-GB" sz="2000" b="1" dirty="0">
                <a:solidFill>
                  <a:schemeClr val="accent2"/>
                </a:solidFill>
                <a:latin typeface="Montserrat"/>
                <a:cs typeface="Calibri"/>
              </a:rPr>
              <a:t> </a:t>
            </a:r>
            <a:r>
              <a:rPr lang="en-GB" sz="2000" dirty="0">
                <a:latin typeface="Montserrat"/>
                <a:cs typeface="Calibri"/>
              </a:rPr>
              <a:t>down your question or topic into key words.</a:t>
            </a:r>
          </a:p>
          <a:p>
            <a:endParaRPr lang="en-GB" sz="2000">
              <a:latin typeface="Montserrat" panose="00000500000000000000" pitchFamily="2" charset="0"/>
              <a:cs typeface="Calibri" panose="020F0502020204030204" pitchFamily="34" charset="0"/>
            </a:endParaRPr>
          </a:p>
          <a:p>
            <a:r>
              <a:rPr lang="en-GB" sz="2000" dirty="0">
                <a:latin typeface="Montserrat"/>
                <a:cs typeface="Calibri"/>
              </a:rPr>
              <a:t>For example, with the question “</a:t>
            </a:r>
            <a:r>
              <a:rPr lang="en-GB" sz="2000" b="1" dirty="0">
                <a:solidFill>
                  <a:schemeClr val="accent1"/>
                </a:solidFill>
                <a:latin typeface="Montserrat"/>
                <a:cs typeface="Calibri"/>
              </a:rPr>
              <a:t>How does smoking affect your chance of developing dementia</a:t>
            </a:r>
            <a:r>
              <a:rPr lang="en-GB" sz="2000" dirty="0">
                <a:latin typeface="Montserrat"/>
                <a:cs typeface="Calibri"/>
              </a:rPr>
              <a:t>?”, can you pick out the key words or phrases from that question?</a:t>
            </a:r>
          </a:p>
        </p:txBody>
      </p:sp>
      <p:sp>
        <p:nvSpPr>
          <p:cNvPr id="7" name="TextBox 6">
            <a:extLst>
              <a:ext uri="{FF2B5EF4-FFF2-40B4-BE49-F238E27FC236}">
                <a16:creationId xmlns:a16="http://schemas.microsoft.com/office/drawing/2014/main" id="{8346C3C2-4827-4C20-CBDA-FD2AA21E5FF6}"/>
              </a:ext>
            </a:extLst>
          </p:cNvPr>
          <p:cNvSpPr txBox="1"/>
          <p:nvPr/>
        </p:nvSpPr>
        <p:spPr>
          <a:xfrm>
            <a:off x="7610884" y="1710648"/>
            <a:ext cx="2477376" cy="1938992"/>
          </a:xfrm>
          <a:prstGeom prst="rect">
            <a:avLst/>
          </a:prstGeom>
          <a:noFill/>
        </p:spPr>
        <p:txBody>
          <a:bodyPr wrap="square">
            <a:spAutoFit/>
          </a:bodyPr>
          <a:lstStyle/>
          <a:p>
            <a:pPr algn="ctr"/>
            <a:r>
              <a:rPr lang="en-GB" sz="2400">
                <a:latin typeface="Montserrat" pitchFamily="2" charset="0"/>
                <a:cs typeface="Calibri" panose="020F0502020204030204" pitchFamily="34" charset="0"/>
              </a:rPr>
              <a:t>“How does smoking affect your chance of developing dementia?” </a:t>
            </a:r>
          </a:p>
        </p:txBody>
      </p:sp>
      <p:sp>
        <p:nvSpPr>
          <p:cNvPr id="8" name="Freeform 9">
            <a:extLst>
              <a:ext uri="{FF2B5EF4-FFF2-40B4-BE49-F238E27FC236}">
                <a16:creationId xmlns:a16="http://schemas.microsoft.com/office/drawing/2014/main" id="{00E3180D-AB4A-6269-7988-6EC4E68C484D}"/>
              </a:ext>
            </a:extLst>
          </p:cNvPr>
          <p:cNvSpPr/>
          <p:nvPr/>
        </p:nvSpPr>
        <p:spPr>
          <a:xfrm>
            <a:off x="465476" y="6026753"/>
            <a:ext cx="2334138" cy="680485"/>
          </a:xfrm>
          <a:custGeom>
            <a:avLst/>
            <a:gdLst/>
            <a:ahLst/>
            <a:cxnLst/>
            <a:rect l="l" t="t" r="r" b="b"/>
            <a:pathLst>
              <a:path w="4583839" h="833425">
                <a:moveTo>
                  <a:pt x="0" y="0"/>
                </a:moveTo>
                <a:lnTo>
                  <a:pt x="4583839" y="0"/>
                </a:lnTo>
                <a:lnTo>
                  <a:pt x="4583839" y="833425"/>
                </a:lnTo>
                <a:lnTo>
                  <a:pt x="0" y="83342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0" name="Freeform 9">
            <a:extLst>
              <a:ext uri="{FF2B5EF4-FFF2-40B4-BE49-F238E27FC236}">
                <a16:creationId xmlns:a16="http://schemas.microsoft.com/office/drawing/2014/main" id="{1F084447-14F2-5F4F-35AD-D457AA4C7724}"/>
              </a:ext>
            </a:extLst>
          </p:cNvPr>
          <p:cNvSpPr/>
          <p:nvPr/>
        </p:nvSpPr>
        <p:spPr>
          <a:xfrm>
            <a:off x="3878978" y="6040026"/>
            <a:ext cx="2334136" cy="680485"/>
          </a:xfrm>
          <a:custGeom>
            <a:avLst/>
            <a:gdLst/>
            <a:ahLst/>
            <a:cxnLst/>
            <a:rect l="l" t="t" r="r" b="b"/>
            <a:pathLst>
              <a:path w="4583839" h="833425">
                <a:moveTo>
                  <a:pt x="0" y="0"/>
                </a:moveTo>
                <a:lnTo>
                  <a:pt x="4583839" y="0"/>
                </a:lnTo>
                <a:lnTo>
                  <a:pt x="4583839" y="833425"/>
                </a:lnTo>
                <a:lnTo>
                  <a:pt x="0" y="83342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1" name="Freeform 15">
            <a:extLst>
              <a:ext uri="{FF2B5EF4-FFF2-40B4-BE49-F238E27FC236}">
                <a16:creationId xmlns:a16="http://schemas.microsoft.com/office/drawing/2014/main" id="{057FCE17-23DA-248D-FEFB-22DD700AE03A}"/>
              </a:ext>
            </a:extLst>
          </p:cNvPr>
          <p:cNvSpPr/>
          <p:nvPr/>
        </p:nvSpPr>
        <p:spPr>
          <a:xfrm>
            <a:off x="3872051" y="5188031"/>
            <a:ext cx="2334137" cy="680485"/>
          </a:xfrm>
          <a:custGeom>
            <a:avLst/>
            <a:gdLst/>
            <a:ahLst/>
            <a:cxnLst/>
            <a:rect l="l" t="t" r="r" b="b"/>
            <a:pathLst>
              <a:path w="4583839" h="833425">
                <a:moveTo>
                  <a:pt x="0" y="0"/>
                </a:moveTo>
                <a:lnTo>
                  <a:pt x="4583839" y="0"/>
                </a:lnTo>
                <a:lnTo>
                  <a:pt x="4583839" y="833425"/>
                </a:lnTo>
                <a:lnTo>
                  <a:pt x="0" y="83342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2" name="Freeform 11">
            <a:extLst>
              <a:ext uri="{FF2B5EF4-FFF2-40B4-BE49-F238E27FC236}">
                <a16:creationId xmlns:a16="http://schemas.microsoft.com/office/drawing/2014/main" id="{3F611369-C977-1FED-81C9-F35E7F6903C9}"/>
              </a:ext>
            </a:extLst>
          </p:cNvPr>
          <p:cNvSpPr/>
          <p:nvPr/>
        </p:nvSpPr>
        <p:spPr>
          <a:xfrm>
            <a:off x="465476" y="5113209"/>
            <a:ext cx="2334138" cy="680485"/>
          </a:xfrm>
          <a:custGeom>
            <a:avLst/>
            <a:gdLst/>
            <a:ahLst/>
            <a:cxnLst/>
            <a:rect l="l" t="t" r="r" b="b"/>
            <a:pathLst>
              <a:path w="4583839" h="833425">
                <a:moveTo>
                  <a:pt x="0" y="0"/>
                </a:moveTo>
                <a:lnTo>
                  <a:pt x="4583839" y="0"/>
                </a:lnTo>
                <a:lnTo>
                  <a:pt x="4583839" y="833425"/>
                </a:lnTo>
                <a:lnTo>
                  <a:pt x="0" y="83342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7F9D2442-C2DA-C131-8994-521D07F80DFF}"/>
              </a:ext>
            </a:extLst>
          </p:cNvPr>
          <p:cNvSpPr txBox="1"/>
          <p:nvPr/>
        </p:nvSpPr>
        <p:spPr>
          <a:xfrm>
            <a:off x="842912" y="6180213"/>
            <a:ext cx="1663149" cy="400110"/>
          </a:xfrm>
          <a:prstGeom prst="rect">
            <a:avLst/>
          </a:prstGeom>
          <a:noFill/>
        </p:spPr>
        <p:txBody>
          <a:bodyPr wrap="square">
            <a:spAutoFit/>
          </a:bodyPr>
          <a:lstStyle/>
          <a:p>
            <a:r>
              <a:rPr lang="en-GB" sz="2000">
                <a:solidFill>
                  <a:schemeClr val="accent1"/>
                </a:solidFill>
                <a:latin typeface="Montserrat" pitchFamily="2" charset="0"/>
                <a:cs typeface="Calibri" panose="020F0502020204030204" pitchFamily="34" charset="0"/>
              </a:rPr>
              <a:t>“</a:t>
            </a:r>
            <a:r>
              <a:rPr lang="en-GB" sz="2000" b="1">
                <a:solidFill>
                  <a:schemeClr val="accent1"/>
                </a:solidFill>
                <a:latin typeface="Montserrat" pitchFamily="2" charset="0"/>
                <a:cs typeface="Calibri" panose="020F0502020204030204" pitchFamily="34" charset="0"/>
              </a:rPr>
              <a:t>smoking</a:t>
            </a:r>
            <a:r>
              <a:rPr lang="en-GB" sz="2000">
                <a:solidFill>
                  <a:schemeClr val="accent1"/>
                </a:solidFill>
                <a:latin typeface="Montserrat" pitchFamily="2" charset="0"/>
                <a:cs typeface="Calibri" panose="020F0502020204030204" pitchFamily="34" charset="0"/>
              </a:rPr>
              <a:t>” </a:t>
            </a:r>
            <a:endParaRPr lang="en-US" sz="2000">
              <a:solidFill>
                <a:schemeClr val="accent1"/>
              </a:solidFill>
              <a:latin typeface="Montserrat" pitchFamily="2" charset="0"/>
              <a:cs typeface="Calibri" panose="020F0502020204030204" pitchFamily="34" charset="0"/>
            </a:endParaRPr>
          </a:p>
        </p:txBody>
      </p:sp>
      <p:sp>
        <p:nvSpPr>
          <p:cNvPr id="16" name="TextBox 15">
            <a:extLst>
              <a:ext uri="{FF2B5EF4-FFF2-40B4-BE49-F238E27FC236}">
                <a16:creationId xmlns:a16="http://schemas.microsoft.com/office/drawing/2014/main" id="{173B55CB-EA17-FCAD-880C-510A2F7C94DF}"/>
              </a:ext>
            </a:extLst>
          </p:cNvPr>
          <p:cNvSpPr txBox="1"/>
          <p:nvPr/>
        </p:nvSpPr>
        <p:spPr>
          <a:xfrm>
            <a:off x="787027" y="5272357"/>
            <a:ext cx="1774917" cy="369332"/>
          </a:xfrm>
          <a:prstGeom prst="rect">
            <a:avLst/>
          </a:prstGeom>
          <a:noFill/>
        </p:spPr>
        <p:txBody>
          <a:bodyPr wrap="square">
            <a:spAutoFit/>
          </a:bodyPr>
          <a:lstStyle/>
          <a:p>
            <a:r>
              <a:rPr lang="en-GB">
                <a:solidFill>
                  <a:schemeClr val="accent1"/>
                </a:solidFill>
                <a:latin typeface="Montserrat" pitchFamily="2" charset="0"/>
                <a:cs typeface="Calibri" panose="020F0502020204030204" pitchFamily="34" charset="0"/>
              </a:rPr>
              <a:t>“</a:t>
            </a:r>
            <a:r>
              <a:rPr lang="en-GB" b="1">
                <a:solidFill>
                  <a:schemeClr val="accent1"/>
                </a:solidFill>
                <a:latin typeface="Montserrat" pitchFamily="2" charset="0"/>
                <a:cs typeface="Calibri" panose="020F0502020204030204" pitchFamily="34" charset="0"/>
              </a:rPr>
              <a:t>dementia</a:t>
            </a:r>
            <a:r>
              <a:rPr lang="en-GB">
                <a:solidFill>
                  <a:schemeClr val="accent1"/>
                </a:solidFill>
                <a:latin typeface="Montserrat" pitchFamily="2" charset="0"/>
                <a:cs typeface="Calibri" panose="020F0502020204030204" pitchFamily="34" charset="0"/>
              </a:rPr>
              <a:t>” </a:t>
            </a:r>
            <a:endParaRPr lang="en-US">
              <a:solidFill>
                <a:schemeClr val="accent1"/>
              </a:solidFill>
              <a:latin typeface="Montserrat" pitchFamily="2" charset="0"/>
              <a:cs typeface="Calibri" panose="020F0502020204030204" pitchFamily="34" charset="0"/>
            </a:endParaRPr>
          </a:p>
        </p:txBody>
      </p:sp>
      <p:sp>
        <p:nvSpPr>
          <p:cNvPr id="19" name="TextBox 18">
            <a:extLst>
              <a:ext uri="{FF2B5EF4-FFF2-40B4-BE49-F238E27FC236}">
                <a16:creationId xmlns:a16="http://schemas.microsoft.com/office/drawing/2014/main" id="{FBEECF6A-CC3D-5C52-CFC0-5F1CC8610624}"/>
              </a:ext>
            </a:extLst>
          </p:cNvPr>
          <p:cNvSpPr txBox="1"/>
          <p:nvPr/>
        </p:nvSpPr>
        <p:spPr>
          <a:xfrm>
            <a:off x="4458340" y="5352330"/>
            <a:ext cx="1297079" cy="400110"/>
          </a:xfrm>
          <a:prstGeom prst="rect">
            <a:avLst/>
          </a:prstGeom>
          <a:noFill/>
        </p:spPr>
        <p:txBody>
          <a:bodyPr wrap="square">
            <a:spAutoFit/>
          </a:bodyPr>
          <a:lstStyle/>
          <a:p>
            <a:r>
              <a:rPr lang="en-GB" sz="2000">
                <a:solidFill>
                  <a:schemeClr val="accent1"/>
                </a:solidFill>
                <a:latin typeface="Montserrat" pitchFamily="2" charset="0"/>
                <a:cs typeface="Calibri" panose="020F0502020204030204" pitchFamily="34" charset="0"/>
              </a:rPr>
              <a:t>“</a:t>
            </a:r>
            <a:r>
              <a:rPr lang="en-GB" sz="2000" b="1">
                <a:solidFill>
                  <a:schemeClr val="accent1"/>
                </a:solidFill>
                <a:latin typeface="Montserrat" pitchFamily="2" charset="0"/>
                <a:cs typeface="Calibri" panose="020F0502020204030204" pitchFamily="34" charset="0"/>
              </a:rPr>
              <a:t>affect</a:t>
            </a:r>
            <a:r>
              <a:rPr lang="en-GB" sz="2000">
                <a:solidFill>
                  <a:schemeClr val="accent1"/>
                </a:solidFill>
                <a:latin typeface="Montserrat" pitchFamily="2" charset="0"/>
                <a:cs typeface="Calibri" panose="020F0502020204030204" pitchFamily="34" charset="0"/>
              </a:rPr>
              <a:t>”</a:t>
            </a:r>
            <a:endParaRPr lang="en-US" sz="2000">
              <a:solidFill>
                <a:schemeClr val="accent1"/>
              </a:solidFill>
              <a:latin typeface="Montserrat" pitchFamily="2" charset="0"/>
              <a:cs typeface="Calibri" panose="020F0502020204030204" pitchFamily="34" charset="0"/>
            </a:endParaRPr>
          </a:p>
        </p:txBody>
      </p:sp>
      <p:sp>
        <p:nvSpPr>
          <p:cNvPr id="21" name="TextBox 20">
            <a:extLst>
              <a:ext uri="{FF2B5EF4-FFF2-40B4-BE49-F238E27FC236}">
                <a16:creationId xmlns:a16="http://schemas.microsoft.com/office/drawing/2014/main" id="{FDD89F31-6175-1100-06BD-E1B7139B0829}"/>
              </a:ext>
            </a:extLst>
          </p:cNvPr>
          <p:cNvSpPr txBox="1"/>
          <p:nvPr/>
        </p:nvSpPr>
        <p:spPr>
          <a:xfrm>
            <a:off x="4078563" y="6166940"/>
            <a:ext cx="1934965" cy="400110"/>
          </a:xfrm>
          <a:prstGeom prst="rect">
            <a:avLst/>
          </a:prstGeom>
          <a:noFill/>
        </p:spPr>
        <p:txBody>
          <a:bodyPr wrap="square">
            <a:spAutoFit/>
          </a:bodyPr>
          <a:lstStyle/>
          <a:p>
            <a:r>
              <a:rPr lang="en-GB" sz="2000">
                <a:solidFill>
                  <a:schemeClr val="accent1"/>
                </a:solidFill>
                <a:latin typeface="Montserrat" pitchFamily="2" charset="0"/>
                <a:cs typeface="Calibri" panose="020F0502020204030204" pitchFamily="34" charset="0"/>
              </a:rPr>
              <a:t>“</a:t>
            </a:r>
            <a:r>
              <a:rPr lang="en-GB" sz="2000" b="1">
                <a:solidFill>
                  <a:schemeClr val="accent1"/>
                </a:solidFill>
                <a:latin typeface="Montserrat" pitchFamily="2" charset="0"/>
                <a:cs typeface="Calibri" panose="020F0502020204030204" pitchFamily="34" charset="0"/>
              </a:rPr>
              <a:t>developing</a:t>
            </a:r>
            <a:r>
              <a:rPr lang="en-GB" sz="2000">
                <a:solidFill>
                  <a:schemeClr val="accent1"/>
                </a:solidFill>
                <a:latin typeface="Montserrat" pitchFamily="2" charset="0"/>
                <a:cs typeface="Calibri" panose="020F0502020204030204" pitchFamily="34" charset="0"/>
              </a:rPr>
              <a:t>” </a:t>
            </a:r>
            <a:endParaRPr lang="en-US" sz="2000">
              <a:solidFill>
                <a:schemeClr val="accent1"/>
              </a:solidFill>
              <a:latin typeface="Montserrat" pitchFamily="2" charset="0"/>
              <a:cs typeface="Calibri" panose="020F0502020204030204" pitchFamily="34" charset="0"/>
            </a:endParaRPr>
          </a:p>
        </p:txBody>
      </p:sp>
      <p:sp>
        <p:nvSpPr>
          <p:cNvPr id="27" name="Freeform 6">
            <a:extLst>
              <a:ext uri="{FF2B5EF4-FFF2-40B4-BE49-F238E27FC236}">
                <a16:creationId xmlns:a16="http://schemas.microsoft.com/office/drawing/2014/main" id="{C71571BE-51DE-1947-15BB-EC2AA3EACC02}"/>
              </a:ext>
            </a:extLst>
          </p:cNvPr>
          <p:cNvSpPr/>
          <p:nvPr/>
        </p:nvSpPr>
        <p:spPr>
          <a:xfrm>
            <a:off x="6714314" y="4950292"/>
            <a:ext cx="2841688" cy="2545829"/>
          </a:xfrm>
          <a:custGeom>
            <a:avLst/>
            <a:gdLst/>
            <a:ahLst/>
            <a:cxnLst/>
            <a:rect l="l" t="t" r="r" b="b"/>
            <a:pathLst>
              <a:path w="4750130" h="4114800">
                <a:moveTo>
                  <a:pt x="0" y="0"/>
                </a:moveTo>
                <a:lnTo>
                  <a:pt x="4750129" y="0"/>
                </a:lnTo>
                <a:lnTo>
                  <a:pt x="4750129"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B8F2DE1C-19DF-E4F9-5B34-0079E553C64D}"/>
              </a:ext>
            </a:extLst>
          </p:cNvPr>
          <p:cNvSpPr txBox="1"/>
          <p:nvPr/>
        </p:nvSpPr>
        <p:spPr>
          <a:xfrm>
            <a:off x="7222880" y="5352330"/>
            <a:ext cx="1802193" cy="646331"/>
          </a:xfrm>
          <a:prstGeom prst="rect">
            <a:avLst/>
          </a:prstGeom>
          <a:noFill/>
        </p:spPr>
        <p:txBody>
          <a:bodyPr wrap="square">
            <a:spAutoFit/>
          </a:bodyPr>
          <a:lstStyle/>
          <a:p>
            <a:pPr algn="ctr"/>
            <a:r>
              <a:rPr lang="en-GB" b="1">
                <a:solidFill>
                  <a:schemeClr val="accent2"/>
                </a:solidFill>
                <a:latin typeface="Montserrat" pitchFamily="2" charset="0"/>
                <a:cs typeface="Calibri" panose="020F0502020204030204" pitchFamily="34" charset="0"/>
              </a:rPr>
              <a:t>Now it’s your turn …</a:t>
            </a:r>
            <a:endParaRPr lang="en-GB">
              <a:latin typeface="Montserrat" pitchFamily="2" charset="0"/>
              <a:ea typeface="Calibri"/>
              <a:cs typeface="Calibri" panose="020F0502020204030204" pitchFamily="34" charset="0"/>
            </a:endParaRPr>
          </a:p>
        </p:txBody>
      </p:sp>
      <p:pic>
        <p:nvPicPr>
          <p:cNvPr id="9" name="Picture 8" descr="A cartoon of a person holding a book&#10;&#10;Description automatically generated">
            <a:extLst>
              <a:ext uri="{FF2B5EF4-FFF2-40B4-BE49-F238E27FC236}">
                <a16:creationId xmlns:a16="http://schemas.microsoft.com/office/drawing/2014/main" id="{A2F1855E-FD14-6FFD-1769-BC59F99CC24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121589" y="2529737"/>
            <a:ext cx="3196488" cy="4378304"/>
          </a:xfrm>
          <a:prstGeom prst="rect">
            <a:avLst/>
          </a:prstGeom>
        </p:spPr>
      </p:pic>
      <p:pic>
        <p:nvPicPr>
          <p:cNvPr id="6" name="Picture 5" descr="A blue rectangle with black border&#10;&#10;AI-generated content may be incorrect.">
            <a:extLst>
              <a:ext uri="{FF2B5EF4-FFF2-40B4-BE49-F238E27FC236}">
                <a16:creationId xmlns:a16="http://schemas.microsoft.com/office/drawing/2014/main" id="{29E89458-D8E7-AFF7-C52D-9376530F5F6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9586" y="1475013"/>
            <a:ext cx="7127045" cy="799278"/>
          </a:xfrm>
          <a:prstGeom prst="rect">
            <a:avLst/>
          </a:prstGeom>
        </p:spPr>
      </p:pic>
      <p:sp>
        <p:nvSpPr>
          <p:cNvPr id="17" name="TextBox 16">
            <a:extLst>
              <a:ext uri="{FF2B5EF4-FFF2-40B4-BE49-F238E27FC236}">
                <a16:creationId xmlns:a16="http://schemas.microsoft.com/office/drawing/2014/main" id="{4498DE0F-BD94-F698-9EC3-44042C09C033}"/>
              </a:ext>
            </a:extLst>
          </p:cNvPr>
          <p:cNvSpPr txBox="1"/>
          <p:nvPr/>
        </p:nvSpPr>
        <p:spPr>
          <a:xfrm>
            <a:off x="1567895" y="1585643"/>
            <a:ext cx="409132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i="1">
                <a:solidFill>
                  <a:schemeClr val="bg2"/>
                </a:solidFill>
                <a:latin typeface="Montserrat" pitchFamily="2" charset="0"/>
                <a:ea typeface="Calibri"/>
                <a:cs typeface="Calibri"/>
              </a:rPr>
              <a:t>Keywords / phrases </a:t>
            </a:r>
          </a:p>
        </p:txBody>
      </p:sp>
    </p:spTree>
    <p:extLst>
      <p:ext uri="{BB962C8B-B14F-4D97-AF65-F5344CB8AC3E}">
        <p14:creationId xmlns:p14="http://schemas.microsoft.com/office/powerpoint/2010/main" val="20846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4" grpId="0"/>
      <p:bldP spid="16" grpId="0"/>
      <p:bldP spid="19"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24" name="Picture 23" descr="A blue rectangle with black border&#10;&#10;AI-generated content may be incorrect.">
            <a:extLst>
              <a:ext uri="{FF2B5EF4-FFF2-40B4-BE49-F238E27FC236}">
                <a16:creationId xmlns:a16="http://schemas.microsoft.com/office/drawing/2014/main" id="{F69218C8-3F0D-95EF-C10A-07BBDCD0BF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838" y="2206925"/>
            <a:ext cx="7219226" cy="1213759"/>
          </a:xfrm>
          <a:prstGeom prst="rect">
            <a:avLst/>
          </a:prstGeom>
        </p:spPr>
      </p:pic>
      <p:sp>
        <p:nvSpPr>
          <p:cNvPr id="50" name="Freeform 6">
            <a:extLst>
              <a:ext uri="{FF2B5EF4-FFF2-40B4-BE49-F238E27FC236}">
                <a16:creationId xmlns:a16="http://schemas.microsoft.com/office/drawing/2014/main" id="{BBEFBA81-A29F-D8A8-3375-240413C95536}"/>
              </a:ext>
            </a:extLst>
          </p:cNvPr>
          <p:cNvSpPr/>
          <p:nvPr/>
        </p:nvSpPr>
        <p:spPr>
          <a:xfrm>
            <a:off x="9694189" y="4749579"/>
            <a:ext cx="2516774" cy="2163381"/>
          </a:xfrm>
          <a:custGeom>
            <a:avLst/>
            <a:gdLst/>
            <a:ahLst/>
            <a:cxnLst/>
            <a:rect l="l" t="t" r="r" b="b"/>
            <a:pathLst>
              <a:path w="4750130" h="4114800">
                <a:moveTo>
                  <a:pt x="0" y="0"/>
                </a:moveTo>
                <a:lnTo>
                  <a:pt x="4750129" y="0"/>
                </a:lnTo>
                <a:lnTo>
                  <a:pt x="4750129"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2220190" y="460907"/>
            <a:ext cx="7750629" cy="535531"/>
          </a:xfrm>
        </p:spPr>
        <p:txBody>
          <a:bodyPr/>
          <a:lstStyle/>
          <a:p>
            <a:pPr algn="ctr"/>
            <a:r>
              <a:rPr lang="en-US" sz="4000" dirty="0">
                <a:latin typeface="Ems bolder font"/>
                <a:cs typeface="Arial"/>
              </a:rPr>
              <a:t>Activity 3 - Stage 3 </a:t>
            </a:r>
          </a:p>
        </p:txBody>
      </p:sp>
      <p:sp>
        <p:nvSpPr>
          <p:cNvPr id="4" name="TextBox 3">
            <a:extLst>
              <a:ext uri="{FF2B5EF4-FFF2-40B4-BE49-F238E27FC236}">
                <a16:creationId xmlns:a16="http://schemas.microsoft.com/office/drawing/2014/main" id="{55148598-79D1-45BC-FC14-7A79EE2A1B2F}"/>
              </a:ext>
            </a:extLst>
          </p:cNvPr>
          <p:cNvSpPr txBox="1"/>
          <p:nvPr/>
        </p:nvSpPr>
        <p:spPr>
          <a:xfrm>
            <a:off x="159360" y="2240935"/>
            <a:ext cx="6749240" cy="1107996"/>
          </a:xfrm>
          <a:prstGeom prst="rect">
            <a:avLst/>
          </a:prstGeom>
          <a:noFill/>
        </p:spPr>
        <p:txBody>
          <a:bodyPr wrap="square">
            <a:spAutoFit/>
          </a:bodyPr>
          <a:lstStyle/>
          <a:p>
            <a:pPr algn="ctr"/>
            <a:r>
              <a:rPr lang="en-GB" sz="2200">
                <a:latin typeface="Montserrat" panose="00000500000000000000" pitchFamily="2" charset="0"/>
                <a:cs typeface="Calibri" panose="020F0502020204030204" pitchFamily="34" charset="0"/>
              </a:rPr>
              <a:t>Create synonyms for your keywords and phrases and think about plurals and singulars of the words.</a:t>
            </a:r>
          </a:p>
        </p:txBody>
      </p:sp>
      <p:sp>
        <p:nvSpPr>
          <p:cNvPr id="8" name="Freeform 9">
            <a:extLst>
              <a:ext uri="{FF2B5EF4-FFF2-40B4-BE49-F238E27FC236}">
                <a16:creationId xmlns:a16="http://schemas.microsoft.com/office/drawing/2014/main" id="{00E3180D-AB4A-6269-7988-6EC4E68C484D}"/>
              </a:ext>
            </a:extLst>
          </p:cNvPr>
          <p:cNvSpPr/>
          <p:nvPr/>
        </p:nvSpPr>
        <p:spPr>
          <a:xfrm>
            <a:off x="159360" y="4374979"/>
            <a:ext cx="2334138" cy="680485"/>
          </a:xfrm>
          <a:custGeom>
            <a:avLst/>
            <a:gdLst/>
            <a:ahLst/>
            <a:cxnLst/>
            <a:rect l="l" t="t" r="r" b="b"/>
            <a:pathLst>
              <a:path w="4583839" h="833425">
                <a:moveTo>
                  <a:pt x="0" y="0"/>
                </a:moveTo>
                <a:lnTo>
                  <a:pt x="4583839" y="0"/>
                </a:lnTo>
                <a:lnTo>
                  <a:pt x="4583839" y="833425"/>
                </a:lnTo>
                <a:lnTo>
                  <a:pt x="0" y="83342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0" name="Freeform 9">
            <a:extLst>
              <a:ext uri="{FF2B5EF4-FFF2-40B4-BE49-F238E27FC236}">
                <a16:creationId xmlns:a16="http://schemas.microsoft.com/office/drawing/2014/main" id="{1F084447-14F2-5F4F-35AD-D457AA4C7724}"/>
              </a:ext>
            </a:extLst>
          </p:cNvPr>
          <p:cNvSpPr/>
          <p:nvPr/>
        </p:nvSpPr>
        <p:spPr>
          <a:xfrm>
            <a:off x="159362" y="5959521"/>
            <a:ext cx="2334136" cy="680485"/>
          </a:xfrm>
          <a:custGeom>
            <a:avLst/>
            <a:gdLst/>
            <a:ahLst/>
            <a:cxnLst/>
            <a:rect l="l" t="t" r="r" b="b"/>
            <a:pathLst>
              <a:path w="4583839" h="833425">
                <a:moveTo>
                  <a:pt x="0" y="0"/>
                </a:moveTo>
                <a:lnTo>
                  <a:pt x="4583839" y="0"/>
                </a:lnTo>
                <a:lnTo>
                  <a:pt x="4583839" y="833425"/>
                </a:lnTo>
                <a:lnTo>
                  <a:pt x="0" y="83342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1" name="Freeform 15">
            <a:extLst>
              <a:ext uri="{FF2B5EF4-FFF2-40B4-BE49-F238E27FC236}">
                <a16:creationId xmlns:a16="http://schemas.microsoft.com/office/drawing/2014/main" id="{057FCE17-23DA-248D-FEFB-22DD700AE03A}"/>
              </a:ext>
            </a:extLst>
          </p:cNvPr>
          <p:cNvSpPr/>
          <p:nvPr/>
        </p:nvSpPr>
        <p:spPr>
          <a:xfrm>
            <a:off x="159363" y="5158539"/>
            <a:ext cx="2334137" cy="680485"/>
          </a:xfrm>
          <a:custGeom>
            <a:avLst/>
            <a:gdLst/>
            <a:ahLst/>
            <a:cxnLst/>
            <a:rect l="l" t="t" r="r" b="b"/>
            <a:pathLst>
              <a:path w="4583839" h="833425">
                <a:moveTo>
                  <a:pt x="0" y="0"/>
                </a:moveTo>
                <a:lnTo>
                  <a:pt x="4583839" y="0"/>
                </a:lnTo>
                <a:lnTo>
                  <a:pt x="4583839" y="833425"/>
                </a:lnTo>
                <a:lnTo>
                  <a:pt x="0" y="83342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2" name="Freeform 11">
            <a:extLst>
              <a:ext uri="{FF2B5EF4-FFF2-40B4-BE49-F238E27FC236}">
                <a16:creationId xmlns:a16="http://schemas.microsoft.com/office/drawing/2014/main" id="{3F611369-C977-1FED-81C9-F35E7F6903C9}"/>
              </a:ext>
            </a:extLst>
          </p:cNvPr>
          <p:cNvSpPr/>
          <p:nvPr/>
        </p:nvSpPr>
        <p:spPr>
          <a:xfrm>
            <a:off x="159362" y="3605967"/>
            <a:ext cx="2334138" cy="680485"/>
          </a:xfrm>
          <a:custGeom>
            <a:avLst/>
            <a:gdLst/>
            <a:ahLst/>
            <a:cxnLst/>
            <a:rect l="l" t="t" r="r" b="b"/>
            <a:pathLst>
              <a:path w="4583839" h="833425">
                <a:moveTo>
                  <a:pt x="0" y="0"/>
                </a:moveTo>
                <a:lnTo>
                  <a:pt x="4583839" y="0"/>
                </a:lnTo>
                <a:lnTo>
                  <a:pt x="4583839" y="833425"/>
                </a:lnTo>
                <a:lnTo>
                  <a:pt x="0" y="83342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7F9D2442-C2DA-C131-8994-521D07F80DFF}"/>
              </a:ext>
            </a:extLst>
          </p:cNvPr>
          <p:cNvSpPr txBox="1"/>
          <p:nvPr/>
        </p:nvSpPr>
        <p:spPr>
          <a:xfrm>
            <a:off x="610851" y="4505558"/>
            <a:ext cx="1607110" cy="369332"/>
          </a:xfrm>
          <a:prstGeom prst="rect">
            <a:avLst/>
          </a:prstGeom>
          <a:noFill/>
        </p:spPr>
        <p:txBody>
          <a:bodyPr wrap="square">
            <a:spAutoFit/>
          </a:bodyPr>
          <a:lstStyle/>
          <a:p>
            <a:r>
              <a:rPr lang="en-GB">
                <a:solidFill>
                  <a:schemeClr val="accent1"/>
                </a:solidFill>
                <a:latin typeface="Montserrat" pitchFamily="2" charset="0"/>
                <a:cs typeface="Calibri" panose="020F0502020204030204" pitchFamily="34" charset="0"/>
              </a:rPr>
              <a:t>“</a:t>
            </a:r>
            <a:r>
              <a:rPr lang="en-GB" b="1">
                <a:solidFill>
                  <a:schemeClr val="accent1"/>
                </a:solidFill>
                <a:latin typeface="Montserrat" pitchFamily="2" charset="0"/>
                <a:cs typeface="Calibri" panose="020F0502020204030204" pitchFamily="34" charset="0"/>
              </a:rPr>
              <a:t>smoking</a:t>
            </a:r>
            <a:r>
              <a:rPr lang="en-GB">
                <a:solidFill>
                  <a:schemeClr val="accent1"/>
                </a:solidFill>
                <a:latin typeface="Montserrat" pitchFamily="2" charset="0"/>
                <a:cs typeface="Calibri" panose="020F0502020204030204" pitchFamily="34" charset="0"/>
              </a:rPr>
              <a:t>” </a:t>
            </a:r>
            <a:endParaRPr lang="en-US">
              <a:solidFill>
                <a:schemeClr val="accent1"/>
              </a:solidFill>
              <a:latin typeface="Montserrat" pitchFamily="2" charset="0"/>
              <a:cs typeface="Calibri" panose="020F0502020204030204" pitchFamily="34" charset="0"/>
            </a:endParaRPr>
          </a:p>
        </p:txBody>
      </p:sp>
      <p:sp>
        <p:nvSpPr>
          <p:cNvPr id="16" name="TextBox 15">
            <a:extLst>
              <a:ext uri="{FF2B5EF4-FFF2-40B4-BE49-F238E27FC236}">
                <a16:creationId xmlns:a16="http://schemas.microsoft.com/office/drawing/2014/main" id="{173B55CB-EA17-FCAD-880C-510A2F7C94DF}"/>
              </a:ext>
            </a:extLst>
          </p:cNvPr>
          <p:cNvSpPr txBox="1"/>
          <p:nvPr/>
        </p:nvSpPr>
        <p:spPr>
          <a:xfrm>
            <a:off x="472786" y="3708103"/>
            <a:ext cx="1707283" cy="369332"/>
          </a:xfrm>
          <a:prstGeom prst="rect">
            <a:avLst/>
          </a:prstGeom>
          <a:noFill/>
        </p:spPr>
        <p:txBody>
          <a:bodyPr wrap="square">
            <a:spAutoFit/>
          </a:bodyPr>
          <a:lstStyle/>
          <a:p>
            <a:r>
              <a:rPr lang="en-GB">
                <a:solidFill>
                  <a:schemeClr val="accent1"/>
                </a:solidFill>
                <a:latin typeface="Montserrat" pitchFamily="2" charset="0"/>
                <a:cs typeface="Calibri" panose="020F0502020204030204" pitchFamily="34" charset="0"/>
              </a:rPr>
              <a:t>“</a:t>
            </a:r>
            <a:r>
              <a:rPr lang="en-GB" b="1">
                <a:solidFill>
                  <a:schemeClr val="accent1"/>
                </a:solidFill>
                <a:latin typeface="Montserrat" pitchFamily="2" charset="0"/>
                <a:cs typeface="Calibri" panose="020F0502020204030204" pitchFamily="34" charset="0"/>
              </a:rPr>
              <a:t>dementia</a:t>
            </a:r>
            <a:r>
              <a:rPr lang="en-GB">
                <a:solidFill>
                  <a:schemeClr val="accent1"/>
                </a:solidFill>
                <a:latin typeface="Montserrat" pitchFamily="2" charset="0"/>
                <a:cs typeface="Calibri" panose="020F0502020204030204" pitchFamily="34" charset="0"/>
              </a:rPr>
              <a:t>” </a:t>
            </a:r>
            <a:endParaRPr lang="en-US">
              <a:solidFill>
                <a:schemeClr val="accent1"/>
              </a:solidFill>
              <a:latin typeface="Montserrat" pitchFamily="2" charset="0"/>
              <a:cs typeface="Calibri" panose="020F0502020204030204" pitchFamily="34" charset="0"/>
            </a:endParaRPr>
          </a:p>
        </p:txBody>
      </p:sp>
      <p:sp>
        <p:nvSpPr>
          <p:cNvPr id="19" name="TextBox 18">
            <a:extLst>
              <a:ext uri="{FF2B5EF4-FFF2-40B4-BE49-F238E27FC236}">
                <a16:creationId xmlns:a16="http://schemas.microsoft.com/office/drawing/2014/main" id="{FBEECF6A-CC3D-5C52-CFC0-5F1CC8610624}"/>
              </a:ext>
            </a:extLst>
          </p:cNvPr>
          <p:cNvSpPr txBox="1"/>
          <p:nvPr/>
        </p:nvSpPr>
        <p:spPr>
          <a:xfrm>
            <a:off x="740830" y="5276660"/>
            <a:ext cx="1171194" cy="369332"/>
          </a:xfrm>
          <a:prstGeom prst="rect">
            <a:avLst/>
          </a:prstGeom>
          <a:noFill/>
        </p:spPr>
        <p:txBody>
          <a:bodyPr wrap="square">
            <a:spAutoFit/>
          </a:bodyPr>
          <a:lstStyle/>
          <a:p>
            <a:r>
              <a:rPr lang="en-GB">
                <a:solidFill>
                  <a:schemeClr val="accent1"/>
                </a:solidFill>
                <a:latin typeface="Montserrat" pitchFamily="2" charset="0"/>
                <a:cs typeface="Calibri" panose="020F0502020204030204" pitchFamily="34" charset="0"/>
              </a:rPr>
              <a:t>“</a:t>
            </a:r>
            <a:r>
              <a:rPr lang="en-GB" b="1">
                <a:solidFill>
                  <a:schemeClr val="accent1"/>
                </a:solidFill>
                <a:latin typeface="Montserrat" pitchFamily="2" charset="0"/>
                <a:cs typeface="Calibri" panose="020F0502020204030204" pitchFamily="34" charset="0"/>
              </a:rPr>
              <a:t>affect</a:t>
            </a:r>
            <a:r>
              <a:rPr lang="en-GB">
                <a:solidFill>
                  <a:schemeClr val="accent1"/>
                </a:solidFill>
                <a:latin typeface="Montserrat" pitchFamily="2" charset="0"/>
                <a:cs typeface="Calibri" panose="020F0502020204030204" pitchFamily="34" charset="0"/>
              </a:rPr>
              <a:t>”</a:t>
            </a:r>
            <a:endParaRPr lang="en-US">
              <a:solidFill>
                <a:schemeClr val="accent1"/>
              </a:solidFill>
              <a:latin typeface="Montserrat" pitchFamily="2" charset="0"/>
              <a:cs typeface="Calibri" panose="020F0502020204030204" pitchFamily="34" charset="0"/>
            </a:endParaRPr>
          </a:p>
        </p:txBody>
      </p:sp>
      <p:sp>
        <p:nvSpPr>
          <p:cNvPr id="21" name="TextBox 20">
            <a:extLst>
              <a:ext uri="{FF2B5EF4-FFF2-40B4-BE49-F238E27FC236}">
                <a16:creationId xmlns:a16="http://schemas.microsoft.com/office/drawing/2014/main" id="{FDD89F31-6175-1100-06BD-E1B7139B0829}"/>
              </a:ext>
            </a:extLst>
          </p:cNvPr>
          <p:cNvSpPr txBox="1"/>
          <p:nvPr/>
        </p:nvSpPr>
        <p:spPr>
          <a:xfrm>
            <a:off x="423075" y="6050435"/>
            <a:ext cx="1982662" cy="369332"/>
          </a:xfrm>
          <a:prstGeom prst="rect">
            <a:avLst/>
          </a:prstGeom>
          <a:noFill/>
        </p:spPr>
        <p:txBody>
          <a:bodyPr wrap="square">
            <a:spAutoFit/>
          </a:bodyPr>
          <a:lstStyle/>
          <a:p>
            <a:r>
              <a:rPr lang="en-GB">
                <a:solidFill>
                  <a:schemeClr val="accent1"/>
                </a:solidFill>
                <a:latin typeface="Montserrat" pitchFamily="2" charset="0"/>
                <a:ea typeface="Calibri" panose="020F0502020204030204" pitchFamily="34" charset="0"/>
                <a:cs typeface="Calibri" panose="020F0502020204030204" pitchFamily="34" charset="0"/>
              </a:rPr>
              <a:t>“</a:t>
            </a:r>
            <a:r>
              <a:rPr lang="en-GB" b="1">
                <a:solidFill>
                  <a:schemeClr val="accent1"/>
                </a:solidFill>
                <a:latin typeface="Montserrat" pitchFamily="2" charset="0"/>
                <a:ea typeface="Calibri" panose="020F0502020204030204" pitchFamily="34" charset="0"/>
                <a:cs typeface="Calibri" panose="020F0502020204030204" pitchFamily="34" charset="0"/>
              </a:rPr>
              <a:t>developing</a:t>
            </a:r>
            <a:r>
              <a:rPr lang="en-GB">
                <a:solidFill>
                  <a:schemeClr val="accent1"/>
                </a:solidFill>
                <a:latin typeface="Montserrat" pitchFamily="2" charset="0"/>
                <a:cs typeface="Calibri" panose="020F0502020204030204" pitchFamily="34" charset="0"/>
              </a:rPr>
              <a:t>”</a:t>
            </a:r>
            <a:endParaRPr lang="en-US">
              <a:solidFill>
                <a:schemeClr val="accent1"/>
              </a:solidFill>
              <a:latin typeface="Montserrat" pitchFamily="2" charset="0"/>
              <a:cs typeface="Calibri" panose="020F0502020204030204" pitchFamily="34" charset="0"/>
            </a:endParaRPr>
          </a:p>
        </p:txBody>
      </p:sp>
      <p:sp>
        <p:nvSpPr>
          <p:cNvPr id="23" name="TextBox 22">
            <a:extLst>
              <a:ext uri="{FF2B5EF4-FFF2-40B4-BE49-F238E27FC236}">
                <a16:creationId xmlns:a16="http://schemas.microsoft.com/office/drawing/2014/main" id="{35C227C9-2A71-B036-8693-2CEBCB0BE006}"/>
              </a:ext>
            </a:extLst>
          </p:cNvPr>
          <p:cNvSpPr txBox="1"/>
          <p:nvPr/>
        </p:nvSpPr>
        <p:spPr>
          <a:xfrm>
            <a:off x="10069771" y="4944185"/>
            <a:ext cx="1765610" cy="830997"/>
          </a:xfrm>
          <a:prstGeom prst="rect">
            <a:avLst/>
          </a:prstGeom>
          <a:noFill/>
        </p:spPr>
        <p:txBody>
          <a:bodyPr wrap="square">
            <a:spAutoFit/>
          </a:bodyPr>
          <a:lstStyle/>
          <a:p>
            <a:pPr algn="ctr"/>
            <a:r>
              <a:rPr lang="en-GB" sz="2400" b="1">
                <a:solidFill>
                  <a:schemeClr val="accent2"/>
                </a:solidFill>
                <a:latin typeface="Calibri" panose="020F0502020204030204" pitchFamily="34" charset="0"/>
                <a:cs typeface="Calibri" panose="020F0502020204030204" pitchFamily="34" charset="0"/>
              </a:rPr>
              <a:t>Now it’s your turn…</a:t>
            </a:r>
            <a:endParaRPr lang="en-GB" sz="2400">
              <a:latin typeface="Calibri" panose="020F0502020204030204" pitchFamily="34" charset="0"/>
              <a:ea typeface="Calibri"/>
              <a:cs typeface="Calibri" panose="020F0502020204030204" pitchFamily="34" charset="0"/>
            </a:endParaRPr>
          </a:p>
        </p:txBody>
      </p:sp>
      <p:sp>
        <p:nvSpPr>
          <p:cNvPr id="3" name="Freeform 7">
            <a:extLst>
              <a:ext uri="{FF2B5EF4-FFF2-40B4-BE49-F238E27FC236}">
                <a16:creationId xmlns:a16="http://schemas.microsoft.com/office/drawing/2014/main" id="{3CD1065C-F227-D4A0-218B-FDCE627132BB}"/>
              </a:ext>
            </a:extLst>
          </p:cNvPr>
          <p:cNvSpPr/>
          <p:nvPr/>
        </p:nvSpPr>
        <p:spPr>
          <a:xfrm>
            <a:off x="4552096" y="3622734"/>
            <a:ext cx="2334136" cy="680485"/>
          </a:xfrm>
          <a:custGeom>
            <a:avLst/>
            <a:gdLst/>
            <a:ahLst/>
            <a:cxnLst/>
            <a:rect l="l" t="t" r="r" b="b"/>
            <a:pathLst>
              <a:path w="7315200" h="1330036">
                <a:moveTo>
                  <a:pt x="0" y="0"/>
                </a:moveTo>
                <a:lnTo>
                  <a:pt x="7315200" y="0"/>
                </a:lnTo>
                <a:lnTo>
                  <a:pt x="7315200" y="1330036"/>
                </a:lnTo>
                <a:lnTo>
                  <a:pt x="0" y="133003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3" name="Freeform 8">
            <a:extLst>
              <a:ext uri="{FF2B5EF4-FFF2-40B4-BE49-F238E27FC236}">
                <a16:creationId xmlns:a16="http://schemas.microsoft.com/office/drawing/2014/main" id="{53F71568-FE1C-AC23-B040-5FE37242694D}"/>
              </a:ext>
            </a:extLst>
          </p:cNvPr>
          <p:cNvSpPr/>
          <p:nvPr/>
        </p:nvSpPr>
        <p:spPr>
          <a:xfrm>
            <a:off x="4552096" y="4374979"/>
            <a:ext cx="2334136" cy="680485"/>
          </a:xfrm>
          <a:custGeom>
            <a:avLst/>
            <a:gdLst/>
            <a:ahLst/>
            <a:cxnLst/>
            <a:rect l="l" t="t" r="r" b="b"/>
            <a:pathLst>
              <a:path w="7315200" h="1330036">
                <a:moveTo>
                  <a:pt x="0" y="0"/>
                </a:moveTo>
                <a:lnTo>
                  <a:pt x="7315200" y="0"/>
                </a:lnTo>
                <a:lnTo>
                  <a:pt x="7315200" y="1330037"/>
                </a:lnTo>
                <a:lnTo>
                  <a:pt x="0" y="133003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7" name="Freeform 10">
            <a:extLst>
              <a:ext uri="{FF2B5EF4-FFF2-40B4-BE49-F238E27FC236}">
                <a16:creationId xmlns:a16="http://schemas.microsoft.com/office/drawing/2014/main" id="{078BA4A8-04D1-2FAC-68EF-CC8B9B6E948F}"/>
              </a:ext>
            </a:extLst>
          </p:cNvPr>
          <p:cNvSpPr/>
          <p:nvPr/>
        </p:nvSpPr>
        <p:spPr>
          <a:xfrm>
            <a:off x="4552096" y="5125787"/>
            <a:ext cx="2334136" cy="672387"/>
          </a:xfrm>
          <a:custGeom>
            <a:avLst/>
            <a:gdLst/>
            <a:ahLst/>
            <a:cxnLst/>
            <a:rect l="l" t="t" r="r" b="b"/>
            <a:pathLst>
              <a:path w="7315200" h="1330036">
                <a:moveTo>
                  <a:pt x="0" y="0"/>
                </a:moveTo>
                <a:lnTo>
                  <a:pt x="7315200" y="0"/>
                </a:lnTo>
                <a:lnTo>
                  <a:pt x="7315200" y="1330036"/>
                </a:lnTo>
                <a:lnTo>
                  <a:pt x="0" y="133003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20" name="Freeform 13">
            <a:extLst>
              <a:ext uri="{FF2B5EF4-FFF2-40B4-BE49-F238E27FC236}">
                <a16:creationId xmlns:a16="http://schemas.microsoft.com/office/drawing/2014/main" id="{332FBD04-2F45-2C5A-921F-26787403A0EC}"/>
              </a:ext>
            </a:extLst>
          </p:cNvPr>
          <p:cNvSpPr/>
          <p:nvPr/>
        </p:nvSpPr>
        <p:spPr>
          <a:xfrm>
            <a:off x="4552096" y="5868497"/>
            <a:ext cx="2334136" cy="682091"/>
          </a:xfrm>
          <a:custGeom>
            <a:avLst/>
            <a:gdLst/>
            <a:ahLst/>
            <a:cxnLst/>
            <a:rect l="l" t="t" r="r" b="b"/>
            <a:pathLst>
              <a:path w="7315200" h="1330036">
                <a:moveTo>
                  <a:pt x="0" y="0"/>
                </a:moveTo>
                <a:lnTo>
                  <a:pt x="7315200" y="0"/>
                </a:lnTo>
                <a:lnTo>
                  <a:pt x="7315200" y="1330037"/>
                </a:lnTo>
                <a:lnTo>
                  <a:pt x="0" y="1330037"/>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26" name="Freeform 7">
            <a:extLst>
              <a:ext uri="{FF2B5EF4-FFF2-40B4-BE49-F238E27FC236}">
                <a16:creationId xmlns:a16="http://schemas.microsoft.com/office/drawing/2014/main" id="{885F94BB-59B2-1012-C9D0-53DBC36219ED}"/>
              </a:ext>
            </a:extLst>
          </p:cNvPr>
          <p:cNvSpPr/>
          <p:nvPr/>
        </p:nvSpPr>
        <p:spPr>
          <a:xfrm>
            <a:off x="7269896" y="3622734"/>
            <a:ext cx="2334136" cy="680485"/>
          </a:xfrm>
          <a:custGeom>
            <a:avLst/>
            <a:gdLst/>
            <a:ahLst/>
            <a:cxnLst/>
            <a:rect l="l" t="t" r="r" b="b"/>
            <a:pathLst>
              <a:path w="7315200" h="1330036">
                <a:moveTo>
                  <a:pt x="0" y="0"/>
                </a:moveTo>
                <a:lnTo>
                  <a:pt x="7315200" y="0"/>
                </a:lnTo>
                <a:lnTo>
                  <a:pt x="7315200" y="1330036"/>
                </a:lnTo>
                <a:lnTo>
                  <a:pt x="0" y="133003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27" name="Freeform 8">
            <a:extLst>
              <a:ext uri="{FF2B5EF4-FFF2-40B4-BE49-F238E27FC236}">
                <a16:creationId xmlns:a16="http://schemas.microsoft.com/office/drawing/2014/main" id="{0D4F2C0A-193D-7EDF-C23A-EB5BE2540756}"/>
              </a:ext>
            </a:extLst>
          </p:cNvPr>
          <p:cNvSpPr/>
          <p:nvPr/>
        </p:nvSpPr>
        <p:spPr>
          <a:xfrm>
            <a:off x="7269896" y="4374979"/>
            <a:ext cx="2334136" cy="680485"/>
          </a:xfrm>
          <a:custGeom>
            <a:avLst/>
            <a:gdLst/>
            <a:ahLst/>
            <a:cxnLst/>
            <a:rect l="l" t="t" r="r" b="b"/>
            <a:pathLst>
              <a:path w="7315200" h="1330036">
                <a:moveTo>
                  <a:pt x="0" y="0"/>
                </a:moveTo>
                <a:lnTo>
                  <a:pt x="7315200" y="0"/>
                </a:lnTo>
                <a:lnTo>
                  <a:pt x="7315200" y="1330037"/>
                </a:lnTo>
                <a:lnTo>
                  <a:pt x="0" y="133003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28" name="Freeform 10">
            <a:extLst>
              <a:ext uri="{FF2B5EF4-FFF2-40B4-BE49-F238E27FC236}">
                <a16:creationId xmlns:a16="http://schemas.microsoft.com/office/drawing/2014/main" id="{AB9BD02D-20B5-6FFB-221F-9AEE69771F56}"/>
              </a:ext>
            </a:extLst>
          </p:cNvPr>
          <p:cNvSpPr/>
          <p:nvPr/>
        </p:nvSpPr>
        <p:spPr>
          <a:xfrm>
            <a:off x="7269896" y="5125787"/>
            <a:ext cx="2334136" cy="672387"/>
          </a:xfrm>
          <a:custGeom>
            <a:avLst/>
            <a:gdLst/>
            <a:ahLst/>
            <a:cxnLst/>
            <a:rect l="l" t="t" r="r" b="b"/>
            <a:pathLst>
              <a:path w="7315200" h="1330036">
                <a:moveTo>
                  <a:pt x="0" y="0"/>
                </a:moveTo>
                <a:lnTo>
                  <a:pt x="7315200" y="0"/>
                </a:lnTo>
                <a:lnTo>
                  <a:pt x="7315200" y="1330036"/>
                </a:lnTo>
                <a:lnTo>
                  <a:pt x="0" y="133003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29" name="Freeform 13">
            <a:extLst>
              <a:ext uri="{FF2B5EF4-FFF2-40B4-BE49-F238E27FC236}">
                <a16:creationId xmlns:a16="http://schemas.microsoft.com/office/drawing/2014/main" id="{27194381-75FB-A6EF-D4F4-CFE9E254D99F}"/>
              </a:ext>
            </a:extLst>
          </p:cNvPr>
          <p:cNvSpPr/>
          <p:nvPr/>
        </p:nvSpPr>
        <p:spPr>
          <a:xfrm>
            <a:off x="7269896" y="5868497"/>
            <a:ext cx="2334136" cy="682091"/>
          </a:xfrm>
          <a:custGeom>
            <a:avLst/>
            <a:gdLst/>
            <a:ahLst/>
            <a:cxnLst/>
            <a:rect l="l" t="t" r="r" b="b"/>
            <a:pathLst>
              <a:path w="7315200" h="1330036">
                <a:moveTo>
                  <a:pt x="0" y="0"/>
                </a:moveTo>
                <a:lnTo>
                  <a:pt x="7315200" y="0"/>
                </a:lnTo>
                <a:lnTo>
                  <a:pt x="7315200" y="1330037"/>
                </a:lnTo>
                <a:lnTo>
                  <a:pt x="0" y="1330037"/>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97CEE632-294A-2320-9EBE-A62BC2B34372}"/>
              </a:ext>
            </a:extLst>
          </p:cNvPr>
          <p:cNvSpPr txBox="1"/>
          <p:nvPr/>
        </p:nvSpPr>
        <p:spPr>
          <a:xfrm>
            <a:off x="4870107" y="3711682"/>
            <a:ext cx="1698114" cy="369332"/>
          </a:xfrm>
          <a:prstGeom prst="rect">
            <a:avLst/>
          </a:prstGeom>
          <a:noFill/>
        </p:spPr>
        <p:txBody>
          <a:bodyPr wrap="square">
            <a:spAutoFit/>
          </a:bodyPr>
          <a:lstStyle/>
          <a:p>
            <a:r>
              <a:rPr lang="en-GB" b="1">
                <a:solidFill>
                  <a:schemeClr val="accent1"/>
                </a:solidFill>
                <a:latin typeface="Montserrat" pitchFamily="2" charset="0"/>
                <a:cs typeface="Calibri" panose="020F0502020204030204" pitchFamily="34" charset="0"/>
              </a:rPr>
              <a:t>Alzheimer’s</a:t>
            </a:r>
            <a:endParaRPr lang="en-US" b="1">
              <a:solidFill>
                <a:schemeClr val="accent1"/>
              </a:solidFill>
              <a:latin typeface="Montserrat" pitchFamily="2" charset="0"/>
              <a:cs typeface="Calibri" panose="020F0502020204030204" pitchFamily="34" charset="0"/>
            </a:endParaRPr>
          </a:p>
        </p:txBody>
      </p:sp>
      <p:sp>
        <p:nvSpPr>
          <p:cNvPr id="33" name="TextBox 32">
            <a:extLst>
              <a:ext uri="{FF2B5EF4-FFF2-40B4-BE49-F238E27FC236}">
                <a16:creationId xmlns:a16="http://schemas.microsoft.com/office/drawing/2014/main" id="{4AE1BA2E-96C0-8C14-7EA7-F74C14CFF96A}"/>
              </a:ext>
            </a:extLst>
          </p:cNvPr>
          <p:cNvSpPr txBox="1"/>
          <p:nvPr/>
        </p:nvSpPr>
        <p:spPr>
          <a:xfrm>
            <a:off x="7331997" y="3708753"/>
            <a:ext cx="2334136" cy="369332"/>
          </a:xfrm>
          <a:prstGeom prst="rect">
            <a:avLst/>
          </a:prstGeom>
          <a:noFill/>
        </p:spPr>
        <p:txBody>
          <a:bodyPr wrap="square">
            <a:spAutoFit/>
          </a:bodyPr>
          <a:lstStyle/>
          <a:p>
            <a:pPr>
              <a:spcBef>
                <a:spcPts val="600"/>
              </a:spcBef>
            </a:pPr>
            <a:r>
              <a:rPr lang="en-GB" b="1">
                <a:solidFill>
                  <a:schemeClr val="accent1"/>
                </a:solidFill>
                <a:latin typeface="Montserrat" pitchFamily="2" charset="0"/>
                <a:cs typeface="Calibri" panose="020F0502020204030204" pitchFamily="34" charset="0"/>
              </a:rPr>
              <a:t>senile dementia</a:t>
            </a:r>
          </a:p>
        </p:txBody>
      </p:sp>
      <p:sp>
        <p:nvSpPr>
          <p:cNvPr id="34" name="TextBox 33">
            <a:extLst>
              <a:ext uri="{FF2B5EF4-FFF2-40B4-BE49-F238E27FC236}">
                <a16:creationId xmlns:a16="http://schemas.microsoft.com/office/drawing/2014/main" id="{61BF1257-B9C3-BE2A-84C3-0A823E66E9BC}"/>
              </a:ext>
            </a:extLst>
          </p:cNvPr>
          <p:cNvSpPr txBox="1"/>
          <p:nvPr/>
        </p:nvSpPr>
        <p:spPr>
          <a:xfrm>
            <a:off x="5155740" y="4483735"/>
            <a:ext cx="1093569" cy="369332"/>
          </a:xfrm>
          <a:prstGeom prst="rect">
            <a:avLst/>
          </a:prstGeom>
          <a:noFill/>
        </p:spPr>
        <p:txBody>
          <a:bodyPr wrap="none" rtlCol="0">
            <a:spAutoFit/>
          </a:bodyPr>
          <a:lstStyle/>
          <a:p>
            <a:r>
              <a:rPr lang="en-GB" b="1">
                <a:solidFill>
                  <a:schemeClr val="accent1"/>
                </a:solidFill>
                <a:latin typeface="Montserrat" pitchFamily="2" charset="0"/>
                <a:cs typeface="Calibri" panose="020F0502020204030204" pitchFamily="34" charset="0"/>
              </a:rPr>
              <a:t>smoker</a:t>
            </a:r>
            <a:endParaRPr lang="en-US" b="1">
              <a:solidFill>
                <a:schemeClr val="accent1"/>
              </a:solidFill>
              <a:latin typeface="Montserrat" pitchFamily="2" charset="0"/>
              <a:cs typeface="Calibri" panose="020F0502020204030204" pitchFamily="34" charset="0"/>
            </a:endParaRPr>
          </a:p>
        </p:txBody>
      </p:sp>
      <p:sp>
        <p:nvSpPr>
          <p:cNvPr id="36" name="TextBox 35">
            <a:extLst>
              <a:ext uri="{FF2B5EF4-FFF2-40B4-BE49-F238E27FC236}">
                <a16:creationId xmlns:a16="http://schemas.microsoft.com/office/drawing/2014/main" id="{11B8B946-AF30-5B42-B3BD-C77146557C02}"/>
              </a:ext>
            </a:extLst>
          </p:cNvPr>
          <p:cNvSpPr txBox="1"/>
          <p:nvPr/>
        </p:nvSpPr>
        <p:spPr>
          <a:xfrm>
            <a:off x="7900389" y="4469623"/>
            <a:ext cx="1521005" cy="369332"/>
          </a:xfrm>
          <a:prstGeom prst="rect">
            <a:avLst/>
          </a:prstGeom>
          <a:noFill/>
        </p:spPr>
        <p:txBody>
          <a:bodyPr wrap="square">
            <a:spAutoFit/>
          </a:bodyPr>
          <a:lstStyle/>
          <a:p>
            <a:r>
              <a:rPr lang="en-GB" b="1">
                <a:solidFill>
                  <a:schemeClr val="accent1"/>
                </a:solidFill>
                <a:latin typeface="Montserrat" pitchFamily="2" charset="0"/>
                <a:cs typeface="Calibri" panose="020F0502020204030204" pitchFamily="34" charset="0"/>
              </a:rPr>
              <a:t>smokers</a:t>
            </a:r>
            <a:endParaRPr lang="en-US" b="1">
              <a:solidFill>
                <a:schemeClr val="accent1"/>
              </a:solidFill>
              <a:latin typeface="Montserrat" pitchFamily="2" charset="0"/>
              <a:cs typeface="Calibri" panose="020F0502020204030204" pitchFamily="34" charset="0"/>
            </a:endParaRPr>
          </a:p>
        </p:txBody>
      </p:sp>
      <p:sp>
        <p:nvSpPr>
          <p:cNvPr id="38" name="TextBox 37">
            <a:extLst>
              <a:ext uri="{FF2B5EF4-FFF2-40B4-BE49-F238E27FC236}">
                <a16:creationId xmlns:a16="http://schemas.microsoft.com/office/drawing/2014/main" id="{80E6DF98-F8BE-629D-22F2-5E08E77E7B93}"/>
              </a:ext>
            </a:extLst>
          </p:cNvPr>
          <p:cNvSpPr txBox="1"/>
          <p:nvPr/>
        </p:nvSpPr>
        <p:spPr>
          <a:xfrm>
            <a:off x="5018187" y="5222087"/>
            <a:ext cx="1434654" cy="369332"/>
          </a:xfrm>
          <a:prstGeom prst="rect">
            <a:avLst/>
          </a:prstGeom>
          <a:noFill/>
        </p:spPr>
        <p:txBody>
          <a:bodyPr wrap="square">
            <a:spAutoFit/>
          </a:bodyPr>
          <a:lstStyle/>
          <a:p>
            <a:r>
              <a:rPr lang="en-GB" b="1">
                <a:solidFill>
                  <a:schemeClr val="accent1"/>
                </a:solidFill>
                <a:latin typeface="Montserrat" pitchFamily="2" charset="0"/>
                <a:cs typeface="Calibri" panose="020F0502020204030204" pitchFamily="34" charset="0"/>
              </a:rPr>
              <a:t>influence</a:t>
            </a:r>
            <a:endParaRPr lang="en-US" b="1">
              <a:solidFill>
                <a:schemeClr val="accent1"/>
              </a:solidFill>
              <a:latin typeface="Montserrat" pitchFamily="2" charset="0"/>
              <a:cs typeface="Calibri" panose="020F0502020204030204" pitchFamily="34" charset="0"/>
            </a:endParaRPr>
          </a:p>
        </p:txBody>
      </p:sp>
      <p:sp>
        <p:nvSpPr>
          <p:cNvPr id="40" name="TextBox 39">
            <a:extLst>
              <a:ext uri="{FF2B5EF4-FFF2-40B4-BE49-F238E27FC236}">
                <a16:creationId xmlns:a16="http://schemas.microsoft.com/office/drawing/2014/main" id="{AC4570AD-2640-2FAE-98EC-6B51DC2D762F}"/>
              </a:ext>
            </a:extLst>
          </p:cNvPr>
          <p:cNvSpPr txBox="1"/>
          <p:nvPr/>
        </p:nvSpPr>
        <p:spPr>
          <a:xfrm>
            <a:off x="7942698" y="5192135"/>
            <a:ext cx="995562" cy="369332"/>
          </a:xfrm>
          <a:prstGeom prst="rect">
            <a:avLst/>
          </a:prstGeom>
          <a:noFill/>
        </p:spPr>
        <p:txBody>
          <a:bodyPr wrap="square">
            <a:spAutoFit/>
          </a:bodyPr>
          <a:lstStyle/>
          <a:p>
            <a:r>
              <a:rPr lang="en-GB" b="1">
                <a:solidFill>
                  <a:schemeClr val="accent1"/>
                </a:solidFill>
                <a:latin typeface="Montserrat" pitchFamily="2" charset="0"/>
                <a:cs typeface="Calibri" panose="020F0502020204030204" pitchFamily="34" charset="0"/>
              </a:rPr>
              <a:t>cause</a:t>
            </a:r>
            <a:endParaRPr lang="en-US" b="1">
              <a:solidFill>
                <a:schemeClr val="accent1"/>
              </a:solidFill>
              <a:latin typeface="Montserrat" pitchFamily="2" charset="0"/>
              <a:cs typeface="Calibri" panose="020F0502020204030204" pitchFamily="34" charset="0"/>
            </a:endParaRPr>
          </a:p>
        </p:txBody>
      </p:sp>
      <p:sp>
        <p:nvSpPr>
          <p:cNvPr id="42" name="TextBox 41">
            <a:extLst>
              <a:ext uri="{FF2B5EF4-FFF2-40B4-BE49-F238E27FC236}">
                <a16:creationId xmlns:a16="http://schemas.microsoft.com/office/drawing/2014/main" id="{F43E33B5-648B-1B0B-5DD8-72D6ACE04BC5}"/>
              </a:ext>
            </a:extLst>
          </p:cNvPr>
          <p:cNvSpPr txBox="1"/>
          <p:nvPr/>
        </p:nvSpPr>
        <p:spPr>
          <a:xfrm>
            <a:off x="5114562" y="5959001"/>
            <a:ext cx="1334639" cy="369332"/>
          </a:xfrm>
          <a:prstGeom prst="rect">
            <a:avLst/>
          </a:prstGeom>
          <a:noFill/>
        </p:spPr>
        <p:txBody>
          <a:bodyPr wrap="square">
            <a:spAutoFit/>
          </a:bodyPr>
          <a:lstStyle/>
          <a:p>
            <a:r>
              <a:rPr lang="en-GB" b="1">
                <a:solidFill>
                  <a:schemeClr val="accent1"/>
                </a:solidFill>
                <a:latin typeface="Montserrat" pitchFamily="2" charset="0"/>
                <a:cs typeface="Calibri" panose="020F0502020204030204" pitchFamily="34" charset="0"/>
              </a:rPr>
              <a:t>develop</a:t>
            </a:r>
            <a:endParaRPr lang="en-US" b="1">
              <a:solidFill>
                <a:schemeClr val="accent1"/>
              </a:solidFill>
              <a:latin typeface="Montserrat" pitchFamily="2" charset="0"/>
              <a:cs typeface="Calibri" panose="020F0502020204030204" pitchFamily="34" charset="0"/>
            </a:endParaRPr>
          </a:p>
        </p:txBody>
      </p:sp>
      <p:sp>
        <p:nvSpPr>
          <p:cNvPr id="44" name="TextBox 43">
            <a:extLst>
              <a:ext uri="{FF2B5EF4-FFF2-40B4-BE49-F238E27FC236}">
                <a16:creationId xmlns:a16="http://schemas.microsoft.com/office/drawing/2014/main" id="{56EF0C89-F87B-7CAA-CA1F-4A6D9197E13D}"/>
              </a:ext>
            </a:extLst>
          </p:cNvPr>
          <p:cNvSpPr txBox="1"/>
          <p:nvPr/>
        </p:nvSpPr>
        <p:spPr>
          <a:xfrm>
            <a:off x="7387234" y="5964202"/>
            <a:ext cx="2304796" cy="369332"/>
          </a:xfrm>
          <a:prstGeom prst="rect">
            <a:avLst/>
          </a:prstGeom>
          <a:noFill/>
        </p:spPr>
        <p:txBody>
          <a:bodyPr wrap="square">
            <a:spAutoFit/>
          </a:bodyPr>
          <a:lstStyle/>
          <a:p>
            <a:pPr>
              <a:spcBef>
                <a:spcPts val="600"/>
              </a:spcBef>
            </a:pPr>
            <a:r>
              <a:rPr lang="en-GB" b="1">
                <a:solidFill>
                  <a:schemeClr val="accent1"/>
                </a:solidFill>
                <a:latin typeface="Montserrat" pitchFamily="2" charset="0"/>
                <a:cs typeface="Calibri" panose="020F0502020204030204" pitchFamily="34" charset="0"/>
              </a:rPr>
              <a:t>causing to grow</a:t>
            </a:r>
          </a:p>
        </p:txBody>
      </p:sp>
      <p:sp>
        <p:nvSpPr>
          <p:cNvPr id="46" name="Freeform 5">
            <a:extLst>
              <a:ext uri="{FF2B5EF4-FFF2-40B4-BE49-F238E27FC236}">
                <a16:creationId xmlns:a16="http://schemas.microsoft.com/office/drawing/2014/main" id="{20A7978B-0C20-55B6-B34A-A23238F182DD}"/>
              </a:ext>
            </a:extLst>
          </p:cNvPr>
          <p:cNvSpPr/>
          <p:nvPr/>
        </p:nvSpPr>
        <p:spPr>
          <a:xfrm>
            <a:off x="3026636" y="3694814"/>
            <a:ext cx="1079695" cy="495403"/>
          </a:xfrm>
          <a:custGeom>
            <a:avLst/>
            <a:gdLst/>
            <a:ahLst/>
            <a:cxnLst/>
            <a:rect l="l" t="t" r="r" b="b"/>
            <a:pathLst>
              <a:path w="2876520" h="1223829">
                <a:moveTo>
                  <a:pt x="0" y="0"/>
                </a:moveTo>
                <a:lnTo>
                  <a:pt x="2876521" y="0"/>
                </a:lnTo>
                <a:lnTo>
                  <a:pt x="2876521" y="1223829"/>
                </a:lnTo>
                <a:lnTo>
                  <a:pt x="0" y="1223829"/>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47" name="Freeform 5">
            <a:extLst>
              <a:ext uri="{FF2B5EF4-FFF2-40B4-BE49-F238E27FC236}">
                <a16:creationId xmlns:a16="http://schemas.microsoft.com/office/drawing/2014/main" id="{5CDE54ED-18A2-F419-A15F-52E7D1DBE64F}"/>
              </a:ext>
            </a:extLst>
          </p:cNvPr>
          <p:cNvSpPr/>
          <p:nvPr/>
        </p:nvSpPr>
        <p:spPr>
          <a:xfrm>
            <a:off x="3026636" y="4466867"/>
            <a:ext cx="1079695" cy="495403"/>
          </a:xfrm>
          <a:custGeom>
            <a:avLst/>
            <a:gdLst/>
            <a:ahLst/>
            <a:cxnLst/>
            <a:rect l="l" t="t" r="r" b="b"/>
            <a:pathLst>
              <a:path w="2876520" h="1223829">
                <a:moveTo>
                  <a:pt x="0" y="0"/>
                </a:moveTo>
                <a:lnTo>
                  <a:pt x="2876521" y="0"/>
                </a:lnTo>
                <a:lnTo>
                  <a:pt x="2876521" y="1223829"/>
                </a:lnTo>
                <a:lnTo>
                  <a:pt x="0" y="1223829"/>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48" name="Freeform 5">
            <a:extLst>
              <a:ext uri="{FF2B5EF4-FFF2-40B4-BE49-F238E27FC236}">
                <a16:creationId xmlns:a16="http://schemas.microsoft.com/office/drawing/2014/main" id="{B352F4FE-CFDD-3FB4-C4D6-3272CF645510}"/>
              </a:ext>
            </a:extLst>
          </p:cNvPr>
          <p:cNvSpPr/>
          <p:nvPr/>
        </p:nvSpPr>
        <p:spPr>
          <a:xfrm>
            <a:off x="3051521" y="5238920"/>
            <a:ext cx="1079695" cy="495403"/>
          </a:xfrm>
          <a:custGeom>
            <a:avLst/>
            <a:gdLst/>
            <a:ahLst/>
            <a:cxnLst/>
            <a:rect l="l" t="t" r="r" b="b"/>
            <a:pathLst>
              <a:path w="2876520" h="1223829">
                <a:moveTo>
                  <a:pt x="0" y="0"/>
                </a:moveTo>
                <a:lnTo>
                  <a:pt x="2876521" y="0"/>
                </a:lnTo>
                <a:lnTo>
                  <a:pt x="2876521" y="1223829"/>
                </a:lnTo>
                <a:lnTo>
                  <a:pt x="0" y="1223829"/>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49" name="Freeform 5">
            <a:extLst>
              <a:ext uri="{FF2B5EF4-FFF2-40B4-BE49-F238E27FC236}">
                <a16:creationId xmlns:a16="http://schemas.microsoft.com/office/drawing/2014/main" id="{A82295FD-F1A5-508B-72CB-C75FE61B5513}"/>
              </a:ext>
            </a:extLst>
          </p:cNvPr>
          <p:cNvSpPr/>
          <p:nvPr/>
        </p:nvSpPr>
        <p:spPr>
          <a:xfrm>
            <a:off x="3035370" y="6006829"/>
            <a:ext cx="1079695" cy="495403"/>
          </a:xfrm>
          <a:custGeom>
            <a:avLst/>
            <a:gdLst/>
            <a:ahLst/>
            <a:cxnLst/>
            <a:rect l="l" t="t" r="r" b="b"/>
            <a:pathLst>
              <a:path w="2876520" h="1223829">
                <a:moveTo>
                  <a:pt x="0" y="0"/>
                </a:moveTo>
                <a:lnTo>
                  <a:pt x="2876521" y="0"/>
                </a:lnTo>
                <a:lnTo>
                  <a:pt x="2876521" y="1223829"/>
                </a:lnTo>
                <a:lnTo>
                  <a:pt x="0" y="1223829"/>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pic>
        <p:nvPicPr>
          <p:cNvPr id="9" name="Picture 8" descr="A blue rectangle with black border&#10;&#10;AI-generated content may be incorrect.">
            <a:extLst>
              <a:ext uri="{FF2B5EF4-FFF2-40B4-BE49-F238E27FC236}">
                <a16:creationId xmlns:a16="http://schemas.microsoft.com/office/drawing/2014/main" id="{EB0465B6-9BB1-B85B-57A7-5831E2F0A0E8}"/>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3963" y="1503767"/>
            <a:ext cx="7299573" cy="655506"/>
          </a:xfrm>
          <a:prstGeom prst="rect">
            <a:avLst/>
          </a:prstGeom>
        </p:spPr>
      </p:pic>
      <p:sp>
        <p:nvSpPr>
          <p:cNvPr id="18" name="TextBox 17">
            <a:extLst>
              <a:ext uri="{FF2B5EF4-FFF2-40B4-BE49-F238E27FC236}">
                <a16:creationId xmlns:a16="http://schemas.microsoft.com/office/drawing/2014/main" id="{CA364A9E-02FB-B2D8-32C3-15C23A5BFFAB}"/>
              </a:ext>
            </a:extLst>
          </p:cNvPr>
          <p:cNvSpPr txBox="1"/>
          <p:nvPr/>
        </p:nvSpPr>
        <p:spPr>
          <a:xfrm>
            <a:off x="1618748" y="1536245"/>
            <a:ext cx="413045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i="1">
                <a:solidFill>
                  <a:schemeClr val="bg2"/>
                </a:solidFill>
                <a:latin typeface="Montserrat" pitchFamily="2" charset="0"/>
                <a:ea typeface="Calibri"/>
                <a:cs typeface="Calibri"/>
              </a:rPr>
              <a:t>Synonyms &amp; plurals  </a:t>
            </a:r>
          </a:p>
        </p:txBody>
      </p:sp>
      <p:pic>
        <p:nvPicPr>
          <p:cNvPr id="5" name="Picture 4" descr="A blue rectangle with black border&#10;&#10;AI-generated content may be incorrect.">
            <a:extLst>
              <a:ext uri="{FF2B5EF4-FFF2-40B4-BE49-F238E27FC236}">
                <a16:creationId xmlns:a16="http://schemas.microsoft.com/office/drawing/2014/main" id="{297728CF-B650-7A1C-5AA7-F60BC632D193}"/>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009489" y="1743691"/>
            <a:ext cx="3817536" cy="1463000"/>
          </a:xfrm>
          <a:prstGeom prst="rect">
            <a:avLst/>
          </a:prstGeom>
        </p:spPr>
      </p:pic>
      <p:sp>
        <p:nvSpPr>
          <p:cNvPr id="45" name="Freeform 6">
            <a:extLst>
              <a:ext uri="{FF2B5EF4-FFF2-40B4-BE49-F238E27FC236}">
                <a16:creationId xmlns:a16="http://schemas.microsoft.com/office/drawing/2014/main" id="{D066DBDC-6546-A7CA-1B4E-A5B6951EA4FA}"/>
              </a:ext>
            </a:extLst>
          </p:cNvPr>
          <p:cNvSpPr/>
          <p:nvPr/>
        </p:nvSpPr>
        <p:spPr>
          <a:xfrm>
            <a:off x="8540921" y="1848068"/>
            <a:ext cx="2302217" cy="1226389"/>
          </a:xfrm>
          <a:custGeom>
            <a:avLst/>
            <a:gdLst/>
            <a:ahLst/>
            <a:cxnLst/>
            <a:rect l="l" t="t" r="r" b="b"/>
            <a:pathLst>
              <a:path w="3484812" h="1589946">
                <a:moveTo>
                  <a:pt x="0" y="0"/>
                </a:moveTo>
                <a:lnTo>
                  <a:pt x="3484812" y="0"/>
                </a:lnTo>
                <a:lnTo>
                  <a:pt x="3484812" y="1589945"/>
                </a:lnTo>
                <a:lnTo>
                  <a:pt x="0" y="1589945"/>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2208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7" grpId="0" animBg="1"/>
      <p:bldP spid="20" grpId="0" animBg="1"/>
      <p:bldP spid="26" grpId="0" animBg="1"/>
      <p:bldP spid="27" grpId="0" animBg="1"/>
      <p:bldP spid="28" grpId="0" animBg="1"/>
      <p:bldP spid="29" grpId="0" animBg="1"/>
      <p:bldP spid="31" grpId="0"/>
      <p:bldP spid="33" grpId="0"/>
      <p:bldP spid="34" grpId="0"/>
      <p:bldP spid="36" grpId="0"/>
      <p:bldP spid="38" grpId="0"/>
      <p:bldP spid="40" grpId="0"/>
      <p:bldP spid="42" grpId="0"/>
      <p:bldP spid="4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9" name="Picture 8" descr="A close up of a pink rectangle&#10;&#10;AI-generated content may be incorrect.">
            <a:extLst>
              <a:ext uri="{FF2B5EF4-FFF2-40B4-BE49-F238E27FC236}">
                <a16:creationId xmlns:a16="http://schemas.microsoft.com/office/drawing/2014/main" id="{7159FCB6-5B21-3CDB-47BB-AA19F452823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57091" y="1304644"/>
            <a:ext cx="4648114" cy="2477116"/>
          </a:xfrm>
          <a:prstGeom prst="rect">
            <a:avLst/>
          </a:prstGeom>
        </p:spPr>
      </p:pic>
      <p:pic>
        <p:nvPicPr>
          <p:cNvPr id="15" name="Picture 14" descr="A blue rectangle with black border&#10;&#10;AI-generated content may be incorrect.">
            <a:extLst>
              <a:ext uri="{FF2B5EF4-FFF2-40B4-BE49-F238E27FC236}">
                <a16:creationId xmlns:a16="http://schemas.microsoft.com/office/drawing/2014/main" id="{73DCB184-BB46-5C85-B724-F5D37DE45A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88157" y="3594135"/>
            <a:ext cx="4823928" cy="3458368"/>
          </a:xfrm>
          <a:prstGeom prst="rect">
            <a:avLst/>
          </a:prstGeom>
        </p:spPr>
      </p:pic>
      <p:pic>
        <p:nvPicPr>
          <p:cNvPr id="18" name="Picture 17" descr="A blue rectangle with black border&#10;&#10;AI-generated content may be incorrect.">
            <a:extLst>
              <a:ext uri="{FF2B5EF4-FFF2-40B4-BE49-F238E27FC236}">
                <a16:creationId xmlns:a16="http://schemas.microsoft.com/office/drawing/2014/main" id="{A325D6B0-03D4-EC4B-A5C9-3F45CE7A995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8854" y="3974210"/>
            <a:ext cx="4654996" cy="3053545"/>
          </a:xfrm>
          <a:prstGeom prst="rect">
            <a:avLst/>
          </a:prstGeom>
        </p:spPr>
      </p:pic>
      <p:pic>
        <p:nvPicPr>
          <p:cNvPr id="22" name="Picture 21" descr="A yellow rectangular object with black border&#10;&#10;AI-generated content may be incorrect.">
            <a:extLst>
              <a:ext uri="{FF2B5EF4-FFF2-40B4-BE49-F238E27FC236}">
                <a16:creationId xmlns:a16="http://schemas.microsoft.com/office/drawing/2014/main" id="{4A6AC378-1D41-4F7D-275B-759A5904EFE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6472" y="1300329"/>
            <a:ext cx="4653147" cy="2850926"/>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3518466" y="424758"/>
            <a:ext cx="5168454" cy="535531"/>
          </a:xfrm>
        </p:spPr>
        <p:txBody>
          <a:bodyPr/>
          <a:lstStyle/>
          <a:p>
            <a:pPr algn="ctr"/>
            <a:r>
              <a:rPr lang="en-US" sz="4000" dirty="0">
                <a:latin typeface="Ems bolder font"/>
                <a:cs typeface="Arial"/>
              </a:rPr>
              <a:t>Activity 3 - Stage 4 </a:t>
            </a:r>
          </a:p>
        </p:txBody>
      </p:sp>
      <p:pic>
        <p:nvPicPr>
          <p:cNvPr id="11" name="Picture 10" descr="A person holding a sign&#10;&#10;Description automatically generated">
            <a:extLst>
              <a:ext uri="{FF2B5EF4-FFF2-40B4-BE49-F238E27FC236}">
                <a16:creationId xmlns:a16="http://schemas.microsoft.com/office/drawing/2014/main" id="{EE19A12B-0926-6EB0-CCE3-DC41DB98912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flipH="1">
            <a:off x="3635220" y="2093037"/>
            <a:ext cx="5387249" cy="4946257"/>
          </a:xfrm>
          <a:prstGeom prst="rect">
            <a:avLst/>
          </a:prstGeom>
        </p:spPr>
      </p:pic>
      <p:sp>
        <p:nvSpPr>
          <p:cNvPr id="10" name="TextBox 9">
            <a:extLst>
              <a:ext uri="{FF2B5EF4-FFF2-40B4-BE49-F238E27FC236}">
                <a16:creationId xmlns:a16="http://schemas.microsoft.com/office/drawing/2014/main" id="{DBC9D5A8-9AF9-DE59-4E05-879F269CAA62}"/>
              </a:ext>
            </a:extLst>
          </p:cNvPr>
          <p:cNvSpPr txBox="1"/>
          <p:nvPr/>
        </p:nvSpPr>
        <p:spPr>
          <a:xfrm rot="828710">
            <a:off x="5700207" y="2335984"/>
            <a:ext cx="2248807" cy="1569660"/>
          </a:xfrm>
          <a:prstGeom prst="rect">
            <a:avLst/>
          </a:prstGeom>
          <a:noFill/>
        </p:spPr>
        <p:txBody>
          <a:bodyPr wrap="square" lIns="91440" tIns="45720" rIns="91440" bIns="45720" anchor="t">
            <a:spAutoFit/>
          </a:bodyPr>
          <a:lstStyle/>
          <a:p>
            <a:pPr algn="ctr"/>
            <a:r>
              <a:rPr lang="en-GB" sz="2400">
                <a:latin typeface="Calibri"/>
                <a:ea typeface="Calibri"/>
                <a:cs typeface="Calibri"/>
              </a:rPr>
              <a:t> </a:t>
            </a:r>
            <a:r>
              <a:rPr lang="en-GB" sz="2400" b="1">
                <a:latin typeface="Montserrat" pitchFamily="2" charset="0"/>
                <a:ea typeface="Calibri"/>
                <a:cs typeface="Calibri"/>
              </a:rPr>
              <a:t>Here are tips to help your search strategies:</a:t>
            </a:r>
          </a:p>
        </p:txBody>
      </p:sp>
      <p:sp>
        <p:nvSpPr>
          <p:cNvPr id="12" name="TextBox 11">
            <a:extLst>
              <a:ext uri="{FF2B5EF4-FFF2-40B4-BE49-F238E27FC236}">
                <a16:creationId xmlns:a16="http://schemas.microsoft.com/office/drawing/2014/main" id="{442ABC12-6E14-809E-D5AF-E5D7DD9A0689}"/>
              </a:ext>
            </a:extLst>
          </p:cNvPr>
          <p:cNvSpPr txBox="1"/>
          <p:nvPr/>
        </p:nvSpPr>
        <p:spPr>
          <a:xfrm>
            <a:off x="523566" y="1675103"/>
            <a:ext cx="3783579" cy="1938992"/>
          </a:xfrm>
          <a:prstGeom prst="rect">
            <a:avLst/>
          </a:prstGeom>
          <a:noFill/>
        </p:spPr>
        <p:txBody>
          <a:bodyPr wrap="square">
            <a:spAutoFit/>
          </a:bodyPr>
          <a:lstStyle/>
          <a:p>
            <a:pPr marL="0" indent="0" algn="ctr">
              <a:buNone/>
            </a:pPr>
            <a:r>
              <a:rPr lang="en-GB" sz="2000" b="1" i="1">
                <a:solidFill>
                  <a:srgbClr val="002060"/>
                </a:solidFill>
                <a:latin typeface="Montserrat" panose="00000500000000000000" pitchFamily="2" charset="0"/>
                <a:cs typeface="Calibri" panose="020F0502020204030204" pitchFamily="34" charset="0"/>
              </a:rPr>
              <a:t>Truncation</a:t>
            </a:r>
            <a:r>
              <a:rPr lang="en-GB" sz="2000" b="1" i="1">
                <a:latin typeface="Montserrat" panose="00000500000000000000" pitchFamily="2" charset="0"/>
                <a:cs typeface="Calibri" panose="020F0502020204030204" pitchFamily="34" charset="0"/>
              </a:rPr>
              <a:t>:</a:t>
            </a:r>
            <a:r>
              <a:rPr lang="en-GB" sz="2000">
                <a:latin typeface="Montserrat" panose="00000500000000000000" pitchFamily="2" charset="0"/>
                <a:cs typeface="Calibri" panose="020F0502020204030204" pitchFamily="34" charset="0"/>
              </a:rPr>
              <a:t> instead of writing teen, teens, teenage, teenager, teenagers, you can use an </a:t>
            </a:r>
            <a:r>
              <a:rPr lang="en-GB" sz="2000" b="1">
                <a:solidFill>
                  <a:schemeClr val="accent2"/>
                </a:solidFill>
                <a:latin typeface="Montserrat" panose="00000500000000000000" pitchFamily="2" charset="0"/>
                <a:cs typeface="Calibri" panose="020F0502020204030204" pitchFamily="34" charset="0"/>
              </a:rPr>
              <a:t>asterisk</a:t>
            </a:r>
            <a:r>
              <a:rPr lang="en-GB" sz="2000">
                <a:latin typeface="Montserrat" panose="00000500000000000000" pitchFamily="2" charset="0"/>
                <a:cs typeface="Calibri" panose="020F0502020204030204" pitchFamily="34" charset="0"/>
              </a:rPr>
              <a:t> and change it to </a:t>
            </a:r>
            <a:r>
              <a:rPr lang="en-GB" sz="2000" b="1">
                <a:solidFill>
                  <a:schemeClr val="accent2"/>
                </a:solidFill>
                <a:latin typeface="Montserrat" panose="00000500000000000000" pitchFamily="2" charset="0"/>
                <a:cs typeface="Calibri" panose="020F0502020204030204" pitchFamily="34" charset="0"/>
              </a:rPr>
              <a:t>teen*</a:t>
            </a:r>
            <a:endParaRPr lang="en-GB" sz="2000">
              <a:latin typeface="Montserrat" panose="00000500000000000000" pitchFamily="2" charset="0"/>
              <a:cs typeface="Calibri" panose="020F0502020204030204" pitchFamily="34" charset="0"/>
            </a:endParaRPr>
          </a:p>
        </p:txBody>
      </p:sp>
      <p:sp>
        <p:nvSpPr>
          <p:cNvPr id="14" name="TextBox 13">
            <a:extLst>
              <a:ext uri="{FF2B5EF4-FFF2-40B4-BE49-F238E27FC236}">
                <a16:creationId xmlns:a16="http://schemas.microsoft.com/office/drawing/2014/main" id="{B1816240-E93F-E0C4-7F38-F8325CE7DBB7}"/>
              </a:ext>
            </a:extLst>
          </p:cNvPr>
          <p:cNvSpPr txBox="1"/>
          <p:nvPr/>
        </p:nvSpPr>
        <p:spPr>
          <a:xfrm>
            <a:off x="327291" y="4226155"/>
            <a:ext cx="3601032" cy="2246769"/>
          </a:xfrm>
          <a:prstGeom prst="rect">
            <a:avLst/>
          </a:prstGeom>
          <a:noFill/>
        </p:spPr>
        <p:txBody>
          <a:bodyPr wrap="square" lIns="91440" tIns="45720" rIns="91440" bIns="45720" anchor="t">
            <a:spAutoFit/>
          </a:bodyPr>
          <a:lstStyle/>
          <a:p>
            <a:pPr marL="0" indent="0" algn="ctr">
              <a:spcBef>
                <a:spcPts val="1600"/>
              </a:spcBef>
              <a:buNone/>
            </a:pPr>
            <a:r>
              <a:rPr lang="en-GB" sz="2000" b="1" i="1">
                <a:solidFill>
                  <a:srgbClr val="002060"/>
                </a:solidFill>
                <a:latin typeface="Montserrat" panose="00000500000000000000" pitchFamily="2" charset="0"/>
                <a:ea typeface="Calibri"/>
                <a:cs typeface="Calibri"/>
              </a:rPr>
              <a:t>Wild card</a:t>
            </a:r>
            <a:r>
              <a:rPr lang="en-GB" sz="2000" b="1" i="1">
                <a:solidFill>
                  <a:schemeClr val="tx2"/>
                </a:solidFill>
                <a:latin typeface="Montserrat" panose="00000500000000000000" pitchFamily="2" charset="0"/>
                <a:ea typeface="Calibri"/>
                <a:cs typeface="Calibri"/>
              </a:rPr>
              <a:t>:</a:t>
            </a:r>
            <a:r>
              <a:rPr lang="en-GB" sz="2000" b="1">
                <a:solidFill>
                  <a:schemeClr val="tx2"/>
                </a:solidFill>
                <a:latin typeface="Montserrat" panose="00000500000000000000" pitchFamily="2" charset="0"/>
                <a:ea typeface="Calibri"/>
                <a:cs typeface="Calibri"/>
              </a:rPr>
              <a:t> </a:t>
            </a:r>
            <a:r>
              <a:rPr lang="en-GB" sz="2000">
                <a:latin typeface="Montserrat" panose="00000500000000000000" pitchFamily="2" charset="0"/>
                <a:ea typeface="Calibri"/>
                <a:cs typeface="Calibri"/>
              </a:rPr>
              <a:t>Spellings vary from one country to another </a:t>
            </a:r>
            <a:r>
              <a:rPr lang="en-GB" sz="2000" err="1">
                <a:latin typeface="Montserrat" panose="00000500000000000000" pitchFamily="2" charset="0"/>
                <a:ea typeface="Calibri"/>
                <a:cs typeface="Calibri"/>
              </a:rPr>
              <a:t>eg</a:t>
            </a:r>
            <a:r>
              <a:rPr lang="en-GB" sz="2000">
                <a:latin typeface="Montserrat" panose="00000500000000000000" pitchFamily="2" charset="0"/>
                <a:ea typeface="Calibri"/>
                <a:cs typeface="Calibri"/>
              </a:rPr>
              <a:t> colour / </a:t>
            </a:r>
            <a:r>
              <a:rPr lang="en-GB" sz="2000" err="1">
                <a:latin typeface="Montserrat" panose="00000500000000000000" pitchFamily="2" charset="0"/>
                <a:ea typeface="Calibri"/>
                <a:cs typeface="Calibri"/>
              </a:rPr>
              <a:t>color</a:t>
            </a:r>
            <a:r>
              <a:rPr lang="en-GB" sz="2000">
                <a:latin typeface="Montserrat" panose="00000500000000000000" pitchFamily="2" charset="0"/>
                <a:ea typeface="Calibri"/>
                <a:cs typeface="Calibri"/>
              </a:rPr>
              <a:t> –use a </a:t>
            </a:r>
            <a:r>
              <a:rPr lang="en-GB" sz="2000" b="1">
                <a:solidFill>
                  <a:schemeClr val="accent2"/>
                </a:solidFill>
                <a:latin typeface="Montserrat" panose="00000500000000000000" pitchFamily="2" charset="0"/>
                <a:ea typeface="Calibri"/>
                <a:cs typeface="Calibri"/>
              </a:rPr>
              <a:t>question mark </a:t>
            </a:r>
            <a:r>
              <a:rPr lang="en-GB" sz="2000">
                <a:latin typeface="Montserrat" panose="00000500000000000000" pitchFamily="2" charset="0"/>
                <a:ea typeface="Calibri"/>
                <a:cs typeface="Calibri"/>
              </a:rPr>
              <a:t>to solve this when you search, so you would write ‘</a:t>
            </a:r>
            <a:r>
              <a:rPr lang="en-GB" sz="2000" b="1" err="1">
                <a:solidFill>
                  <a:schemeClr val="accent2"/>
                </a:solidFill>
                <a:latin typeface="Montserrat" panose="00000500000000000000" pitchFamily="2" charset="0"/>
                <a:ea typeface="Calibri"/>
                <a:cs typeface="Calibri"/>
              </a:rPr>
              <a:t>col?r</a:t>
            </a:r>
            <a:r>
              <a:rPr lang="en-GB" sz="2000">
                <a:latin typeface="Montserrat" panose="00000500000000000000" pitchFamily="2" charset="0"/>
                <a:ea typeface="Calibri"/>
                <a:cs typeface="Calibri"/>
              </a:rPr>
              <a:t>’</a:t>
            </a:r>
          </a:p>
        </p:txBody>
      </p:sp>
      <p:sp>
        <p:nvSpPr>
          <p:cNvPr id="16" name="TextBox 15">
            <a:extLst>
              <a:ext uri="{FF2B5EF4-FFF2-40B4-BE49-F238E27FC236}">
                <a16:creationId xmlns:a16="http://schemas.microsoft.com/office/drawing/2014/main" id="{82BA397B-4CD6-B4F7-8339-523E5199E698}"/>
              </a:ext>
            </a:extLst>
          </p:cNvPr>
          <p:cNvSpPr txBox="1"/>
          <p:nvPr/>
        </p:nvSpPr>
        <p:spPr>
          <a:xfrm>
            <a:off x="8063462" y="1672863"/>
            <a:ext cx="3619118" cy="1323439"/>
          </a:xfrm>
          <a:prstGeom prst="rect">
            <a:avLst/>
          </a:prstGeom>
          <a:noFill/>
        </p:spPr>
        <p:txBody>
          <a:bodyPr wrap="square">
            <a:spAutoFit/>
          </a:bodyPr>
          <a:lstStyle/>
          <a:p>
            <a:pPr algn="ctr">
              <a:spcBef>
                <a:spcPts val="1600"/>
              </a:spcBef>
            </a:pPr>
            <a:r>
              <a:rPr lang="en-GB" sz="2000" b="1" i="1">
                <a:solidFill>
                  <a:srgbClr val="002060"/>
                </a:solidFill>
                <a:latin typeface="Montserrat" panose="00000500000000000000" pitchFamily="2" charset="0"/>
                <a:cs typeface="Calibri" panose="020F0502020204030204" pitchFamily="34" charset="0"/>
              </a:rPr>
              <a:t>Phrases:</a:t>
            </a:r>
            <a:r>
              <a:rPr lang="en-GB" sz="2000" b="1" i="1">
                <a:solidFill>
                  <a:schemeClr val="accent2"/>
                </a:solidFill>
                <a:latin typeface="Montserrat" panose="00000500000000000000" pitchFamily="2" charset="0"/>
                <a:cs typeface="Calibri" panose="020F0502020204030204" pitchFamily="34" charset="0"/>
              </a:rPr>
              <a:t> </a:t>
            </a:r>
            <a:r>
              <a:rPr lang="en-GB" sz="2000">
                <a:latin typeface="Montserrat" panose="00000500000000000000" pitchFamily="2" charset="0"/>
                <a:cs typeface="Calibri" panose="020F0502020204030204" pitchFamily="34" charset="0"/>
              </a:rPr>
              <a:t>Use </a:t>
            </a:r>
            <a:r>
              <a:rPr lang="en-GB" sz="2000" b="1">
                <a:solidFill>
                  <a:schemeClr val="accent2"/>
                </a:solidFill>
                <a:latin typeface="Montserrat" panose="00000500000000000000" pitchFamily="2" charset="0"/>
                <a:cs typeface="Calibri" panose="020F0502020204030204" pitchFamily="34" charset="0"/>
              </a:rPr>
              <a:t>“ ”</a:t>
            </a:r>
            <a:r>
              <a:rPr lang="en-GB" sz="2000">
                <a:latin typeface="Montserrat" panose="00000500000000000000" pitchFamily="2" charset="0"/>
                <a:cs typeface="Calibri" panose="020F0502020204030204" pitchFamily="34" charset="0"/>
              </a:rPr>
              <a:t> around keywords that are more than one word e.g., </a:t>
            </a:r>
            <a:r>
              <a:rPr lang="en-GB" sz="2000" b="1">
                <a:solidFill>
                  <a:schemeClr val="accent2"/>
                </a:solidFill>
                <a:latin typeface="Montserrat" panose="00000500000000000000" pitchFamily="2" charset="0"/>
                <a:cs typeface="Calibri" panose="020F0502020204030204" pitchFamily="34" charset="0"/>
              </a:rPr>
              <a:t>“Mental health”</a:t>
            </a:r>
          </a:p>
        </p:txBody>
      </p:sp>
      <p:sp>
        <p:nvSpPr>
          <p:cNvPr id="19" name="TextBox 18">
            <a:extLst>
              <a:ext uri="{FF2B5EF4-FFF2-40B4-BE49-F238E27FC236}">
                <a16:creationId xmlns:a16="http://schemas.microsoft.com/office/drawing/2014/main" id="{25BB840B-DA4B-2F04-C3E3-E2B49E54E64C}"/>
              </a:ext>
            </a:extLst>
          </p:cNvPr>
          <p:cNvSpPr txBox="1"/>
          <p:nvPr/>
        </p:nvSpPr>
        <p:spPr>
          <a:xfrm>
            <a:off x="7813289" y="3895010"/>
            <a:ext cx="3942954" cy="2246769"/>
          </a:xfrm>
          <a:prstGeom prst="rect">
            <a:avLst/>
          </a:prstGeom>
          <a:noFill/>
        </p:spPr>
        <p:txBody>
          <a:bodyPr wrap="square" lIns="91440" tIns="45720" rIns="91440" bIns="45720" anchor="t">
            <a:spAutoFit/>
          </a:bodyPr>
          <a:lstStyle/>
          <a:p>
            <a:pPr marL="0" indent="0" algn="ctr">
              <a:spcBef>
                <a:spcPts val="1600"/>
              </a:spcBef>
              <a:buNone/>
            </a:pPr>
            <a:r>
              <a:rPr lang="en-GB" sz="2000" b="1" i="1">
                <a:solidFill>
                  <a:srgbClr val="002060"/>
                </a:solidFill>
                <a:latin typeface="Montserrat" panose="00000500000000000000" pitchFamily="2" charset="0"/>
                <a:ea typeface="Calibri"/>
                <a:cs typeface="Calibri"/>
              </a:rPr>
              <a:t>Boolean operators</a:t>
            </a:r>
            <a:r>
              <a:rPr lang="en-GB" sz="2000" b="1" i="1">
                <a:solidFill>
                  <a:schemeClr val="tx2"/>
                </a:solidFill>
                <a:latin typeface="Montserrat" panose="00000500000000000000" pitchFamily="2" charset="0"/>
                <a:ea typeface="Calibri"/>
                <a:cs typeface="Calibri"/>
              </a:rPr>
              <a:t>: </a:t>
            </a:r>
            <a:r>
              <a:rPr lang="en-GB" sz="2000">
                <a:latin typeface="Montserrat" panose="00000500000000000000" pitchFamily="2" charset="0"/>
                <a:ea typeface="Calibri"/>
                <a:cs typeface="Calibri"/>
              </a:rPr>
              <a:t>Use ‘</a:t>
            </a:r>
            <a:r>
              <a:rPr lang="en-GB" sz="2000" b="1">
                <a:solidFill>
                  <a:schemeClr val="accent2"/>
                </a:solidFill>
                <a:latin typeface="Montserrat" panose="00000500000000000000" pitchFamily="2" charset="0"/>
                <a:ea typeface="Calibri"/>
                <a:cs typeface="Calibri"/>
              </a:rPr>
              <a:t>AND</a:t>
            </a:r>
            <a:r>
              <a:rPr lang="en-GB" sz="2000">
                <a:latin typeface="Montserrat" panose="00000500000000000000" pitchFamily="2" charset="0"/>
                <a:ea typeface="Calibri"/>
                <a:cs typeface="Calibri"/>
              </a:rPr>
              <a:t>’ to search a term alongside another and ‘</a:t>
            </a:r>
            <a:r>
              <a:rPr lang="en-GB" sz="2000" b="1">
                <a:solidFill>
                  <a:schemeClr val="accent2"/>
                </a:solidFill>
                <a:latin typeface="Montserrat" panose="00000500000000000000" pitchFamily="2" charset="0"/>
                <a:ea typeface="Calibri"/>
                <a:cs typeface="Calibri"/>
              </a:rPr>
              <a:t>OR</a:t>
            </a:r>
            <a:r>
              <a:rPr lang="en-GB" sz="2000">
                <a:latin typeface="Montserrat" panose="00000500000000000000" pitchFamily="2" charset="0"/>
                <a:ea typeface="Calibri"/>
                <a:cs typeface="Calibri"/>
              </a:rPr>
              <a:t>’ to search a term in comparison with another e.g., </a:t>
            </a:r>
            <a:r>
              <a:rPr lang="en-GB" sz="2000" b="1">
                <a:solidFill>
                  <a:schemeClr val="accent2"/>
                </a:solidFill>
                <a:latin typeface="Montserrat" panose="00000500000000000000" pitchFamily="2" charset="0"/>
                <a:ea typeface="Calibri"/>
                <a:cs typeface="Calibri"/>
              </a:rPr>
              <a:t>“vaping AND teen*” </a:t>
            </a:r>
            <a:r>
              <a:rPr lang="en-GB" sz="2000">
                <a:latin typeface="Montserrat" panose="00000500000000000000" pitchFamily="2" charset="0"/>
                <a:ea typeface="Calibri"/>
                <a:cs typeface="Calibri"/>
              </a:rPr>
              <a:t>or</a:t>
            </a:r>
            <a:r>
              <a:rPr lang="en-GB" sz="2000" b="1">
                <a:solidFill>
                  <a:schemeClr val="accent2"/>
                </a:solidFill>
                <a:latin typeface="Montserrat" panose="00000500000000000000" pitchFamily="2" charset="0"/>
                <a:ea typeface="Calibri"/>
                <a:cs typeface="Calibri"/>
              </a:rPr>
              <a:t> “youngster OR teen*”.</a:t>
            </a:r>
          </a:p>
        </p:txBody>
      </p:sp>
      <p:pic>
        <p:nvPicPr>
          <p:cNvPr id="4" name="Picture 3" descr="A blue rectangle with black border&#10;&#10;AI-generated content may be incorrect.">
            <a:extLst>
              <a:ext uri="{FF2B5EF4-FFF2-40B4-BE49-F238E27FC236}">
                <a16:creationId xmlns:a16="http://schemas.microsoft.com/office/drawing/2014/main" id="{9140BA14-EEE4-26C3-8F1D-285E7EC0659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440302" y="1417504"/>
            <a:ext cx="3259537" cy="540486"/>
          </a:xfrm>
          <a:prstGeom prst="rect">
            <a:avLst/>
          </a:prstGeom>
        </p:spPr>
      </p:pic>
      <p:sp>
        <p:nvSpPr>
          <p:cNvPr id="6" name="TextBox 5">
            <a:extLst>
              <a:ext uri="{FF2B5EF4-FFF2-40B4-BE49-F238E27FC236}">
                <a16:creationId xmlns:a16="http://schemas.microsoft.com/office/drawing/2014/main" id="{64BA0E5C-BC79-B69F-228F-FA26EA734AE8}"/>
              </a:ext>
            </a:extLst>
          </p:cNvPr>
          <p:cNvSpPr txBox="1"/>
          <p:nvPr/>
        </p:nvSpPr>
        <p:spPr>
          <a:xfrm>
            <a:off x="4617412" y="1404295"/>
            <a:ext cx="290531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i="1">
                <a:solidFill>
                  <a:schemeClr val="bg2"/>
                </a:solidFill>
                <a:latin typeface="Montserrat" pitchFamily="2" charset="0"/>
                <a:ea typeface="Calibri"/>
                <a:cs typeface="Calibri"/>
              </a:rPr>
              <a:t>Searching tips</a:t>
            </a:r>
            <a:endParaRPr lang="en-US" sz="1400" b="1" i="1">
              <a:solidFill>
                <a:schemeClr val="bg2"/>
              </a:solidFill>
              <a:latin typeface="Montserrat" pitchFamily="2" charset="0"/>
            </a:endParaRPr>
          </a:p>
        </p:txBody>
      </p:sp>
    </p:spTree>
    <p:extLst>
      <p:ext uri="{BB962C8B-B14F-4D97-AF65-F5344CB8AC3E}">
        <p14:creationId xmlns:p14="http://schemas.microsoft.com/office/powerpoint/2010/main" val="472006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9AFD3C77-5D3A-0CA6-04CE-34C80BA771CC}"/>
              </a:ext>
            </a:extLst>
          </p:cNvPr>
          <p:cNvSpPr/>
          <p:nvPr/>
        </p:nvSpPr>
        <p:spPr>
          <a:xfrm>
            <a:off x="3841017" y="2973120"/>
            <a:ext cx="4393457" cy="3347522"/>
          </a:xfrm>
          <a:prstGeom prst="roundRect">
            <a:avLst/>
          </a:prstGeom>
          <a:solidFill>
            <a:schemeClr val="tx1">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BE0C63DC-61B4-A5BC-8D3C-2A953596BC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2732" y="1442358"/>
            <a:ext cx="1912648" cy="636814"/>
          </a:xfrm>
          <a:prstGeom prst="rect">
            <a:avLst/>
          </a:prstGeom>
        </p:spPr>
      </p:pic>
      <p:pic>
        <p:nvPicPr>
          <p:cNvPr id="18" name="Picture 17">
            <a:extLst>
              <a:ext uri="{FF2B5EF4-FFF2-40B4-BE49-F238E27FC236}">
                <a16:creationId xmlns:a16="http://schemas.microsoft.com/office/drawing/2014/main" id="{60C9D3D9-5598-38FE-C09C-BA5FAF65BBF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82975" y="3820887"/>
            <a:ext cx="1912648" cy="636814"/>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1245919" y="422807"/>
            <a:ext cx="10515600" cy="535531"/>
          </a:xfrm>
        </p:spPr>
        <p:txBody>
          <a:bodyPr/>
          <a:lstStyle/>
          <a:p>
            <a:pPr algn="ctr"/>
            <a:r>
              <a:rPr lang="en-US" sz="4000" dirty="0">
                <a:latin typeface="Arial"/>
                <a:cs typeface="Futura Medium"/>
              </a:rPr>
              <a:t> </a:t>
            </a:r>
            <a:r>
              <a:rPr lang="en-US" sz="4000" dirty="0">
                <a:latin typeface="Ems bolder font"/>
                <a:cs typeface="Futura Medium"/>
              </a:rPr>
              <a:t>Stage 3 continued: Boolean operators</a:t>
            </a:r>
            <a:endParaRPr lang="en-US" sz="4000" dirty="0">
              <a:latin typeface="Ems bolder font"/>
            </a:endParaRPr>
          </a:p>
        </p:txBody>
      </p:sp>
      <p:sp>
        <p:nvSpPr>
          <p:cNvPr id="3" name="Freeform 7">
            <a:extLst>
              <a:ext uri="{FF2B5EF4-FFF2-40B4-BE49-F238E27FC236}">
                <a16:creationId xmlns:a16="http://schemas.microsoft.com/office/drawing/2014/main" id="{9E854B10-B5CB-F0B5-781A-4A6A485B6644}"/>
              </a:ext>
            </a:extLst>
          </p:cNvPr>
          <p:cNvSpPr>
            <a:spLocks noChangeAspect="1"/>
          </p:cNvSpPr>
          <p:nvPr/>
        </p:nvSpPr>
        <p:spPr>
          <a:xfrm>
            <a:off x="4925139" y="3420954"/>
            <a:ext cx="2342548" cy="2204956"/>
          </a:xfrm>
          <a:custGeom>
            <a:avLst/>
            <a:gdLst/>
            <a:ahLst/>
            <a:cxnLst/>
            <a:rect l="l" t="t" r="r" b="b"/>
            <a:pathLst>
              <a:path w="6554937" h="6317321">
                <a:moveTo>
                  <a:pt x="0" y="0"/>
                </a:moveTo>
                <a:lnTo>
                  <a:pt x="6554937" y="0"/>
                </a:lnTo>
                <a:lnTo>
                  <a:pt x="6554937" y="6317321"/>
                </a:lnTo>
                <a:lnTo>
                  <a:pt x="0" y="631732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8E8AA838-019E-9E29-74DA-535AB8E54C1D}"/>
              </a:ext>
            </a:extLst>
          </p:cNvPr>
          <p:cNvSpPr txBox="1"/>
          <p:nvPr/>
        </p:nvSpPr>
        <p:spPr>
          <a:xfrm>
            <a:off x="8733429" y="3942984"/>
            <a:ext cx="2175097" cy="400110"/>
          </a:xfrm>
          <a:prstGeom prst="rect">
            <a:avLst/>
          </a:prstGeom>
          <a:noFill/>
        </p:spPr>
        <p:txBody>
          <a:bodyPr wrap="square">
            <a:spAutoFit/>
          </a:bodyPr>
          <a:lstStyle/>
          <a:p>
            <a:r>
              <a:rPr lang="en-GB" sz="2000" b="1">
                <a:latin typeface="Montserrat" pitchFamily="2" charset="0"/>
                <a:cs typeface="Calibri" panose="020F0502020204030204" pitchFamily="34" charset="0"/>
              </a:rPr>
              <a:t>Using ‘AND’</a:t>
            </a:r>
          </a:p>
        </p:txBody>
      </p:sp>
      <p:sp>
        <p:nvSpPr>
          <p:cNvPr id="9" name="TextBox 8">
            <a:extLst>
              <a:ext uri="{FF2B5EF4-FFF2-40B4-BE49-F238E27FC236}">
                <a16:creationId xmlns:a16="http://schemas.microsoft.com/office/drawing/2014/main" id="{77B628C9-8220-8B6B-8276-2041B119C4E5}"/>
              </a:ext>
            </a:extLst>
          </p:cNvPr>
          <p:cNvSpPr txBox="1"/>
          <p:nvPr/>
        </p:nvSpPr>
        <p:spPr>
          <a:xfrm>
            <a:off x="5643042" y="3020184"/>
            <a:ext cx="1528731" cy="400110"/>
          </a:xfrm>
          <a:prstGeom prst="rect">
            <a:avLst/>
          </a:prstGeom>
          <a:noFill/>
        </p:spPr>
        <p:txBody>
          <a:bodyPr wrap="square">
            <a:spAutoFit/>
          </a:bodyPr>
          <a:lstStyle/>
          <a:p>
            <a:r>
              <a:rPr lang="en-GB" sz="2000" b="1">
                <a:latin typeface="Montserrat" pitchFamily="2" charset="0"/>
                <a:cs typeface="Calibri" panose="020F0502020204030204" pitchFamily="34" charset="0"/>
              </a:rPr>
              <a:t>Children</a:t>
            </a:r>
            <a:endParaRPr lang="en-US" sz="2000" b="1">
              <a:latin typeface="Montserrat" pitchFamily="2" charset="0"/>
              <a:cs typeface="Calibri" panose="020F0502020204030204" pitchFamily="34" charset="0"/>
            </a:endParaRPr>
          </a:p>
        </p:txBody>
      </p:sp>
      <p:sp>
        <p:nvSpPr>
          <p:cNvPr id="11" name="TextBox 10">
            <a:extLst>
              <a:ext uri="{FF2B5EF4-FFF2-40B4-BE49-F238E27FC236}">
                <a16:creationId xmlns:a16="http://schemas.microsoft.com/office/drawing/2014/main" id="{D1DAA7DA-A309-A8A9-32A6-DB8D6D18D9C0}"/>
              </a:ext>
            </a:extLst>
          </p:cNvPr>
          <p:cNvSpPr txBox="1"/>
          <p:nvPr/>
        </p:nvSpPr>
        <p:spPr>
          <a:xfrm>
            <a:off x="5921952" y="5642445"/>
            <a:ext cx="2501630" cy="400110"/>
          </a:xfrm>
          <a:prstGeom prst="rect">
            <a:avLst/>
          </a:prstGeom>
          <a:noFill/>
        </p:spPr>
        <p:txBody>
          <a:bodyPr wrap="square">
            <a:spAutoFit/>
          </a:bodyPr>
          <a:lstStyle/>
          <a:p>
            <a:r>
              <a:rPr lang="en-GB" sz="2000" b="1">
                <a:latin typeface="Montserrat" pitchFamily="2" charset="0"/>
                <a:cs typeface="Calibri" panose="020F0502020204030204" pitchFamily="34" charset="0"/>
              </a:rPr>
              <a:t>Physical activity</a:t>
            </a:r>
          </a:p>
        </p:txBody>
      </p:sp>
      <p:sp>
        <p:nvSpPr>
          <p:cNvPr id="13" name="TextBox 12">
            <a:extLst>
              <a:ext uri="{FF2B5EF4-FFF2-40B4-BE49-F238E27FC236}">
                <a16:creationId xmlns:a16="http://schemas.microsoft.com/office/drawing/2014/main" id="{052F42C5-53EE-024F-F838-6DF6AE73741A}"/>
              </a:ext>
            </a:extLst>
          </p:cNvPr>
          <p:cNvSpPr txBox="1"/>
          <p:nvPr/>
        </p:nvSpPr>
        <p:spPr>
          <a:xfrm>
            <a:off x="3839396" y="4798077"/>
            <a:ext cx="1677401" cy="707886"/>
          </a:xfrm>
          <a:prstGeom prst="rect">
            <a:avLst/>
          </a:prstGeom>
          <a:noFill/>
        </p:spPr>
        <p:txBody>
          <a:bodyPr wrap="square">
            <a:spAutoFit/>
          </a:bodyPr>
          <a:lstStyle/>
          <a:p>
            <a:r>
              <a:rPr lang="en-GB" sz="2000" b="1">
                <a:latin typeface="Montserrat" pitchFamily="2" charset="0"/>
                <a:cs typeface="Calibri" panose="020F0502020204030204" pitchFamily="34" charset="0"/>
              </a:rPr>
              <a:t>Mental health</a:t>
            </a:r>
          </a:p>
        </p:txBody>
      </p:sp>
      <p:cxnSp>
        <p:nvCxnSpPr>
          <p:cNvPr id="21" name="Straight Arrow Connector 20">
            <a:extLst>
              <a:ext uri="{FF2B5EF4-FFF2-40B4-BE49-F238E27FC236}">
                <a16:creationId xmlns:a16="http://schemas.microsoft.com/office/drawing/2014/main" id="{EF4A4F8C-17CF-A792-192E-F642F78FBD62}"/>
              </a:ext>
            </a:extLst>
          </p:cNvPr>
          <p:cNvCxnSpPr>
            <a:cxnSpLocks/>
          </p:cNvCxnSpPr>
          <p:nvPr/>
        </p:nvCxnSpPr>
        <p:spPr>
          <a:xfrm flipH="1" flipV="1">
            <a:off x="6782747" y="5141880"/>
            <a:ext cx="2661763" cy="536981"/>
          </a:xfrm>
          <a:prstGeom prst="straightConnector1">
            <a:avLst/>
          </a:prstGeom>
          <a:ln w="76200">
            <a:tailEnd type="triangle"/>
          </a:ln>
        </p:spPr>
        <p:style>
          <a:lnRef idx="2">
            <a:schemeClr val="dk1"/>
          </a:lnRef>
          <a:fillRef idx="0">
            <a:schemeClr val="dk1"/>
          </a:fillRef>
          <a:effectRef idx="1">
            <a:schemeClr val="dk1"/>
          </a:effectRef>
          <a:fontRef idx="minor">
            <a:schemeClr val="tx1"/>
          </a:fontRef>
        </p:style>
      </p:cxnSp>
      <p:sp>
        <p:nvSpPr>
          <p:cNvPr id="25" name="Freeform 5">
            <a:extLst>
              <a:ext uri="{FF2B5EF4-FFF2-40B4-BE49-F238E27FC236}">
                <a16:creationId xmlns:a16="http://schemas.microsoft.com/office/drawing/2014/main" id="{4A0AC6E5-2C1D-DE10-58E4-84D3B1A931FC}"/>
              </a:ext>
            </a:extLst>
          </p:cNvPr>
          <p:cNvSpPr/>
          <p:nvPr/>
        </p:nvSpPr>
        <p:spPr>
          <a:xfrm flipH="1">
            <a:off x="8682511" y="4628597"/>
            <a:ext cx="4557137" cy="2089372"/>
          </a:xfrm>
          <a:custGeom>
            <a:avLst/>
            <a:gdLst/>
            <a:ahLst/>
            <a:cxnLst/>
            <a:rect l="l" t="t" r="r" b="b"/>
            <a:pathLst>
              <a:path w="7315200" h="3648456">
                <a:moveTo>
                  <a:pt x="7315200" y="0"/>
                </a:moveTo>
                <a:lnTo>
                  <a:pt x="0" y="0"/>
                </a:lnTo>
                <a:lnTo>
                  <a:pt x="0" y="3648456"/>
                </a:lnTo>
                <a:lnTo>
                  <a:pt x="7315200" y="3648456"/>
                </a:lnTo>
                <a:lnTo>
                  <a:pt x="731520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0" name="TextBox 29">
            <a:extLst>
              <a:ext uri="{FF2B5EF4-FFF2-40B4-BE49-F238E27FC236}">
                <a16:creationId xmlns:a16="http://schemas.microsoft.com/office/drawing/2014/main" id="{85C6AFEB-7AF1-D34E-F65E-F107D51CE73A}"/>
              </a:ext>
            </a:extLst>
          </p:cNvPr>
          <p:cNvSpPr txBox="1"/>
          <p:nvPr/>
        </p:nvSpPr>
        <p:spPr>
          <a:xfrm>
            <a:off x="8682510" y="4820515"/>
            <a:ext cx="2716622" cy="1323439"/>
          </a:xfrm>
          <a:prstGeom prst="rect">
            <a:avLst/>
          </a:prstGeom>
          <a:noFill/>
        </p:spPr>
        <p:txBody>
          <a:bodyPr wrap="square">
            <a:spAutoFit/>
          </a:bodyPr>
          <a:lstStyle/>
          <a:p>
            <a:pPr algn="ctr"/>
            <a:r>
              <a:rPr lang="en-GB" sz="2000">
                <a:latin typeface="Montserrat" panose="00000500000000000000" pitchFamily="2" charset="0"/>
                <a:cs typeface="Calibri" panose="020F0502020204030204" pitchFamily="34" charset="0"/>
              </a:rPr>
              <a:t>The section in the middle will contain information relating to all three. </a:t>
            </a:r>
          </a:p>
        </p:txBody>
      </p:sp>
      <p:sp>
        <p:nvSpPr>
          <p:cNvPr id="6" name="TextBox 5">
            <a:extLst>
              <a:ext uri="{FF2B5EF4-FFF2-40B4-BE49-F238E27FC236}">
                <a16:creationId xmlns:a16="http://schemas.microsoft.com/office/drawing/2014/main" id="{91264847-0A62-3C87-25E2-F94DAD175CB8}"/>
              </a:ext>
            </a:extLst>
          </p:cNvPr>
          <p:cNvSpPr txBox="1"/>
          <p:nvPr/>
        </p:nvSpPr>
        <p:spPr>
          <a:xfrm>
            <a:off x="872428" y="1554420"/>
            <a:ext cx="2857904" cy="400110"/>
          </a:xfrm>
          <a:prstGeom prst="rect">
            <a:avLst/>
          </a:prstGeom>
          <a:noFill/>
        </p:spPr>
        <p:txBody>
          <a:bodyPr wrap="square">
            <a:spAutoFit/>
          </a:bodyPr>
          <a:lstStyle/>
          <a:p>
            <a:r>
              <a:rPr lang="en-GB" sz="2000" b="1">
                <a:latin typeface="Montserrat" pitchFamily="2" charset="0"/>
                <a:cs typeface="Calibri" panose="020F0502020204030204" pitchFamily="34" charset="0"/>
              </a:rPr>
              <a:t>Using ‘OR’</a:t>
            </a:r>
          </a:p>
        </p:txBody>
      </p:sp>
      <p:cxnSp>
        <p:nvCxnSpPr>
          <p:cNvPr id="8" name="Straight Arrow Connector 7">
            <a:extLst>
              <a:ext uri="{FF2B5EF4-FFF2-40B4-BE49-F238E27FC236}">
                <a16:creationId xmlns:a16="http://schemas.microsoft.com/office/drawing/2014/main" id="{18BD255B-A439-05ED-5D32-3788CCAA55D8}"/>
              </a:ext>
            </a:extLst>
          </p:cNvPr>
          <p:cNvCxnSpPr>
            <a:cxnSpLocks/>
          </p:cNvCxnSpPr>
          <p:nvPr/>
        </p:nvCxnSpPr>
        <p:spPr>
          <a:xfrm>
            <a:off x="3477760" y="3483281"/>
            <a:ext cx="2127018" cy="1916818"/>
          </a:xfrm>
          <a:prstGeom prst="straightConnector1">
            <a:avLst/>
          </a:prstGeom>
          <a:ln w="76200">
            <a:tailEnd type="triangle"/>
          </a:ln>
        </p:spPr>
        <p:style>
          <a:lnRef idx="2">
            <a:schemeClr val="dk1"/>
          </a:lnRef>
          <a:fillRef idx="0">
            <a:schemeClr val="dk1"/>
          </a:fillRef>
          <a:effectRef idx="1">
            <a:schemeClr val="dk1"/>
          </a:effectRef>
          <a:fontRef idx="minor">
            <a:schemeClr val="tx1"/>
          </a:fontRef>
        </p:style>
      </p:cxnSp>
      <p:sp>
        <p:nvSpPr>
          <p:cNvPr id="10" name="Freeform 5">
            <a:extLst>
              <a:ext uri="{FF2B5EF4-FFF2-40B4-BE49-F238E27FC236}">
                <a16:creationId xmlns:a16="http://schemas.microsoft.com/office/drawing/2014/main" id="{514A4CB4-CA35-E1FD-E25E-6121EFECE5FC}"/>
              </a:ext>
            </a:extLst>
          </p:cNvPr>
          <p:cNvSpPr/>
          <p:nvPr/>
        </p:nvSpPr>
        <p:spPr>
          <a:xfrm>
            <a:off x="-475642" y="2215099"/>
            <a:ext cx="3912438" cy="1777764"/>
          </a:xfrm>
          <a:custGeom>
            <a:avLst/>
            <a:gdLst/>
            <a:ahLst/>
            <a:cxnLst/>
            <a:rect l="l" t="t" r="r" b="b"/>
            <a:pathLst>
              <a:path w="7315200" h="3648456">
                <a:moveTo>
                  <a:pt x="7315200" y="0"/>
                </a:moveTo>
                <a:lnTo>
                  <a:pt x="0" y="0"/>
                </a:lnTo>
                <a:lnTo>
                  <a:pt x="0" y="3648456"/>
                </a:lnTo>
                <a:lnTo>
                  <a:pt x="7315200" y="3648456"/>
                </a:lnTo>
                <a:lnTo>
                  <a:pt x="731520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TextBox 11">
            <a:extLst>
              <a:ext uri="{FF2B5EF4-FFF2-40B4-BE49-F238E27FC236}">
                <a16:creationId xmlns:a16="http://schemas.microsoft.com/office/drawing/2014/main" id="{F3AE75F9-A412-1918-CC1E-1BCEBBA4BABF}"/>
              </a:ext>
            </a:extLst>
          </p:cNvPr>
          <p:cNvSpPr txBox="1"/>
          <p:nvPr/>
        </p:nvSpPr>
        <p:spPr>
          <a:xfrm>
            <a:off x="996366" y="2324893"/>
            <a:ext cx="2329040" cy="1569660"/>
          </a:xfrm>
          <a:prstGeom prst="rect">
            <a:avLst/>
          </a:prstGeom>
          <a:noFill/>
        </p:spPr>
        <p:txBody>
          <a:bodyPr wrap="square">
            <a:spAutoFit/>
          </a:bodyPr>
          <a:lstStyle/>
          <a:p>
            <a:pPr algn="ctr"/>
            <a:r>
              <a:rPr lang="en-GB" sz="2400">
                <a:latin typeface="Montserrat" panose="00000500000000000000" pitchFamily="2" charset="0"/>
                <a:cs typeface="Calibri" panose="020F0502020204030204" pitchFamily="34" charset="0"/>
              </a:rPr>
              <a:t>Results in both circles will be identified. </a:t>
            </a:r>
          </a:p>
        </p:txBody>
      </p:sp>
      <p:pic>
        <p:nvPicPr>
          <p:cNvPr id="22" name="Picture 21" descr="A white ghost with black eyes&#10;&#10;Description automatically generated">
            <a:extLst>
              <a:ext uri="{FF2B5EF4-FFF2-40B4-BE49-F238E27FC236}">
                <a16:creationId xmlns:a16="http://schemas.microsoft.com/office/drawing/2014/main" id="{6A5BF404-5E6C-E2CF-8E02-67C9B6954F2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a:fillRect/>
          </a:stretch>
        </p:blipFill>
        <p:spPr>
          <a:xfrm>
            <a:off x="10256871" y="347924"/>
            <a:ext cx="1768305" cy="950299"/>
          </a:xfrm>
          <a:prstGeom prst="rect">
            <a:avLst/>
          </a:prstGeom>
        </p:spPr>
      </p:pic>
      <p:pic>
        <p:nvPicPr>
          <p:cNvPr id="15" name="Picture 14" descr="A blue rectangle with black border&#10;&#10;AI-generated content may be incorrect.">
            <a:extLst>
              <a:ext uri="{FF2B5EF4-FFF2-40B4-BE49-F238E27FC236}">
                <a16:creationId xmlns:a16="http://schemas.microsoft.com/office/drawing/2014/main" id="{684489D0-3DBA-3473-FFE5-ACA74E61CD7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993989" y="1363077"/>
            <a:ext cx="4124950" cy="654785"/>
          </a:xfrm>
          <a:prstGeom prst="rect">
            <a:avLst/>
          </a:prstGeom>
        </p:spPr>
      </p:pic>
      <p:sp>
        <p:nvSpPr>
          <p:cNvPr id="17" name="TextBox 16">
            <a:extLst>
              <a:ext uri="{FF2B5EF4-FFF2-40B4-BE49-F238E27FC236}">
                <a16:creationId xmlns:a16="http://schemas.microsoft.com/office/drawing/2014/main" id="{4328913D-4061-1467-6257-28EA23DF73F8}"/>
              </a:ext>
            </a:extLst>
          </p:cNvPr>
          <p:cNvSpPr txBox="1"/>
          <p:nvPr/>
        </p:nvSpPr>
        <p:spPr>
          <a:xfrm>
            <a:off x="4170078" y="1390376"/>
            <a:ext cx="385184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i="1">
                <a:solidFill>
                  <a:schemeClr val="bg2"/>
                </a:solidFill>
                <a:latin typeface="Montserrat" pitchFamily="2" charset="0"/>
                <a:ea typeface="Calibri"/>
                <a:cs typeface="Calibri"/>
              </a:rPr>
              <a:t>Boolean operators </a:t>
            </a:r>
          </a:p>
        </p:txBody>
      </p:sp>
      <p:cxnSp>
        <p:nvCxnSpPr>
          <p:cNvPr id="14" name="Straight Arrow Connector 13">
            <a:extLst>
              <a:ext uri="{FF2B5EF4-FFF2-40B4-BE49-F238E27FC236}">
                <a16:creationId xmlns:a16="http://schemas.microsoft.com/office/drawing/2014/main" id="{5C3BE2C2-E126-30D8-2568-422DC8AD7A08}"/>
              </a:ext>
            </a:extLst>
          </p:cNvPr>
          <p:cNvCxnSpPr>
            <a:cxnSpLocks/>
          </p:cNvCxnSpPr>
          <p:nvPr/>
        </p:nvCxnSpPr>
        <p:spPr>
          <a:xfrm>
            <a:off x="2768869" y="3350833"/>
            <a:ext cx="3140223" cy="599552"/>
          </a:xfrm>
          <a:prstGeom prst="straightConnector1">
            <a:avLst/>
          </a:prstGeom>
          <a:ln w="7620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24109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0" grpId="0"/>
      <p:bldP spid="10" grpId="0" animBg="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19" name="Picture 18" descr="A blue rectangle with black border&#10;&#10;AI-generated content may be incorrect.">
            <a:extLst>
              <a:ext uri="{FF2B5EF4-FFF2-40B4-BE49-F238E27FC236}">
                <a16:creationId xmlns:a16="http://schemas.microsoft.com/office/drawing/2014/main" id="{9F43595F-6923-F168-936C-47D6F247425F}"/>
              </a:ext>
            </a:extLst>
          </p:cNvPr>
          <p:cNvPicPr>
            <a:picLocks noChangeAspect="1"/>
          </p:cNvPicPr>
          <p:nvPr/>
        </p:nvPicPr>
        <p:blipFill>
          <a:blip r:embed="rId4"/>
          <a:stretch>
            <a:fillRect/>
          </a:stretch>
        </p:blipFill>
        <p:spPr>
          <a:xfrm>
            <a:off x="2060" y="5893060"/>
            <a:ext cx="12226872" cy="827509"/>
          </a:xfrm>
          <a:prstGeom prst="rect">
            <a:avLst/>
          </a:prstGeom>
        </p:spPr>
      </p:pic>
      <p:pic>
        <p:nvPicPr>
          <p:cNvPr id="17" name="Picture 16" descr="A blue rectangle with black border&#10;&#10;AI-generated content may be incorrect.">
            <a:extLst>
              <a:ext uri="{FF2B5EF4-FFF2-40B4-BE49-F238E27FC236}">
                <a16:creationId xmlns:a16="http://schemas.microsoft.com/office/drawing/2014/main" id="{FCD9636F-365E-C0B3-5131-682DB71AB206}"/>
              </a:ext>
            </a:extLst>
          </p:cNvPr>
          <p:cNvPicPr>
            <a:picLocks noChangeAspect="1"/>
          </p:cNvPicPr>
          <p:nvPr/>
        </p:nvPicPr>
        <p:blipFill>
          <a:blip r:embed="rId5"/>
          <a:stretch>
            <a:fillRect/>
          </a:stretch>
        </p:blipFill>
        <p:spPr>
          <a:xfrm>
            <a:off x="80" y="1994657"/>
            <a:ext cx="9782809" cy="3880756"/>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1833747" y="433692"/>
            <a:ext cx="8523514" cy="535531"/>
          </a:xfrm>
        </p:spPr>
        <p:txBody>
          <a:bodyPr/>
          <a:lstStyle/>
          <a:p>
            <a:pPr algn="ctr"/>
            <a:r>
              <a:rPr lang="en-US" sz="4000" dirty="0">
                <a:latin typeface="Ems bolder font"/>
                <a:cs typeface="Futura Medium"/>
              </a:rPr>
              <a:t>Activity 3 - Stage 5 – referencing</a:t>
            </a:r>
          </a:p>
        </p:txBody>
      </p:sp>
      <p:sp>
        <p:nvSpPr>
          <p:cNvPr id="6" name="TextBox 5">
            <a:extLst>
              <a:ext uri="{FF2B5EF4-FFF2-40B4-BE49-F238E27FC236}">
                <a16:creationId xmlns:a16="http://schemas.microsoft.com/office/drawing/2014/main" id="{AF7AB1EC-FB53-563B-0D8B-5801697941D1}"/>
              </a:ext>
            </a:extLst>
          </p:cNvPr>
          <p:cNvSpPr txBox="1"/>
          <p:nvPr/>
        </p:nvSpPr>
        <p:spPr>
          <a:xfrm>
            <a:off x="298427" y="2168898"/>
            <a:ext cx="9364414" cy="3170099"/>
          </a:xfrm>
          <a:prstGeom prst="rect">
            <a:avLst/>
          </a:prstGeom>
          <a:noFill/>
        </p:spPr>
        <p:txBody>
          <a:bodyPr wrap="square">
            <a:spAutoFit/>
          </a:bodyPr>
          <a:lstStyle/>
          <a:p>
            <a:pPr marL="342900" indent="-342900">
              <a:buFont typeface="Arial" panose="020B0604020202020204" pitchFamily="34" charset="0"/>
              <a:buChar char="•"/>
            </a:pPr>
            <a:r>
              <a:rPr lang="en-GB" sz="2000">
                <a:latin typeface="Montserrat" panose="00000500000000000000" pitchFamily="2" charset="0"/>
                <a:cs typeface="Calibri" panose="020F0502020204030204" pitchFamily="34" charset="0"/>
              </a:rPr>
              <a:t>If you use information you have found as part of your research, you must say where it came from to reference it.</a:t>
            </a:r>
          </a:p>
          <a:p>
            <a:endParaRPr lang="en-GB" sz="2000">
              <a:latin typeface="Montserrat" panose="00000500000000000000" pitchFamily="2" charset="0"/>
              <a:cs typeface="Calibri" panose="020F0502020204030204" pitchFamily="34" charset="0"/>
            </a:endParaRPr>
          </a:p>
          <a:p>
            <a:pPr marL="342900" indent="-342900">
              <a:buFont typeface="Arial" panose="020B0604020202020204" pitchFamily="34" charset="0"/>
              <a:buChar char="•"/>
            </a:pPr>
            <a:r>
              <a:rPr lang="en-GB" sz="2000">
                <a:latin typeface="Montserrat" panose="00000500000000000000" pitchFamily="2" charset="0"/>
                <a:cs typeface="Calibri" panose="020F0502020204030204" pitchFamily="34" charset="0"/>
              </a:rPr>
              <a:t>You will need to give details about the </a:t>
            </a:r>
            <a:r>
              <a:rPr lang="en-GB" sz="2000" b="1">
                <a:solidFill>
                  <a:schemeClr val="accent2"/>
                </a:solidFill>
                <a:latin typeface="Montserrat" panose="00000500000000000000" pitchFamily="2" charset="0"/>
                <a:cs typeface="Calibri" panose="020F0502020204030204" pitchFamily="34" charset="0"/>
              </a:rPr>
              <a:t>writer/journalist/scientist </a:t>
            </a:r>
            <a:r>
              <a:rPr lang="en-GB" sz="2000">
                <a:latin typeface="Montserrat" panose="00000500000000000000" pitchFamily="2" charset="0"/>
                <a:cs typeface="Calibri" panose="020F0502020204030204" pitchFamily="34" charset="0"/>
              </a:rPr>
              <a:t>who wrote the </a:t>
            </a:r>
            <a:r>
              <a:rPr lang="en-GB" sz="2000" b="1">
                <a:solidFill>
                  <a:schemeClr val="accent2"/>
                </a:solidFill>
                <a:latin typeface="Montserrat" panose="00000500000000000000" pitchFamily="2" charset="0"/>
                <a:cs typeface="Calibri" panose="020F0502020204030204" pitchFamily="34" charset="0"/>
              </a:rPr>
              <a:t>article</a:t>
            </a:r>
            <a:r>
              <a:rPr lang="en-GB" sz="2000">
                <a:latin typeface="Montserrat" panose="00000500000000000000" pitchFamily="2" charset="0"/>
                <a:cs typeface="Calibri" panose="020F0502020204030204" pitchFamily="34" charset="0"/>
              </a:rPr>
              <a:t> or </a:t>
            </a:r>
            <a:r>
              <a:rPr lang="en-GB" sz="2000" b="1">
                <a:solidFill>
                  <a:schemeClr val="accent2"/>
                </a:solidFill>
                <a:latin typeface="Montserrat" panose="00000500000000000000" pitchFamily="2" charset="0"/>
                <a:cs typeface="Calibri" panose="020F0502020204030204" pitchFamily="34" charset="0"/>
              </a:rPr>
              <a:t>book</a:t>
            </a:r>
            <a:r>
              <a:rPr lang="en-GB" sz="2000">
                <a:latin typeface="Montserrat" panose="00000500000000000000" pitchFamily="2" charset="0"/>
                <a:cs typeface="Calibri" panose="020F0502020204030204" pitchFamily="34" charset="0"/>
              </a:rPr>
              <a:t> that you have read, </a:t>
            </a:r>
            <a:r>
              <a:rPr lang="en-GB" sz="2000" b="1">
                <a:solidFill>
                  <a:schemeClr val="accent2"/>
                </a:solidFill>
                <a:latin typeface="Montserrat" panose="00000500000000000000" pitchFamily="2" charset="0"/>
                <a:cs typeface="Calibri" panose="020F0502020204030204" pitchFamily="34" charset="0"/>
              </a:rPr>
              <a:t>where</a:t>
            </a:r>
            <a:r>
              <a:rPr lang="en-GB" sz="2000">
                <a:latin typeface="Montserrat" panose="00000500000000000000" pitchFamily="2" charset="0"/>
                <a:cs typeface="Calibri" panose="020F0502020204030204" pitchFamily="34" charset="0"/>
              </a:rPr>
              <a:t> it was published and </a:t>
            </a:r>
            <a:r>
              <a:rPr lang="en-GB" sz="2000" b="1">
                <a:solidFill>
                  <a:schemeClr val="accent2"/>
                </a:solidFill>
                <a:latin typeface="Montserrat" panose="00000500000000000000" pitchFamily="2" charset="0"/>
                <a:cs typeface="Calibri" panose="020F0502020204030204" pitchFamily="34" charset="0"/>
              </a:rPr>
              <a:t>when</a:t>
            </a:r>
          </a:p>
          <a:p>
            <a:pPr marL="342900" indent="-342900">
              <a:buFont typeface="Arial" panose="020B0604020202020204" pitchFamily="34" charset="0"/>
              <a:buChar char="•"/>
            </a:pPr>
            <a:endParaRPr lang="en-GB" sz="2000" b="1">
              <a:solidFill>
                <a:schemeClr val="accent2"/>
              </a:solidFill>
              <a:latin typeface="Montserrat" panose="00000500000000000000" pitchFamily="2" charset="0"/>
              <a:cs typeface="Calibri" panose="020F0502020204030204" pitchFamily="34" charset="0"/>
            </a:endParaRPr>
          </a:p>
          <a:p>
            <a:pPr marL="342900" indent="-342900">
              <a:buFont typeface="Arial" panose="020B0604020202020204" pitchFamily="34" charset="0"/>
              <a:buChar char="•"/>
            </a:pPr>
            <a:r>
              <a:rPr lang="en-GB" sz="2000">
                <a:latin typeface="Montserrat" panose="00000500000000000000" pitchFamily="2" charset="0"/>
                <a:cs typeface="Calibri" panose="020F0502020204030204" pitchFamily="34" charset="0"/>
              </a:rPr>
              <a:t>This is called ‘</a:t>
            </a:r>
            <a:r>
              <a:rPr lang="en-GB" sz="2000" b="1">
                <a:solidFill>
                  <a:schemeClr val="accent2"/>
                </a:solidFill>
                <a:latin typeface="Montserrat" panose="00000500000000000000" pitchFamily="2" charset="0"/>
                <a:cs typeface="Calibri" panose="020F0502020204030204" pitchFamily="34" charset="0"/>
              </a:rPr>
              <a:t>citation</a:t>
            </a:r>
            <a:r>
              <a:rPr lang="en-GB" sz="2000">
                <a:latin typeface="Montserrat" panose="00000500000000000000" pitchFamily="2" charset="0"/>
                <a:cs typeface="Calibri" panose="020F0502020204030204" pitchFamily="34" charset="0"/>
              </a:rPr>
              <a:t>’ or ‘</a:t>
            </a:r>
            <a:r>
              <a:rPr lang="en-GB" sz="2000" b="1">
                <a:solidFill>
                  <a:schemeClr val="accent2"/>
                </a:solidFill>
                <a:latin typeface="Montserrat" panose="00000500000000000000" pitchFamily="2" charset="0"/>
                <a:cs typeface="Calibri" panose="020F0502020204030204" pitchFamily="34" charset="0"/>
              </a:rPr>
              <a:t>referencing</a:t>
            </a:r>
            <a:r>
              <a:rPr lang="en-GB" sz="2000">
                <a:latin typeface="Montserrat" panose="00000500000000000000" pitchFamily="2" charset="0"/>
                <a:cs typeface="Calibri" panose="020F0502020204030204" pitchFamily="34" charset="0"/>
              </a:rPr>
              <a:t>’ and there are different ways of writing this information out e.g. the </a:t>
            </a:r>
            <a:r>
              <a:rPr lang="en-GB" sz="2000" i="1">
                <a:latin typeface="Montserrat" panose="00000500000000000000" pitchFamily="2" charset="0"/>
                <a:cs typeface="Calibri" panose="020F0502020204030204" pitchFamily="34" charset="0"/>
              </a:rPr>
              <a:t>Harvard Method </a:t>
            </a:r>
            <a:r>
              <a:rPr lang="en-GB" sz="2000">
                <a:latin typeface="Montserrat" panose="00000500000000000000" pitchFamily="2" charset="0"/>
                <a:cs typeface="Calibri" panose="020F0502020204030204" pitchFamily="34" charset="0"/>
              </a:rPr>
              <a:t>might look like the example in the box below.</a:t>
            </a:r>
            <a:endParaRPr lang="en-GB" sz="2000" b="1">
              <a:solidFill>
                <a:schemeClr val="accent2"/>
              </a:solidFill>
              <a:latin typeface="Montserrat" panose="00000500000000000000" pitchFamily="2" charset="0"/>
              <a:ea typeface="Arial"/>
              <a:cs typeface="Calibri" panose="020F0502020204030204" pitchFamily="34" charset="0"/>
              <a:sym typeface="Arial"/>
            </a:endParaRPr>
          </a:p>
        </p:txBody>
      </p:sp>
      <p:sp>
        <p:nvSpPr>
          <p:cNvPr id="8" name="TextBox 7">
            <a:extLst>
              <a:ext uri="{FF2B5EF4-FFF2-40B4-BE49-F238E27FC236}">
                <a16:creationId xmlns:a16="http://schemas.microsoft.com/office/drawing/2014/main" id="{845D173E-30B8-AAD2-C30C-4607948B5D65}"/>
              </a:ext>
            </a:extLst>
          </p:cNvPr>
          <p:cNvSpPr txBox="1"/>
          <p:nvPr/>
        </p:nvSpPr>
        <p:spPr>
          <a:xfrm>
            <a:off x="2210417" y="5898288"/>
            <a:ext cx="9716052" cy="706797"/>
          </a:xfrm>
          <a:prstGeom prst="rect">
            <a:avLst/>
          </a:prstGeom>
          <a:noFill/>
        </p:spPr>
        <p:txBody>
          <a:bodyPr wrap="square" lIns="91440" tIns="45720" rIns="91440" bIns="45720" anchor="t">
            <a:spAutoFit/>
          </a:bodyPr>
          <a:lstStyle/>
          <a:p>
            <a:pPr marL="0" indent="0" defTabSz="179388">
              <a:lnSpc>
                <a:spcPct val="114999"/>
              </a:lnSpc>
              <a:spcAft>
                <a:spcPts val="1600"/>
              </a:spcAft>
              <a:buNone/>
            </a:pPr>
            <a:r>
              <a:rPr lang="en">
                <a:solidFill>
                  <a:schemeClr val="accent3"/>
                </a:solidFill>
                <a:latin typeface="Montserrat" pitchFamily="2" charset="0"/>
                <a:ea typeface="Calibri"/>
                <a:cs typeface="Calibri"/>
              </a:rPr>
              <a:t>Russell, J,</a:t>
            </a:r>
            <a:r>
              <a:rPr lang="en">
                <a:latin typeface="Montserrat" pitchFamily="2" charset="0"/>
                <a:ea typeface="Calibri"/>
                <a:cs typeface="Calibri"/>
              </a:rPr>
              <a:t> 2023. </a:t>
            </a:r>
            <a:r>
              <a:rPr lang="en">
                <a:solidFill>
                  <a:schemeClr val="accent2">
                    <a:lumMod val="75000"/>
                  </a:schemeClr>
                </a:solidFill>
                <a:latin typeface="Montserrat" pitchFamily="2" charset="0"/>
                <a:ea typeface="Calibri"/>
                <a:cs typeface="Calibri"/>
              </a:rPr>
              <a:t>The implications of pasta shape and size on children between ages 4 and 8.</a:t>
            </a:r>
            <a:r>
              <a:rPr lang="en">
                <a:solidFill>
                  <a:srgbClr val="00B050"/>
                </a:solidFill>
                <a:latin typeface="Montserrat" pitchFamily="2" charset="0"/>
                <a:ea typeface="Calibri"/>
                <a:cs typeface="Calibri"/>
              </a:rPr>
              <a:t> [article]</a:t>
            </a:r>
            <a:r>
              <a:rPr lang="en">
                <a:latin typeface="Montserrat" pitchFamily="2" charset="0"/>
                <a:ea typeface="Calibri"/>
                <a:cs typeface="Calibri"/>
              </a:rPr>
              <a:t> </a:t>
            </a:r>
            <a:r>
              <a:rPr lang="en">
                <a:solidFill>
                  <a:schemeClr val="accent6">
                    <a:lumMod val="50000"/>
                  </a:schemeClr>
                </a:solidFill>
                <a:latin typeface="Montserrat" pitchFamily="2" charset="0"/>
                <a:ea typeface="Calibri"/>
                <a:cs typeface="Calibri"/>
              </a:rPr>
              <a:t>Journal of Important Things.</a:t>
            </a:r>
            <a:r>
              <a:rPr lang="en">
                <a:latin typeface="Montserrat" pitchFamily="2" charset="0"/>
                <a:ea typeface="Calibri"/>
                <a:cs typeface="Calibri"/>
              </a:rPr>
              <a:t> </a:t>
            </a:r>
            <a:r>
              <a:rPr lang="en">
                <a:solidFill>
                  <a:srgbClr val="0070C0"/>
                </a:solidFill>
                <a:latin typeface="Montserrat" pitchFamily="2" charset="0"/>
                <a:ea typeface="Calibri"/>
                <a:cs typeface="Calibri"/>
              </a:rPr>
              <a:t>Volume 94: 48-52</a:t>
            </a:r>
          </a:p>
        </p:txBody>
      </p:sp>
      <p:sp>
        <p:nvSpPr>
          <p:cNvPr id="11" name="Freeform 6">
            <a:extLst>
              <a:ext uri="{FF2B5EF4-FFF2-40B4-BE49-F238E27FC236}">
                <a16:creationId xmlns:a16="http://schemas.microsoft.com/office/drawing/2014/main" id="{F92533B6-59E9-8EE4-6DF6-5616BC9F6F68}"/>
              </a:ext>
            </a:extLst>
          </p:cNvPr>
          <p:cNvSpPr/>
          <p:nvPr/>
        </p:nvSpPr>
        <p:spPr>
          <a:xfrm>
            <a:off x="9671939" y="2172597"/>
            <a:ext cx="2251817" cy="2646976"/>
          </a:xfrm>
          <a:custGeom>
            <a:avLst/>
            <a:gdLst/>
            <a:ahLst/>
            <a:cxnLst/>
            <a:rect l="l" t="t" r="r" b="b"/>
            <a:pathLst>
              <a:path w="2654046" h="2761757">
                <a:moveTo>
                  <a:pt x="0" y="0"/>
                </a:moveTo>
                <a:lnTo>
                  <a:pt x="2654046" y="0"/>
                </a:lnTo>
                <a:lnTo>
                  <a:pt x="2654046" y="2761757"/>
                </a:lnTo>
                <a:lnTo>
                  <a:pt x="0" y="2761757"/>
                </a:lnTo>
                <a:lnTo>
                  <a:pt x="0" y="0"/>
                </a:lnTo>
                <a:close/>
              </a:path>
            </a:pathLst>
          </a:custGeom>
          <a:blipFill>
            <a:blip>
              <a:extLst>
                <a:ext uri="{96DAC541-7B7A-43D3-8B79-37D633B846F1}">
                  <asvg:svgBlip xmlns:asvg="http://schemas.microsoft.com/office/drawing/2016/SVG/main" r:embed="rId6"/>
                </a:ext>
              </a:extLst>
            </a:blip>
            <a:stretch>
              <a:fillRect b="-48992"/>
            </a:stretch>
          </a:blipFill>
        </p:spPr>
        <p:txBody>
          <a:bodyPr/>
          <a:lstStyle/>
          <a:p>
            <a:endParaRPr lang="en-US"/>
          </a:p>
        </p:txBody>
      </p:sp>
      <p:sp>
        <p:nvSpPr>
          <p:cNvPr id="13" name="TextBox 12">
            <a:extLst>
              <a:ext uri="{FF2B5EF4-FFF2-40B4-BE49-F238E27FC236}">
                <a16:creationId xmlns:a16="http://schemas.microsoft.com/office/drawing/2014/main" id="{71B7886C-875D-37AA-69DD-09686D74270E}"/>
              </a:ext>
            </a:extLst>
          </p:cNvPr>
          <p:cNvSpPr txBox="1"/>
          <p:nvPr/>
        </p:nvSpPr>
        <p:spPr>
          <a:xfrm>
            <a:off x="10271381" y="2826557"/>
            <a:ext cx="1541582" cy="400110"/>
          </a:xfrm>
          <a:prstGeom prst="rect">
            <a:avLst/>
          </a:prstGeom>
          <a:noFill/>
        </p:spPr>
        <p:txBody>
          <a:bodyPr wrap="square" lIns="91440" tIns="45720" rIns="91440" bIns="45720" anchor="t">
            <a:spAutoFit/>
          </a:bodyPr>
          <a:lstStyle/>
          <a:p>
            <a:r>
              <a:rPr lang="en-US" sz="2000">
                <a:latin typeface="Montserrat" pitchFamily="2" charset="0"/>
                <a:ea typeface="Calibri"/>
                <a:cs typeface="Calibri"/>
              </a:rPr>
              <a:t>Citation</a:t>
            </a:r>
            <a:r>
              <a:rPr lang="en-US" sz="1600">
                <a:latin typeface="Montserrat" pitchFamily="2" charset="0"/>
                <a:ea typeface="Calibri"/>
                <a:cs typeface="Calibri"/>
              </a:rPr>
              <a:t> </a:t>
            </a:r>
          </a:p>
        </p:txBody>
      </p:sp>
      <p:sp>
        <p:nvSpPr>
          <p:cNvPr id="14" name="TextBox 13">
            <a:extLst>
              <a:ext uri="{FF2B5EF4-FFF2-40B4-BE49-F238E27FC236}">
                <a16:creationId xmlns:a16="http://schemas.microsoft.com/office/drawing/2014/main" id="{2DB7C404-B736-B7A3-8647-12916C626CB3}"/>
              </a:ext>
            </a:extLst>
          </p:cNvPr>
          <p:cNvSpPr txBox="1"/>
          <p:nvPr/>
        </p:nvSpPr>
        <p:spPr>
          <a:xfrm>
            <a:off x="10081236" y="4100099"/>
            <a:ext cx="2563586" cy="400110"/>
          </a:xfrm>
          <a:prstGeom prst="rect">
            <a:avLst/>
          </a:prstGeom>
          <a:noFill/>
        </p:spPr>
        <p:txBody>
          <a:bodyPr wrap="square" lIns="91440" tIns="45720" rIns="91440" bIns="45720" rtlCol="0" anchor="t">
            <a:spAutoFit/>
          </a:bodyPr>
          <a:lstStyle/>
          <a:p>
            <a:r>
              <a:rPr lang="en-US" sz="2000">
                <a:latin typeface="Montserrat" pitchFamily="2" charset="0"/>
                <a:ea typeface="Calibri"/>
                <a:cs typeface="Calibri"/>
              </a:rPr>
              <a:t>Referencing</a:t>
            </a:r>
          </a:p>
        </p:txBody>
      </p:sp>
      <p:pic>
        <p:nvPicPr>
          <p:cNvPr id="7" name="Picture 6" descr="A blue rectangle with black border&#10;&#10;AI-generated content may be incorrect.">
            <a:extLst>
              <a:ext uri="{FF2B5EF4-FFF2-40B4-BE49-F238E27FC236}">
                <a16:creationId xmlns:a16="http://schemas.microsoft.com/office/drawing/2014/main" id="{F1A12B09-5D09-A20F-1C6F-A584EB3261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20" y="1389467"/>
            <a:ext cx="7299573" cy="655506"/>
          </a:xfrm>
          <a:prstGeom prst="rect">
            <a:avLst/>
          </a:prstGeom>
        </p:spPr>
      </p:pic>
      <p:sp>
        <p:nvSpPr>
          <p:cNvPr id="15" name="TextBox 14">
            <a:extLst>
              <a:ext uri="{FF2B5EF4-FFF2-40B4-BE49-F238E27FC236}">
                <a16:creationId xmlns:a16="http://schemas.microsoft.com/office/drawing/2014/main" id="{0088ABDD-5C57-2C52-9523-0A0DBC8D5AC8}"/>
              </a:ext>
            </a:extLst>
          </p:cNvPr>
          <p:cNvSpPr txBox="1"/>
          <p:nvPr/>
        </p:nvSpPr>
        <p:spPr>
          <a:xfrm>
            <a:off x="2409111" y="1456048"/>
            <a:ext cx="248237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i="1">
                <a:solidFill>
                  <a:schemeClr val="bg2"/>
                </a:solidFill>
                <a:latin typeface="Montserrat" pitchFamily="2" charset="0"/>
                <a:ea typeface="Calibri"/>
                <a:cs typeface="Calibri"/>
              </a:rPr>
              <a:t>Referencing</a:t>
            </a:r>
            <a:r>
              <a:rPr lang="en-GB" sz="3600" b="1" i="1">
                <a:solidFill>
                  <a:schemeClr val="bg2"/>
                </a:solidFill>
                <a:latin typeface="Calibri"/>
                <a:ea typeface="Calibri"/>
                <a:cs typeface="Calibri"/>
              </a:rPr>
              <a:t>   </a:t>
            </a:r>
          </a:p>
        </p:txBody>
      </p:sp>
      <p:sp>
        <p:nvSpPr>
          <p:cNvPr id="20" name="TextBox 19">
            <a:extLst>
              <a:ext uri="{FF2B5EF4-FFF2-40B4-BE49-F238E27FC236}">
                <a16:creationId xmlns:a16="http://schemas.microsoft.com/office/drawing/2014/main" id="{F15B34A6-99FD-53A1-7C1B-EB6181855808}"/>
              </a:ext>
            </a:extLst>
          </p:cNvPr>
          <p:cNvSpPr txBox="1"/>
          <p:nvPr/>
        </p:nvSpPr>
        <p:spPr>
          <a:xfrm>
            <a:off x="414331" y="6085814"/>
            <a:ext cx="25097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i="1">
                <a:solidFill>
                  <a:schemeClr val="bg2"/>
                </a:solidFill>
                <a:latin typeface="Montserrat" pitchFamily="2" charset="0"/>
                <a:ea typeface="Calibri"/>
                <a:cs typeface="Calibri"/>
              </a:rPr>
              <a:t>Example:</a:t>
            </a:r>
          </a:p>
        </p:txBody>
      </p:sp>
    </p:spTree>
    <p:extLst>
      <p:ext uri="{BB962C8B-B14F-4D97-AF65-F5344CB8AC3E}">
        <p14:creationId xmlns:p14="http://schemas.microsoft.com/office/powerpoint/2010/main" val="3882668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9D0987-92CF-B376-8BD6-70D1B82BD0DE}"/>
              </a:ext>
            </a:extLst>
          </p:cNvPr>
          <p:cNvPicPr>
            <a:picLocks noChangeAspect="1"/>
          </p:cNvPicPr>
          <p:nvPr/>
        </p:nvPicPr>
        <p:blipFill>
          <a:blip r:embed="rId4" cstate="screen">
            <a:extLst>
              <a:ext uri="{28A0092B-C50C-407E-A947-70E740481C1C}">
                <a14:useLocalDpi xmlns:a14="http://schemas.microsoft.com/office/drawing/2010/main"/>
              </a:ext>
            </a:extLst>
          </a:blip>
          <a:srcRect t="11026" b="24359"/>
          <a:stretch>
            <a:fillRect/>
          </a:stretch>
        </p:blipFill>
        <p:spPr>
          <a:xfrm>
            <a:off x="258793" y="1452113"/>
            <a:ext cx="11674415" cy="4212572"/>
          </a:xfrm>
          <a:prstGeom prst="rect">
            <a:avLst/>
          </a:prstGeom>
        </p:spPr>
      </p:pic>
    </p:spTree>
    <p:extLst>
      <p:ext uri="{BB962C8B-B14F-4D97-AF65-F5344CB8AC3E}">
        <p14:creationId xmlns:p14="http://schemas.microsoft.com/office/powerpoint/2010/main" val="691012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8" name="Picture 7" descr="A blue rectangle with black border&#10;&#10;AI-generated content may be incorrect.">
            <a:extLst>
              <a:ext uri="{FF2B5EF4-FFF2-40B4-BE49-F238E27FC236}">
                <a16:creationId xmlns:a16="http://schemas.microsoft.com/office/drawing/2014/main" id="{82A57B22-33C9-8D5D-6E45-E205624651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0349" y="1578428"/>
            <a:ext cx="7986874" cy="4865915"/>
          </a:xfrm>
          <a:prstGeom prst="rect">
            <a:avLst/>
          </a:prstGeom>
        </p:spPr>
      </p:pic>
      <p:sp>
        <p:nvSpPr>
          <p:cNvPr id="6" name="TextBox 5">
            <a:extLst>
              <a:ext uri="{FF2B5EF4-FFF2-40B4-BE49-F238E27FC236}">
                <a16:creationId xmlns:a16="http://schemas.microsoft.com/office/drawing/2014/main" id="{115FE473-AFBA-D0BF-E615-5BDA0A93FEAD}"/>
              </a:ext>
            </a:extLst>
          </p:cNvPr>
          <p:cNvSpPr txBox="1"/>
          <p:nvPr/>
        </p:nvSpPr>
        <p:spPr>
          <a:xfrm>
            <a:off x="804066" y="1974121"/>
            <a:ext cx="4589653" cy="4154984"/>
          </a:xfrm>
          <a:prstGeom prst="rect">
            <a:avLst/>
          </a:prstGeom>
          <a:noFill/>
        </p:spPr>
        <p:txBody>
          <a:bodyPr wrap="square" lIns="91440" tIns="45720" rIns="91440" bIns="45720" anchor="t">
            <a:spAutoFit/>
          </a:bodyPr>
          <a:lstStyle/>
          <a:p>
            <a:r>
              <a:rPr lang="en-GB" sz="2400">
                <a:latin typeface="Montserrat" panose="00000500000000000000" pitchFamily="2" charset="0"/>
              </a:rPr>
              <a:t>Complete the worksheet by finding at least </a:t>
            </a:r>
            <a:r>
              <a:rPr lang="en-GB" sz="2400" b="1">
                <a:latin typeface="Montserrat" panose="00000500000000000000" pitchFamily="2" charset="0"/>
              </a:rPr>
              <a:t>THREE key facts </a:t>
            </a:r>
            <a:r>
              <a:rPr lang="en-GB" sz="2400">
                <a:latin typeface="Montserrat" panose="00000500000000000000" pitchFamily="2" charset="0"/>
              </a:rPr>
              <a:t>that could be useful for your research.</a:t>
            </a:r>
          </a:p>
          <a:p>
            <a:endParaRPr lang="en-GB" sz="2400">
              <a:latin typeface="Montserrat" panose="00000500000000000000" pitchFamily="2" charset="0"/>
            </a:endParaRPr>
          </a:p>
          <a:p>
            <a:r>
              <a:rPr lang="en-GB" sz="2400" b="1" i="1">
                <a:latin typeface="Montserrat" panose="00000500000000000000" pitchFamily="2" charset="0"/>
              </a:rPr>
              <a:t>How reliable do you think the sources were?</a:t>
            </a:r>
          </a:p>
          <a:p>
            <a:endParaRPr lang="en-GB" sz="2400">
              <a:latin typeface="Montserrat" panose="00000500000000000000" pitchFamily="2" charset="0"/>
            </a:endParaRPr>
          </a:p>
          <a:p>
            <a:pPr marL="342900" indent="-342900">
              <a:buFont typeface="Arial" panose="020B0604020202020204" pitchFamily="34" charset="0"/>
              <a:buChar char="•"/>
            </a:pPr>
            <a:r>
              <a:rPr lang="en-GB" sz="2400">
                <a:latin typeface="Montserrat" panose="00000500000000000000" pitchFamily="2" charset="0"/>
              </a:rPr>
              <a:t>If reliable, why was this?</a:t>
            </a:r>
          </a:p>
          <a:p>
            <a:pPr marL="342900" indent="-342900">
              <a:buFont typeface="Arial" panose="020B0604020202020204" pitchFamily="34" charset="0"/>
              <a:buChar char="•"/>
            </a:pPr>
            <a:endParaRPr lang="en-GB" sz="2400">
              <a:latin typeface="Montserrat" panose="00000500000000000000" pitchFamily="2" charset="0"/>
            </a:endParaRPr>
          </a:p>
          <a:p>
            <a:pPr marL="342900" indent="-342900">
              <a:buFont typeface="Arial" panose="020B0604020202020204" pitchFamily="34" charset="0"/>
              <a:buChar char="•"/>
            </a:pPr>
            <a:r>
              <a:rPr lang="en-GB" sz="2400">
                <a:latin typeface="Montserrat" panose="00000500000000000000" pitchFamily="2" charset="0"/>
              </a:rPr>
              <a:t>If not reliable, why not?</a:t>
            </a:r>
          </a:p>
        </p:txBody>
      </p:sp>
      <p:pic>
        <p:nvPicPr>
          <p:cNvPr id="17" name="Picture 16" descr="A person sitting at a computer&#10;&#10;Description automatically generated">
            <a:extLst>
              <a:ext uri="{FF2B5EF4-FFF2-40B4-BE49-F238E27FC236}">
                <a16:creationId xmlns:a16="http://schemas.microsoft.com/office/drawing/2014/main" id="{308CA17D-4967-0A36-9606-3DE3F306D8A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819859" y="2923122"/>
            <a:ext cx="3179705" cy="2390540"/>
          </a:xfrm>
          <a:prstGeom prst="rect">
            <a:avLst/>
          </a:prstGeom>
        </p:spPr>
      </p:pic>
      <p:pic>
        <p:nvPicPr>
          <p:cNvPr id="19" name="Picture 18" descr="A computer screen with a search bar and arrow&#10;&#10;Description automatically generated">
            <a:extLst>
              <a:ext uri="{FF2B5EF4-FFF2-40B4-BE49-F238E27FC236}">
                <a16:creationId xmlns:a16="http://schemas.microsoft.com/office/drawing/2014/main" id="{9862173D-EE66-4D1B-011A-65FD0B5C1C4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215077" y="1580790"/>
            <a:ext cx="2643235" cy="1774988"/>
          </a:xfrm>
          <a:prstGeom prst="rect">
            <a:avLst/>
          </a:prstGeom>
        </p:spPr>
      </p:pic>
      <p:pic>
        <p:nvPicPr>
          <p:cNvPr id="21" name="Picture 20" descr="A light bulb with a black background&#10;&#10;Description automatically generated">
            <a:extLst>
              <a:ext uri="{FF2B5EF4-FFF2-40B4-BE49-F238E27FC236}">
                <a16:creationId xmlns:a16="http://schemas.microsoft.com/office/drawing/2014/main" id="{648D4B37-6124-6C2D-459F-5DFEC9909C5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300000">
            <a:off x="9103876" y="4142395"/>
            <a:ext cx="2185807" cy="2350026"/>
          </a:xfrm>
          <a:prstGeom prst="rect">
            <a:avLst/>
          </a:prstGeom>
        </p:spPr>
      </p:pic>
      <p:sp>
        <p:nvSpPr>
          <p:cNvPr id="3" name="Title 1">
            <a:extLst>
              <a:ext uri="{FF2B5EF4-FFF2-40B4-BE49-F238E27FC236}">
                <a16:creationId xmlns:a16="http://schemas.microsoft.com/office/drawing/2014/main" id="{BABA21A0-1402-FD2B-793B-F9107E5EF044}"/>
              </a:ext>
            </a:extLst>
          </p:cNvPr>
          <p:cNvSpPr>
            <a:spLocks noGrp="1"/>
          </p:cNvSpPr>
          <p:nvPr>
            <p:ph type="title"/>
          </p:nvPr>
        </p:nvSpPr>
        <p:spPr>
          <a:xfrm>
            <a:off x="1842655" y="274797"/>
            <a:ext cx="9135091" cy="850470"/>
          </a:xfrm>
        </p:spPr>
        <p:txBody>
          <a:bodyPr/>
          <a:lstStyle/>
          <a:p>
            <a:pPr algn="ctr"/>
            <a:r>
              <a:rPr lang="en-US" sz="4000" dirty="0">
                <a:latin typeface="Ems bolder font"/>
                <a:cs typeface="Futura Medium"/>
              </a:rPr>
              <a:t>Activity 4 – Searching for key facts</a:t>
            </a:r>
          </a:p>
        </p:txBody>
      </p:sp>
    </p:spTree>
    <p:extLst>
      <p:ext uri="{BB962C8B-B14F-4D97-AF65-F5344CB8AC3E}">
        <p14:creationId xmlns:p14="http://schemas.microsoft.com/office/powerpoint/2010/main" val="3402924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CD5F1E-6A4F-505D-70ED-65C9D2E734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8439" y="1549102"/>
            <a:ext cx="8681323" cy="1541891"/>
          </a:xfrm>
          <a:prstGeom prst="rect">
            <a:avLst/>
          </a:prstGeom>
        </p:spPr>
      </p:pic>
      <p:sp>
        <p:nvSpPr>
          <p:cNvPr id="2" name="Title 1">
            <a:extLst>
              <a:ext uri="{FF2B5EF4-FFF2-40B4-BE49-F238E27FC236}">
                <a16:creationId xmlns:a16="http://schemas.microsoft.com/office/drawing/2014/main" id="{E72CE383-0DD1-8CB6-4DE4-063D7BC535AC}"/>
              </a:ext>
            </a:extLst>
          </p:cNvPr>
          <p:cNvSpPr>
            <a:spLocks noGrp="1"/>
          </p:cNvSpPr>
          <p:nvPr>
            <p:ph type="title"/>
          </p:nvPr>
        </p:nvSpPr>
        <p:spPr>
          <a:xfrm>
            <a:off x="4100284" y="108858"/>
            <a:ext cx="3995588" cy="1244600"/>
          </a:xfrm>
        </p:spPr>
        <p:txBody>
          <a:bodyPr>
            <a:normAutofit/>
          </a:bodyPr>
          <a:lstStyle/>
          <a:p>
            <a:pPr algn="ctr"/>
            <a:r>
              <a:rPr lang="en-US" sz="4000">
                <a:latin typeface="Ems bolder font" pitchFamily="50" charset="0"/>
                <a:cs typeface="Futura Medium"/>
              </a:rPr>
              <a:t>Representation</a:t>
            </a:r>
          </a:p>
        </p:txBody>
      </p:sp>
      <p:sp>
        <p:nvSpPr>
          <p:cNvPr id="3" name="Content Placeholder 2">
            <a:extLst>
              <a:ext uri="{FF2B5EF4-FFF2-40B4-BE49-F238E27FC236}">
                <a16:creationId xmlns:a16="http://schemas.microsoft.com/office/drawing/2014/main" id="{0A326B2A-477A-4F69-DC8F-881D5B6A1365}"/>
              </a:ext>
            </a:extLst>
          </p:cNvPr>
          <p:cNvSpPr>
            <a:spLocks noGrp="1"/>
          </p:cNvSpPr>
          <p:nvPr>
            <p:ph idx="1"/>
          </p:nvPr>
        </p:nvSpPr>
        <p:spPr>
          <a:xfrm>
            <a:off x="2965687" y="1857706"/>
            <a:ext cx="6457151" cy="1885673"/>
          </a:xfrm>
        </p:spPr>
        <p:txBody>
          <a:bodyPr lIns="91440" tIns="45720" rIns="91440" bIns="45720" anchor="t">
            <a:normAutofit/>
          </a:bodyPr>
          <a:lstStyle/>
          <a:p>
            <a:r>
              <a:rPr lang="en-GB" sz="2000" i="0">
                <a:effectLst/>
                <a:latin typeface="Montserrat" pitchFamily="2" charset="0"/>
                <a:cs typeface="Futura Medium"/>
              </a:rPr>
              <a:t>Making present something which is absent.</a:t>
            </a:r>
          </a:p>
          <a:p>
            <a:r>
              <a:rPr lang="en-GB" sz="2000">
                <a:latin typeface="Montserrat" pitchFamily="2" charset="0"/>
                <a:cs typeface="Futura Medium"/>
              </a:rPr>
              <a:t>S</a:t>
            </a:r>
            <a:r>
              <a:rPr lang="en-GB" sz="2000" i="0">
                <a:effectLst/>
                <a:latin typeface="Montserrat" pitchFamily="2" charset="0"/>
                <a:cs typeface="Futura Medium"/>
              </a:rPr>
              <a:t>peaking or doing something for another person.</a:t>
            </a:r>
            <a:endParaRPr lang="en-US" sz="2000">
              <a:latin typeface="Montserrat" pitchFamily="2" charset="0"/>
              <a:cs typeface="Futura Medium"/>
            </a:endParaRPr>
          </a:p>
        </p:txBody>
      </p:sp>
      <p:pic>
        <p:nvPicPr>
          <p:cNvPr id="4" name="Picture 3" descr="A group of people sitting in chairs&#10;&#10;AI-generated content may be incorrect.">
            <a:extLst>
              <a:ext uri="{FF2B5EF4-FFF2-40B4-BE49-F238E27FC236}">
                <a16:creationId xmlns:a16="http://schemas.microsoft.com/office/drawing/2014/main" id="{FD30212D-E7F8-BEE3-5038-5150B3F6F36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06217" y="3254743"/>
            <a:ext cx="5380404" cy="3372885"/>
          </a:xfrm>
          <a:prstGeom prst="rect">
            <a:avLst/>
          </a:prstGeom>
        </p:spPr>
      </p:pic>
    </p:spTree>
    <p:extLst>
      <p:ext uri="{BB962C8B-B14F-4D97-AF65-F5344CB8AC3E}">
        <p14:creationId xmlns:p14="http://schemas.microsoft.com/office/powerpoint/2010/main" val="1580866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572F44-67FD-0DC0-A272-343708B4A519}"/>
              </a:ext>
            </a:extLst>
          </p:cNvPr>
          <p:cNvPicPr>
            <a:picLocks noChangeAspect="1"/>
          </p:cNvPicPr>
          <p:nvPr/>
        </p:nvPicPr>
        <p:blipFill>
          <a:blip r:embed="rId4"/>
          <a:stretch>
            <a:fillRect/>
          </a:stretch>
        </p:blipFill>
        <p:spPr>
          <a:xfrm>
            <a:off x="344519" y="1409698"/>
            <a:ext cx="6549960" cy="5382986"/>
          </a:xfrm>
          <a:prstGeom prst="rect">
            <a:avLst/>
          </a:prstGeom>
        </p:spPr>
      </p:pic>
      <p:pic>
        <p:nvPicPr>
          <p:cNvPr id="13" name="Picture 12" descr="Three women gathered around laptop">
            <a:extLst>
              <a:ext uri="{FF2B5EF4-FFF2-40B4-BE49-F238E27FC236}">
                <a16:creationId xmlns:a16="http://schemas.microsoft.com/office/drawing/2014/main" id="{309DC49C-7ADD-5DF9-C41F-D7EF20D0EFF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140440" y="1408733"/>
            <a:ext cx="4797345" cy="5234866"/>
          </a:xfrm>
          <a:prstGeom prst="rect">
            <a:avLst/>
          </a:prstGeom>
        </p:spPr>
      </p:pic>
      <p:sp>
        <p:nvSpPr>
          <p:cNvPr id="6" name="Title 5">
            <a:extLst>
              <a:ext uri="{FF2B5EF4-FFF2-40B4-BE49-F238E27FC236}">
                <a16:creationId xmlns:a16="http://schemas.microsoft.com/office/drawing/2014/main" id="{E87DBFF5-B1E0-4CB1-3D8D-B1EE35395FA6}"/>
              </a:ext>
            </a:extLst>
          </p:cNvPr>
          <p:cNvSpPr>
            <a:spLocks noGrp="1"/>
          </p:cNvSpPr>
          <p:nvPr>
            <p:ph type="title"/>
          </p:nvPr>
        </p:nvSpPr>
        <p:spPr>
          <a:xfrm>
            <a:off x="701633" y="367640"/>
            <a:ext cx="12110357" cy="535531"/>
          </a:xfrm>
        </p:spPr>
        <p:txBody>
          <a:bodyPr/>
          <a:lstStyle/>
          <a:p>
            <a:pPr algn="ctr"/>
            <a:r>
              <a:rPr lang="en-GB" sz="4000">
                <a:latin typeface="Ems bolder font" pitchFamily="50" charset="0"/>
                <a:cs typeface="Futura Medium"/>
              </a:rPr>
              <a:t>Representation - </a:t>
            </a:r>
            <a:r>
              <a:rPr lang="en-GB" sz="3600">
                <a:latin typeface="Ems bolder font" pitchFamily="50" charset="0"/>
                <a:cs typeface="Futura Medium"/>
              </a:rPr>
              <a:t>researchers </a:t>
            </a:r>
            <a:r>
              <a:rPr lang="en-GB" sz="3600" b="1">
                <a:latin typeface="Ems bolder font" pitchFamily="50" charset="0"/>
                <a:cs typeface="Futura Medium"/>
              </a:rPr>
              <a:t>and participants</a:t>
            </a:r>
          </a:p>
        </p:txBody>
      </p:sp>
      <p:sp>
        <p:nvSpPr>
          <p:cNvPr id="3" name="Content Placeholder 2">
            <a:extLst>
              <a:ext uri="{FF2B5EF4-FFF2-40B4-BE49-F238E27FC236}">
                <a16:creationId xmlns:a16="http://schemas.microsoft.com/office/drawing/2014/main" id="{6F98BC6D-DF74-203B-5620-56CB705B6B52}"/>
              </a:ext>
            </a:extLst>
          </p:cNvPr>
          <p:cNvSpPr>
            <a:spLocks noGrp="1"/>
          </p:cNvSpPr>
          <p:nvPr>
            <p:ph idx="1"/>
          </p:nvPr>
        </p:nvSpPr>
        <p:spPr>
          <a:xfrm>
            <a:off x="453213" y="1697923"/>
            <a:ext cx="5975295" cy="4806536"/>
          </a:xfrm>
        </p:spPr>
        <p:txBody>
          <a:bodyPr anchor="t">
            <a:noAutofit/>
          </a:bodyPr>
          <a:lstStyle/>
          <a:p>
            <a:pPr>
              <a:lnSpc>
                <a:spcPct val="110000"/>
              </a:lnSpc>
            </a:pPr>
            <a:r>
              <a:rPr lang="en-US" sz="2200" b="1">
                <a:latin typeface="Montserrat" pitchFamily="2" charset="0"/>
                <a:ea typeface="Calibri" panose="020F0502020204030204" pitchFamily="34" charset="0"/>
                <a:cs typeface="Calibri" panose="020F0502020204030204" pitchFamily="34" charset="0"/>
              </a:rPr>
              <a:t>Researchers need to be representative</a:t>
            </a:r>
            <a:br>
              <a:rPr lang="en-US" sz="2200">
                <a:latin typeface="Montserrat" pitchFamily="2" charset="0"/>
                <a:ea typeface="Calibri" panose="020F0502020204030204" pitchFamily="34" charset="0"/>
                <a:cs typeface="Calibri" panose="020F0502020204030204" pitchFamily="34" charset="0"/>
              </a:rPr>
            </a:br>
            <a:r>
              <a:rPr lang="en-US" sz="2200">
                <a:latin typeface="Montserrat" pitchFamily="2" charset="0"/>
                <a:ea typeface="Calibri" panose="020F0502020204030204" pitchFamily="34" charset="0"/>
                <a:cs typeface="Calibri" panose="020F0502020204030204" pitchFamily="34" charset="0"/>
              </a:rPr>
              <a:t>For example, bl</a:t>
            </a:r>
            <a:r>
              <a:rPr lang="en-GB" sz="2200">
                <a:latin typeface="Montserrat" pitchFamily="2" charset="0"/>
                <a:ea typeface="Calibri" panose="020F0502020204030204" pitchFamily="34" charset="0"/>
                <a:cs typeface="Calibri" panose="020F0502020204030204" pitchFamily="34" charset="0"/>
              </a:rPr>
              <a:t>ack women make up less than 2% of all professors in in UK Higher Education (HESA)</a:t>
            </a:r>
            <a:br>
              <a:rPr lang="en-US" sz="2200">
                <a:latin typeface="Montserrat" pitchFamily="2" charset="0"/>
                <a:ea typeface="Calibri" panose="020F0502020204030204" pitchFamily="34" charset="0"/>
                <a:cs typeface="Calibri" panose="020F0502020204030204" pitchFamily="34" charset="0"/>
              </a:rPr>
            </a:br>
            <a:endParaRPr lang="en-US" sz="2200">
              <a:latin typeface="Montserrat" pitchFamily="2" charset="0"/>
              <a:ea typeface="Calibri" panose="020F0502020204030204" pitchFamily="34" charset="0"/>
              <a:cs typeface="Calibri" panose="020F0502020204030204" pitchFamily="34" charset="0"/>
            </a:endParaRPr>
          </a:p>
          <a:p>
            <a:pPr>
              <a:lnSpc>
                <a:spcPct val="110000"/>
              </a:lnSpc>
            </a:pPr>
            <a:r>
              <a:rPr lang="en-US" sz="2200" b="1">
                <a:latin typeface="Montserrat" pitchFamily="2" charset="0"/>
                <a:ea typeface="Calibri" panose="020F0502020204030204" pitchFamily="34" charset="0"/>
                <a:cs typeface="Calibri" panose="020F0502020204030204" pitchFamily="34" charset="0"/>
              </a:rPr>
              <a:t>People participating in research</a:t>
            </a:r>
            <a:br>
              <a:rPr lang="en-US" sz="2200">
                <a:latin typeface="Montserrat" pitchFamily="2" charset="0"/>
                <a:ea typeface="Calibri" panose="020F0502020204030204" pitchFamily="34" charset="0"/>
                <a:cs typeface="Calibri" panose="020F0502020204030204" pitchFamily="34" charset="0"/>
              </a:rPr>
            </a:br>
            <a:r>
              <a:rPr lang="en-GB" sz="2200">
                <a:latin typeface="Montserrat" pitchFamily="2" charset="0"/>
                <a:ea typeface="Calibri" panose="020F0502020204030204" pitchFamily="34" charset="0"/>
                <a:cs typeface="Calibri" panose="020F0502020204030204" pitchFamily="34" charset="0"/>
              </a:rPr>
              <a:t>For example, in the UK, areas and communities with the highest burden of disease also have the lowest number of patients taking part in research (NIHR)</a:t>
            </a:r>
            <a:endParaRPr lang="en-US" sz="2200">
              <a:latin typeface="Montserrat" pitchFamily="2"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6821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19" name="Picture 18" descr="A blue rectangle with black border&#10;&#10;AI-generated content may be incorrect.">
            <a:extLst>
              <a:ext uri="{FF2B5EF4-FFF2-40B4-BE49-F238E27FC236}">
                <a16:creationId xmlns:a16="http://schemas.microsoft.com/office/drawing/2014/main" id="{9E3E0BC3-C640-569C-9EF7-4239CFD7D79E}"/>
              </a:ext>
            </a:extLst>
          </p:cNvPr>
          <p:cNvPicPr>
            <a:picLocks noChangeAspect="1"/>
          </p:cNvPicPr>
          <p:nvPr/>
        </p:nvPicPr>
        <p:blipFill>
          <a:blip r:embed="rId4"/>
          <a:stretch>
            <a:fillRect/>
          </a:stretch>
        </p:blipFill>
        <p:spPr>
          <a:xfrm>
            <a:off x="237307" y="1501920"/>
            <a:ext cx="10847968" cy="4865915"/>
          </a:xfrm>
          <a:prstGeom prst="rect">
            <a:avLst/>
          </a:prstGeom>
        </p:spPr>
      </p:pic>
      <p:graphicFrame>
        <p:nvGraphicFramePr>
          <p:cNvPr id="6" name="Content Placeholder 2">
            <a:extLst>
              <a:ext uri="{FF2B5EF4-FFF2-40B4-BE49-F238E27FC236}">
                <a16:creationId xmlns:a16="http://schemas.microsoft.com/office/drawing/2014/main" id="{83065EA6-03F1-AB1E-9EE9-6851A0D2A997}"/>
              </a:ext>
            </a:extLst>
          </p:cNvPr>
          <p:cNvGraphicFramePr>
            <a:graphicFrameLocks noGrp="1"/>
          </p:cNvGraphicFramePr>
          <p:nvPr>
            <p:ph idx="1"/>
            <p:extLst>
              <p:ext uri="{D42A27DB-BD31-4B8C-83A1-F6EECF244321}">
                <p14:modId xmlns:p14="http://schemas.microsoft.com/office/powerpoint/2010/main" val="3904506082"/>
              </p:ext>
            </p:extLst>
          </p:nvPr>
        </p:nvGraphicFramePr>
        <p:xfrm>
          <a:off x="739306" y="1636116"/>
          <a:ext cx="9037505" cy="359155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Picture 4" descr="A group of chat bubbles&#10;&#10;Description automatically generated">
            <a:extLst>
              <a:ext uri="{FF2B5EF4-FFF2-40B4-BE49-F238E27FC236}">
                <a16:creationId xmlns:a16="http://schemas.microsoft.com/office/drawing/2014/main" id="{062A7EA8-A094-F608-0FEA-7DEE2495463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flipH="1">
            <a:off x="9353604" y="1352282"/>
            <a:ext cx="2712445" cy="2082541"/>
          </a:xfrm>
          <a:prstGeom prst="rect">
            <a:avLst/>
          </a:prstGeom>
        </p:spPr>
      </p:pic>
      <p:pic>
        <p:nvPicPr>
          <p:cNvPr id="26" name="Picture 25" descr="A blue rectangle with black border&#10;&#10;AI-generated content may be incorrect.">
            <a:extLst>
              <a:ext uri="{FF2B5EF4-FFF2-40B4-BE49-F238E27FC236}">
                <a16:creationId xmlns:a16="http://schemas.microsoft.com/office/drawing/2014/main" id="{B7773769-4B01-63A3-4429-16F09882ECC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787877" y="3935185"/>
            <a:ext cx="2173905" cy="1300845"/>
          </a:xfrm>
          <a:prstGeom prst="rect">
            <a:avLst/>
          </a:prstGeom>
        </p:spPr>
      </p:pic>
      <p:sp>
        <p:nvSpPr>
          <p:cNvPr id="8" name="TextBox 7">
            <a:extLst>
              <a:ext uri="{FF2B5EF4-FFF2-40B4-BE49-F238E27FC236}">
                <a16:creationId xmlns:a16="http://schemas.microsoft.com/office/drawing/2014/main" id="{19F526E7-F2BB-7115-9031-2A9396E2DD04}"/>
              </a:ext>
            </a:extLst>
          </p:cNvPr>
          <p:cNvSpPr txBox="1"/>
          <p:nvPr/>
        </p:nvSpPr>
        <p:spPr>
          <a:xfrm>
            <a:off x="9892144" y="4139331"/>
            <a:ext cx="2173905" cy="892552"/>
          </a:xfrm>
          <a:prstGeom prst="rect">
            <a:avLst/>
          </a:prstGeom>
          <a:noFill/>
        </p:spPr>
        <p:txBody>
          <a:bodyPr wrap="square">
            <a:spAutoFit/>
          </a:bodyPr>
          <a:lstStyle/>
          <a:p>
            <a:r>
              <a:rPr lang="en-GB" sz="2600" dirty="0">
                <a:latin typeface="Montserrat" pitchFamily="2" charset="0"/>
              </a:rPr>
              <a:t>Discuss on your tables</a:t>
            </a:r>
          </a:p>
        </p:txBody>
      </p:sp>
      <p:sp>
        <p:nvSpPr>
          <p:cNvPr id="4" name="Title 5">
            <a:extLst>
              <a:ext uri="{FF2B5EF4-FFF2-40B4-BE49-F238E27FC236}">
                <a16:creationId xmlns:a16="http://schemas.microsoft.com/office/drawing/2014/main" id="{534FED78-BB3A-0F21-1081-93A839AEDF75}"/>
              </a:ext>
            </a:extLst>
          </p:cNvPr>
          <p:cNvSpPr>
            <a:spLocks noGrp="1"/>
          </p:cNvSpPr>
          <p:nvPr>
            <p:ph type="title"/>
          </p:nvPr>
        </p:nvSpPr>
        <p:spPr>
          <a:xfrm>
            <a:off x="2846119" y="416626"/>
            <a:ext cx="6504215" cy="535531"/>
          </a:xfrm>
        </p:spPr>
        <p:txBody>
          <a:bodyPr/>
          <a:lstStyle/>
          <a:p>
            <a:pPr algn="ctr"/>
            <a:r>
              <a:rPr lang="en-GB" sz="4000">
                <a:latin typeface="Ems bolder font" pitchFamily="50" charset="0"/>
                <a:cs typeface="Futura Medium"/>
              </a:rPr>
              <a:t>Over to you to discuss …</a:t>
            </a:r>
          </a:p>
        </p:txBody>
      </p:sp>
    </p:spTree>
    <p:extLst>
      <p:ext uri="{BB962C8B-B14F-4D97-AF65-F5344CB8AC3E}">
        <p14:creationId xmlns:p14="http://schemas.microsoft.com/office/powerpoint/2010/main" val="1230925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5" name="Picture 4" descr="A blue rectangle with black border&#10;&#10;AI-generated content may be incorrect.">
            <a:extLst>
              <a:ext uri="{FF2B5EF4-FFF2-40B4-BE49-F238E27FC236}">
                <a16:creationId xmlns:a16="http://schemas.microsoft.com/office/drawing/2014/main" id="{39473D9F-8568-EB77-63CB-52848B9FAC11}"/>
              </a:ext>
            </a:extLst>
          </p:cNvPr>
          <p:cNvPicPr>
            <a:picLocks noChangeAspect="1"/>
          </p:cNvPicPr>
          <p:nvPr/>
        </p:nvPicPr>
        <p:blipFill>
          <a:blip r:embed="rId4"/>
          <a:stretch>
            <a:fillRect/>
          </a:stretch>
        </p:blipFill>
        <p:spPr>
          <a:xfrm>
            <a:off x="181235" y="1436913"/>
            <a:ext cx="6887418" cy="5252358"/>
          </a:xfrm>
          <a:prstGeom prst="rect">
            <a:avLst/>
          </a:prstGeom>
        </p:spPr>
      </p:pic>
      <p:sp>
        <p:nvSpPr>
          <p:cNvPr id="3" name="Content Placeholder 2">
            <a:extLst>
              <a:ext uri="{FF2B5EF4-FFF2-40B4-BE49-F238E27FC236}">
                <a16:creationId xmlns:a16="http://schemas.microsoft.com/office/drawing/2014/main" id="{B957F6A8-EFA5-442A-F547-6BBC969455E0}"/>
              </a:ext>
            </a:extLst>
          </p:cNvPr>
          <p:cNvSpPr>
            <a:spLocks noGrp="1"/>
          </p:cNvSpPr>
          <p:nvPr>
            <p:ph idx="1"/>
          </p:nvPr>
        </p:nvSpPr>
        <p:spPr>
          <a:xfrm>
            <a:off x="778421" y="2167202"/>
            <a:ext cx="5699201" cy="3428841"/>
          </a:xfrm>
        </p:spPr>
        <p:txBody>
          <a:bodyPr anchor="t">
            <a:noAutofit/>
          </a:bodyPr>
          <a:lstStyle/>
          <a:p>
            <a:pPr>
              <a:lnSpc>
                <a:spcPct val="110000"/>
              </a:lnSpc>
            </a:pPr>
            <a:r>
              <a:rPr lang="en-GB" sz="2400">
                <a:latin typeface="Montserrat" panose="00000500000000000000" pitchFamily="2" charset="0"/>
              </a:rPr>
              <a:t>A</a:t>
            </a:r>
            <a:r>
              <a:rPr lang="en-GB" sz="2400" b="0" i="0">
                <a:effectLst/>
                <a:latin typeface="Montserrat" panose="00000500000000000000" pitchFamily="2" charset="0"/>
              </a:rPr>
              <a:t>ny knowledge is informed by the location and position of the knowledge producer.</a:t>
            </a:r>
            <a:endParaRPr lang="en-US" sz="2400">
              <a:latin typeface="Montserrat" panose="00000500000000000000" pitchFamily="2" charset="0"/>
            </a:endParaRPr>
          </a:p>
          <a:p>
            <a:pPr>
              <a:lnSpc>
                <a:spcPct val="110000"/>
              </a:lnSpc>
            </a:pPr>
            <a:r>
              <a:rPr lang="en-US" sz="2400">
                <a:latin typeface="Montserrat" panose="00000500000000000000" pitchFamily="2" charset="0"/>
              </a:rPr>
              <a:t>It does not mean that knowledge is weak! </a:t>
            </a:r>
            <a:endParaRPr lang="en-GB" sz="2400">
              <a:latin typeface="Montserrat" panose="00000500000000000000" pitchFamily="2" charset="0"/>
            </a:endParaRPr>
          </a:p>
          <a:p>
            <a:pPr>
              <a:lnSpc>
                <a:spcPct val="110000"/>
              </a:lnSpc>
            </a:pPr>
            <a:r>
              <a:rPr lang="en-GB" sz="2400">
                <a:latin typeface="Montserrat" panose="00000500000000000000" pitchFamily="2" charset="0"/>
              </a:rPr>
              <a:t>It means that knowledge</a:t>
            </a:r>
            <a:r>
              <a:rPr lang="en-GB" sz="2400" b="0" i="0">
                <a:effectLst/>
                <a:latin typeface="Montserrat" panose="00000500000000000000" pitchFamily="2" charset="0"/>
              </a:rPr>
              <a:t> by and of the “marginal</a:t>
            </a:r>
            <a:r>
              <a:rPr lang="en-GB" sz="2400">
                <a:latin typeface="Montserrat" panose="00000500000000000000" pitchFamily="2" charset="0"/>
              </a:rPr>
              <a:t>”</a:t>
            </a:r>
            <a:r>
              <a:rPr lang="en-GB" sz="2400" b="0" i="0">
                <a:effectLst/>
                <a:latin typeface="Montserrat" panose="00000500000000000000" pitchFamily="2" charset="0"/>
              </a:rPr>
              <a:t> or “oppressed</a:t>
            </a:r>
            <a:r>
              <a:rPr lang="en-GB" sz="2400">
                <a:latin typeface="Montserrat" panose="00000500000000000000" pitchFamily="2" charset="0"/>
              </a:rPr>
              <a:t>”</a:t>
            </a:r>
            <a:r>
              <a:rPr lang="en-GB" sz="2400" b="0" i="0">
                <a:effectLst/>
                <a:latin typeface="Montserrat" panose="00000500000000000000" pitchFamily="2" charset="0"/>
              </a:rPr>
              <a:t> is crucial for “good knowledge”.</a:t>
            </a:r>
          </a:p>
        </p:txBody>
      </p:sp>
      <p:pic>
        <p:nvPicPr>
          <p:cNvPr id="6" name="Picture 5" descr="Magnifying glasses on yellow backdrop">
            <a:extLst>
              <a:ext uri="{FF2B5EF4-FFF2-40B4-BE49-F238E27FC236}">
                <a16:creationId xmlns:a16="http://schemas.microsoft.com/office/drawing/2014/main" id="{7F1E6057-CD54-5220-3DC4-6A737C1355F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408062" y="1554612"/>
            <a:ext cx="4363853" cy="4912289"/>
          </a:xfrm>
          <a:prstGeom prst="rect">
            <a:avLst/>
          </a:prstGeom>
        </p:spPr>
      </p:pic>
      <p:sp>
        <p:nvSpPr>
          <p:cNvPr id="10" name="Title 5">
            <a:extLst>
              <a:ext uri="{FF2B5EF4-FFF2-40B4-BE49-F238E27FC236}">
                <a16:creationId xmlns:a16="http://schemas.microsoft.com/office/drawing/2014/main" id="{AF45C805-30FF-FB51-B273-5181D4BD504A}"/>
              </a:ext>
            </a:extLst>
          </p:cNvPr>
          <p:cNvSpPr txBox="1">
            <a:spLocks/>
          </p:cNvSpPr>
          <p:nvPr/>
        </p:nvSpPr>
        <p:spPr>
          <a:xfrm>
            <a:off x="3537362" y="427512"/>
            <a:ext cx="5121730" cy="5355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GB" sz="4000">
                <a:latin typeface="Ems bolder font" pitchFamily="50" charset="0"/>
                <a:cs typeface="Futura Medium"/>
              </a:rPr>
              <a:t>Situated knowledge</a:t>
            </a:r>
            <a:endParaRPr lang="en-US">
              <a:latin typeface="Ems bolder font" pitchFamily="50" charset="0"/>
            </a:endParaRPr>
          </a:p>
        </p:txBody>
      </p:sp>
    </p:spTree>
    <p:extLst>
      <p:ext uri="{BB962C8B-B14F-4D97-AF65-F5344CB8AC3E}">
        <p14:creationId xmlns:p14="http://schemas.microsoft.com/office/powerpoint/2010/main" val="1912461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B3703297-43C5-C9A5-B2F5-C72F4838A6EA}"/>
            </a:ext>
          </a:extLst>
        </p:cNvPr>
        <p:cNvGrpSpPr/>
        <p:nvPr/>
      </p:nvGrpSpPr>
      <p:grpSpPr>
        <a:xfrm>
          <a:off x="0" y="0"/>
          <a:ext cx="0" cy="0"/>
          <a:chOff x="0" y="0"/>
          <a:chExt cx="0" cy="0"/>
        </a:xfrm>
      </p:grpSpPr>
      <p:pic>
        <p:nvPicPr>
          <p:cNvPr id="12" name="Picture 11" descr="A blue rectangle with black border&#10;&#10;AI-generated content may be incorrect.">
            <a:extLst>
              <a:ext uri="{FF2B5EF4-FFF2-40B4-BE49-F238E27FC236}">
                <a16:creationId xmlns:a16="http://schemas.microsoft.com/office/drawing/2014/main" id="{4809EAB5-A3AA-5484-9EE1-471F9A739AAA}"/>
              </a:ext>
            </a:extLst>
          </p:cNvPr>
          <p:cNvPicPr>
            <a:picLocks noChangeAspect="1"/>
          </p:cNvPicPr>
          <p:nvPr/>
        </p:nvPicPr>
        <p:blipFill>
          <a:blip r:embed="rId4"/>
          <a:stretch>
            <a:fillRect/>
          </a:stretch>
        </p:blipFill>
        <p:spPr>
          <a:xfrm>
            <a:off x="-2179" y="1420277"/>
            <a:ext cx="10847968" cy="5270754"/>
          </a:xfrm>
          <a:prstGeom prst="rect">
            <a:avLst/>
          </a:prstGeom>
        </p:spPr>
      </p:pic>
      <p:sp>
        <p:nvSpPr>
          <p:cNvPr id="4" name="TextBox 3">
            <a:extLst>
              <a:ext uri="{FF2B5EF4-FFF2-40B4-BE49-F238E27FC236}">
                <a16:creationId xmlns:a16="http://schemas.microsoft.com/office/drawing/2014/main" id="{3F0B6DB8-3DD1-41C2-C518-63FF4998B9F7}"/>
              </a:ext>
            </a:extLst>
          </p:cNvPr>
          <p:cNvSpPr txBox="1"/>
          <p:nvPr/>
        </p:nvSpPr>
        <p:spPr>
          <a:xfrm>
            <a:off x="500995" y="1804163"/>
            <a:ext cx="9841620" cy="4524315"/>
          </a:xfrm>
          <a:prstGeom prst="rect">
            <a:avLst/>
          </a:prstGeom>
          <a:noFill/>
        </p:spPr>
        <p:txBody>
          <a:bodyPr wrap="square" lIns="91440" tIns="45720" rIns="91440" bIns="45720" rtlCol="0" anchor="t">
            <a:spAutoFit/>
          </a:bodyPr>
          <a:lstStyle/>
          <a:p>
            <a:pPr marL="514350" indent="-514350">
              <a:buAutoNum type="arabicPeriod"/>
            </a:pPr>
            <a:r>
              <a:rPr lang="en-GB" sz="2400">
                <a:solidFill>
                  <a:schemeClr val="accent1"/>
                </a:solidFill>
                <a:latin typeface="Montserrat" panose="00000500000000000000" pitchFamily="2" charset="0"/>
                <a:ea typeface="Calibri"/>
                <a:cs typeface="Calibri"/>
              </a:rPr>
              <a:t>Recap </a:t>
            </a:r>
            <a:r>
              <a:rPr lang="en-GB" sz="2400">
                <a:latin typeface="Montserrat" panose="00000500000000000000" pitchFamily="2" charset="0"/>
                <a:ea typeface="Calibri"/>
                <a:cs typeface="Calibri"/>
              </a:rPr>
              <a:t>on the top tips you have heard today about searching effectively on the internet or on databases.</a:t>
            </a:r>
          </a:p>
          <a:p>
            <a:pPr marL="514350" indent="-514350">
              <a:buAutoNum type="arabicPeriod"/>
            </a:pPr>
            <a:r>
              <a:rPr lang="en-GB" sz="2400">
                <a:solidFill>
                  <a:schemeClr val="accent1"/>
                </a:solidFill>
                <a:latin typeface="Montserrat" panose="00000500000000000000" pitchFamily="2" charset="0"/>
                <a:ea typeface="Calibri"/>
                <a:cs typeface="Calibri"/>
              </a:rPr>
              <a:t>Answer the questions</a:t>
            </a:r>
            <a:r>
              <a:rPr lang="en-GB" sz="2400">
                <a:latin typeface="Montserrat" panose="00000500000000000000" pitchFamily="2" charset="0"/>
                <a:ea typeface="Calibri"/>
                <a:cs typeface="Calibri"/>
              </a:rPr>
              <a:t> in your workbook. </a:t>
            </a:r>
          </a:p>
          <a:p>
            <a:pPr marL="514350" indent="-514350">
              <a:buAutoNum type="arabicPeriod"/>
            </a:pPr>
            <a:r>
              <a:rPr lang="en-GB" sz="2400">
                <a:solidFill>
                  <a:schemeClr val="accent1"/>
                </a:solidFill>
                <a:latin typeface="Montserrat" panose="00000500000000000000" pitchFamily="2" charset="0"/>
                <a:ea typeface="Calibri"/>
                <a:cs typeface="Calibri"/>
              </a:rPr>
              <a:t>Carry out some desk research </a:t>
            </a:r>
            <a:r>
              <a:rPr lang="en-GB" sz="2400">
                <a:latin typeface="Montserrat" panose="00000500000000000000" pitchFamily="2" charset="0"/>
                <a:ea typeface="Calibri"/>
                <a:cs typeface="Calibri"/>
              </a:rPr>
              <a:t>for your research question – don’t forget to note down the sources of information and assess the reliability of the information you have collected</a:t>
            </a:r>
            <a:endParaRPr lang="en-GB" sz="2400">
              <a:latin typeface="Montserrat" panose="00000500000000000000" pitchFamily="2" charset="0"/>
              <a:ea typeface="Calibri"/>
              <a:cs typeface="Calibri"/>
              <a:sym typeface="Arial"/>
            </a:endParaRPr>
          </a:p>
          <a:p>
            <a:pPr marL="514350" indent="-514350">
              <a:buAutoNum type="arabicPeriod"/>
            </a:pPr>
            <a:r>
              <a:rPr lang="en-GB" sz="2400">
                <a:solidFill>
                  <a:schemeClr val="accent1"/>
                </a:solidFill>
                <a:latin typeface="Montserrat" panose="00000500000000000000" pitchFamily="2" charset="0"/>
                <a:ea typeface="Calibri"/>
                <a:cs typeface="Calibri"/>
                <a:sym typeface="Arial"/>
              </a:rPr>
              <a:t>Complete an entry in your Reflection Log </a:t>
            </a:r>
            <a:r>
              <a:rPr lang="en-GB" sz="2400">
                <a:latin typeface="Montserrat" panose="00000500000000000000" pitchFamily="2" charset="0"/>
                <a:ea typeface="Calibri"/>
                <a:cs typeface="Calibri"/>
                <a:sym typeface="Arial"/>
              </a:rPr>
              <a:t>with thoughts about your desk research. Has it been useful? What have you learned? Has it helped refine your research question further?</a:t>
            </a:r>
            <a:endParaRPr lang="en-GB" sz="2400">
              <a:latin typeface="Montserrat" panose="00000500000000000000" pitchFamily="2" charset="0"/>
              <a:ea typeface="Calibri"/>
              <a:cs typeface="Calibri"/>
            </a:endParaRPr>
          </a:p>
          <a:p>
            <a:pPr marL="514350" indent="-514350">
              <a:buAutoNum type="arabicPeriod"/>
            </a:pPr>
            <a:r>
              <a:rPr lang="en-GB" sz="2400">
                <a:solidFill>
                  <a:schemeClr val="accent1"/>
                </a:solidFill>
                <a:latin typeface="Montserrat" panose="00000500000000000000" pitchFamily="2" charset="0"/>
                <a:ea typeface="Calibri"/>
                <a:cs typeface="Calibri"/>
                <a:sym typeface="Arial"/>
              </a:rPr>
              <a:t>Watch </a:t>
            </a:r>
            <a:r>
              <a:rPr lang="en-GB" sz="2400">
                <a:latin typeface="Montserrat" panose="00000500000000000000" pitchFamily="2" charset="0"/>
                <a:ea typeface="Calibri"/>
                <a:cs typeface="Calibri"/>
                <a:sym typeface="Arial"/>
              </a:rPr>
              <a:t>the next video ‘Research methods’ and answer the questions.</a:t>
            </a:r>
            <a:endParaRPr lang="en-GB" sz="2400">
              <a:latin typeface="Montserrat" panose="00000500000000000000" pitchFamily="2" charset="0"/>
              <a:ea typeface="Calibri"/>
              <a:cs typeface="Calibri"/>
            </a:endParaRPr>
          </a:p>
        </p:txBody>
      </p:sp>
      <p:sp>
        <p:nvSpPr>
          <p:cNvPr id="6" name="Freeform 4">
            <a:extLst>
              <a:ext uri="{FF2B5EF4-FFF2-40B4-BE49-F238E27FC236}">
                <a16:creationId xmlns:a16="http://schemas.microsoft.com/office/drawing/2014/main" id="{E599F1F9-DFA6-F8A3-AEAC-7AED5F85EB53}"/>
              </a:ext>
            </a:extLst>
          </p:cNvPr>
          <p:cNvSpPr/>
          <p:nvPr/>
        </p:nvSpPr>
        <p:spPr>
          <a:xfrm>
            <a:off x="10284221" y="2620585"/>
            <a:ext cx="1741622" cy="1445736"/>
          </a:xfrm>
          <a:custGeom>
            <a:avLst/>
            <a:gdLst/>
            <a:ahLst/>
            <a:cxnLst/>
            <a:rect l="l" t="t" r="r" b="b"/>
            <a:pathLst>
              <a:path w="2749234" h="2518986">
                <a:moveTo>
                  <a:pt x="0" y="0"/>
                </a:moveTo>
                <a:lnTo>
                  <a:pt x="2749234" y="0"/>
                </a:lnTo>
                <a:lnTo>
                  <a:pt x="2749234" y="2518986"/>
                </a:lnTo>
                <a:lnTo>
                  <a:pt x="0" y="251898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5">
            <a:extLst>
              <a:ext uri="{FF2B5EF4-FFF2-40B4-BE49-F238E27FC236}">
                <a16:creationId xmlns:a16="http://schemas.microsoft.com/office/drawing/2014/main" id="{7E2C218A-9382-80AB-062C-F0A5750BD52A}"/>
              </a:ext>
            </a:extLst>
          </p:cNvPr>
          <p:cNvSpPr/>
          <p:nvPr/>
        </p:nvSpPr>
        <p:spPr>
          <a:xfrm rot="480000">
            <a:off x="10096498" y="4985799"/>
            <a:ext cx="1740908" cy="1591834"/>
          </a:xfrm>
          <a:custGeom>
            <a:avLst/>
            <a:gdLst/>
            <a:ahLst/>
            <a:cxnLst/>
            <a:rect l="l" t="t" r="r" b="b"/>
            <a:pathLst>
              <a:path w="2612187" h="3376010">
                <a:moveTo>
                  <a:pt x="0" y="0"/>
                </a:moveTo>
                <a:lnTo>
                  <a:pt x="2612187" y="0"/>
                </a:lnTo>
                <a:lnTo>
                  <a:pt x="2612187" y="3376010"/>
                </a:lnTo>
                <a:lnTo>
                  <a:pt x="0" y="3376010"/>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0" name="Title 5">
            <a:extLst>
              <a:ext uri="{FF2B5EF4-FFF2-40B4-BE49-F238E27FC236}">
                <a16:creationId xmlns:a16="http://schemas.microsoft.com/office/drawing/2014/main" id="{E5C07E3D-CC49-B860-DE34-152751797B10}"/>
              </a:ext>
            </a:extLst>
          </p:cNvPr>
          <p:cNvSpPr>
            <a:spLocks noGrp="1"/>
          </p:cNvSpPr>
          <p:nvPr>
            <p:ph type="title"/>
          </p:nvPr>
        </p:nvSpPr>
        <p:spPr>
          <a:xfrm>
            <a:off x="3636874" y="416626"/>
            <a:ext cx="5451708" cy="871847"/>
          </a:xfrm>
        </p:spPr>
        <p:txBody>
          <a:bodyPr/>
          <a:lstStyle/>
          <a:p>
            <a:pPr algn="ctr"/>
            <a:r>
              <a:rPr lang="en-GB" sz="4000">
                <a:latin typeface="Ems bolder font" pitchFamily="50" charset="0"/>
                <a:cs typeface="Futura Medium"/>
              </a:rPr>
              <a:t>Self-directed tasks</a:t>
            </a:r>
            <a:endParaRPr lang="en-GB" sz="4000">
              <a:latin typeface="Ems bolder font" pitchFamily="50" charset="0"/>
            </a:endParaRPr>
          </a:p>
        </p:txBody>
      </p:sp>
    </p:spTree>
    <p:extLst>
      <p:ext uri="{BB962C8B-B14F-4D97-AF65-F5344CB8AC3E}">
        <p14:creationId xmlns:p14="http://schemas.microsoft.com/office/powerpoint/2010/main" val="623102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1603D4E-DE99-6FF7-69C2-EE7356C1367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1C6FD26-07BC-9748-AE10-FA503C1D2F6A}"/>
              </a:ext>
            </a:extLst>
          </p:cNvPr>
          <p:cNvSpPr txBox="1"/>
          <p:nvPr/>
        </p:nvSpPr>
        <p:spPr>
          <a:xfrm>
            <a:off x="1961970" y="2683829"/>
            <a:ext cx="4425618" cy="1938992"/>
          </a:xfrm>
          <a:prstGeom prst="rect">
            <a:avLst/>
          </a:prstGeom>
          <a:noFill/>
        </p:spPr>
        <p:txBody>
          <a:bodyPr wrap="square">
            <a:spAutoFit/>
          </a:bodyPr>
          <a:lstStyle/>
          <a:p>
            <a:r>
              <a:rPr lang="en-US" sz="2400" b="1">
                <a:latin typeface="Calibri"/>
                <a:ea typeface="+mj-lt"/>
                <a:cs typeface="+mj-lt"/>
              </a:rPr>
              <a:t>Name one future aspiration you have for yourself.</a:t>
            </a:r>
          </a:p>
          <a:p>
            <a:endParaRPr lang="en-US" sz="2400" b="1">
              <a:latin typeface="Calibri"/>
              <a:ea typeface="+mj-lt"/>
              <a:cs typeface="+mj-lt"/>
            </a:endParaRPr>
          </a:p>
          <a:p>
            <a:r>
              <a:rPr lang="en-US" sz="2400">
                <a:latin typeface="Calibri"/>
                <a:ea typeface="+mj-lt"/>
                <a:cs typeface="+mj-lt"/>
              </a:rPr>
              <a:t>Write it on a post-it note and stick it up on the wall.</a:t>
            </a:r>
            <a:endParaRPr lang="en-US" sz="2400"/>
          </a:p>
        </p:txBody>
      </p:sp>
      <p:sp>
        <p:nvSpPr>
          <p:cNvPr id="10" name="Title 1">
            <a:extLst>
              <a:ext uri="{FF2B5EF4-FFF2-40B4-BE49-F238E27FC236}">
                <a16:creationId xmlns:a16="http://schemas.microsoft.com/office/drawing/2014/main" id="{7AB88455-B6F3-9E27-08D1-666F06534F6D}"/>
              </a:ext>
            </a:extLst>
          </p:cNvPr>
          <p:cNvSpPr>
            <a:spLocks noGrp="1"/>
          </p:cNvSpPr>
          <p:nvPr>
            <p:ph type="title"/>
          </p:nvPr>
        </p:nvSpPr>
        <p:spPr>
          <a:xfrm>
            <a:off x="4628329" y="420483"/>
            <a:ext cx="2935342" cy="535531"/>
          </a:xfrm>
        </p:spPr>
        <p:txBody>
          <a:bodyPr/>
          <a:lstStyle/>
          <a:p>
            <a:pPr algn="ctr"/>
            <a:r>
              <a:rPr lang="en-US" sz="4000">
                <a:latin typeface="Ems bolder font" pitchFamily="50" charset="0"/>
                <a:cs typeface="Arial" panose="020B0604020202020204" pitchFamily="34" charset="0"/>
              </a:rPr>
              <a:t>Feedback</a:t>
            </a:r>
          </a:p>
        </p:txBody>
      </p:sp>
      <p:pic>
        <p:nvPicPr>
          <p:cNvPr id="2" name="Picture 1" descr="A black and tan rectangle with a black border&#10;&#10;Description automatically generated">
            <a:extLst>
              <a:ext uri="{FF2B5EF4-FFF2-40B4-BE49-F238E27FC236}">
                <a16:creationId xmlns:a16="http://schemas.microsoft.com/office/drawing/2014/main" id="{20901F78-C7A4-A5E6-3A09-D5128A0814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0530" y="1586180"/>
            <a:ext cx="8509461" cy="4841964"/>
          </a:xfrm>
          <a:prstGeom prst="rect">
            <a:avLst/>
          </a:prstGeom>
        </p:spPr>
      </p:pic>
      <p:pic>
        <p:nvPicPr>
          <p:cNvPr id="3" name="Picture 2" descr="A group of colorful squares with tape on them&#10;&#10;Description automatically generated">
            <a:extLst>
              <a:ext uri="{FF2B5EF4-FFF2-40B4-BE49-F238E27FC236}">
                <a16:creationId xmlns:a16="http://schemas.microsoft.com/office/drawing/2014/main" id="{05E0170C-ED02-4001-113D-D3568E734AA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517939" y="1482488"/>
            <a:ext cx="2408944" cy="2611677"/>
          </a:xfrm>
          <a:prstGeom prst="rect">
            <a:avLst/>
          </a:prstGeom>
        </p:spPr>
      </p:pic>
      <p:sp>
        <p:nvSpPr>
          <p:cNvPr id="7" name="Freeform 5">
            <a:extLst>
              <a:ext uri="{FF2B5EF4-FFF2-40B4-BE49-F238E27FC236}">
                <a16:creationId xmlns:a16="http://schemas.microsoft.com/office/drawing/2014/main" id="{81760716-FFEB-36B4-3523-F1C3F9B97211}"/>
              </a:ext>
            </a:extLst>
          </p:cNvPr>
          <p:cNvSpPr/>
          <p:nvPr/>
        </p:nvSpPr>
        <p:spPr>
          <a:xfrm>
            <a:off x="9722411" y="4449953"/>
            <a:ext cx="1655771" cy="1548877"/>
          </a:xfrm>
          <a:custGeom>
            <a:avLst/>
            <a:gdLst/>
            <a:ahLst/>
            <a:cxnLst/>
            <a:rect l="l" t="t" r="r" b="b"/>
            <a:pathLst>
              <a:path w="3311541" h="3145964">
                <a:moveTo>
                  <a:pt x="0" y="0"/>
                </a:moveTo>
                <a:lnTo>
                  <a:pt x="3311541" y="0"/>
                </a:lnTo>
                <a:lnTo>
                  <a:pt x="3311541" y="3145964"/>
                </a:lnTo>
                <a:lnTo>
                  <a:pt x="0" y="31459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8">
            <a:extLst>
              <a:ext uri="{FF2B5EF4-FFF2-40B4-BE49-F238E27FC236}">
                <a16:creationId xmlns:a16="http://schemas.microsoft.com/office/drawing/2014/main" id="{5F5DE6AC-ACF8-4728-0E36-204FA3A4127F}"/>
              </a:ext>
            </a:extLst>
          </p:cNvPr>
          <p:cNvSpPr txBox="1"/>
          <p:nvPr/>
        </p:nvSpPr>
        <p:spPr>
          <a:xfrm>
            <a:off x="1171228" y="2683829"/>
            <a:ext cx="6914201" cy="3433761"/>
          </a:xfrm>
          <a:prstGeom prst="rect">
            <a:avLst/>
          </a:prstGeom>
          <a:noFill/>
        </p:spPr>
        <p:txBody>
          <a:bodyPr wrap="square" lIns="91440" tIns="45720" rIns="91440" bIns="45720" rtlCol="0" anchor="t">
            <a:spAutoFit/>
          </a:bodyPr>
          <a:lstStyle/>
          <a:p>
            <a:r>
              <a:rPr lang="en-GB" sz="2400" b="1">
                <a:latin typeface="Montserrat" panose="00000500000000000000" pitchFamily="2" charset="0"/>
                <a:ea typeface="Calibri"/>
                <a:cs typeface="Calibri"/>
              </a:rPr>
              <a:t>On one </a:t>
            </a:r>
            <a:r>
              <a:rPr lang="en-GB" sz="2400" b="1" err="1">
                <a:latin typeface="Montserrat" panose="00000500000000000000" pitchFamily="2" charset="0"/>
                <a:ea typeface="Calibri"/>
                <a:cs typeface="Calibri"/>
              </a:rPr>
              <a:t>post-it</a:t>
            </a:r>
            <a:r>
              <a:rPr lang="en-GB" sz="2400" b="1">
                <a:latin typeface="Montserrat" panose="00000500000000000000" pitchFamily="2" charset="0"/>
                <a:ea typeface="Calibri"/>
                <a:cs typeface="Calibri"/>
              </a:rPr>
              <a:t> note per statement, please:</a:t>
            </a:r>
            <a:endParaRPr lang="en-US" sz="2400">
              <a:latin typeface="Montserrat" panose="00000500000000000000" pitchFamily="2" charset="0"/>
            </a:endParaRPr>
          </a:p>
          <a:p>
            <a:endParaRPr lang="en-GB" sz="2400" b="1">
              <a:latin typeface="Montserrat" panose="00000500000000000000" pitchFamily="2" charset="0"/>
              <a:ea typeface="Calibri"/>
              <a:cs typeface="Calibri"/>
            </a:endParaRPr>
          </a:p>
          <a:p>
            <a:pPr marL="285750" indent="-285750">
              <a:lnSpc>
                <a:spcPct val="90000"/>
              </a:lnSpc>
              <a:spcBef>
                <a:spcPts val="1000"/>
              </a:spcBef>
              <a:buFont typeface="Arial"/>
              <a:buChar char="•"/>
            </a:pPr>
            <a:r>
              <a:rPr lang="en-GB" sz="2400">
                <a:latin typeface="Montserrat" panose="00000500000000000000" pitchFamily="2" charset="0"/>
                <a:ea typeface="Calibri"/>
                <a:cs typeface="Calibri"/>
              </a:rPr>
              <a:t>Tell us one thing you enjoyed today / learnt / found interesting</a:t>
            </a:r>
            <a:br>
              <a:rPr lang="en-GB" sz="2400">
                <a:latin typeface="Montserrat" panose="00000500000000000000" pitchFamily="2" charset="0"/>
                <a:ea typeface="Calibri"/>
                <a:cs typeface="Calibri"/>
              </a:rPr>
            </a:br>
            <a:r>
              <a:rPr lang="en-GB" sz="2400">
                <a:latin typeface="Montserrat" panose="00000500000000000000" pitchFamily="2" charset="0"/>
                <a:ea typeface="Calibri"/>
                <a:cs typeface="Calibri"/>
              </a:rPr>
              <a:t> </a:t>
            </a:r>
            <a:endParaRPr lang="en-US" sz="2400">
              <a:latin typeface="Montserrat" panose="00000500000000000000" pitchFamily="2" charset="0"/>
              <a:ea typeface="Calibri"/>
              <a:cs typeface="Calibri"/>
            </a:endParaRPr>
          </a:p>
          <a:p>
            <a:pPr marL="342900" indent="-342900">
              <a:buFont typeface="Arial"/>
              <a:buChar char="•"/>
            </a:pPr>
            <a:r>
              <a:rPr lang="en-GB" sz="2400">
                <a:latin typeface="Montserrat" panose="00000500000000000000" pitchFamily="2" charset="0"/>
                <a:ea typeface="Calibri"/>
                <a:cs typeface="Calibri"/>
              </a:rPr>
              <a:t>Tell us one thing we can improve on for next week</a:t>
            </a:r>
            <a:r>
              <a:rPr lang="en-US" sz="2400">
                <a:latin typeface="Montserrat" panose="00000500000000000000" pitchFamily="2" charset="0"/>
                <a:ea typeface="Calibri"/>
                <a:cs typeface="Calibri"/>
              </a:rPr>
              <a:t> </a:t>
            </a:r>
          </a:p>
          <a:p>
            <a:pPr marL="342900" indent="-342900">
              <a:buFont typeface="Arial"/>
              <a:buChar char="•"/>
            </a:pPr>
            <a:endParaRPr lang="en-GB" sz="2400">
              <a:latin typeface="Calibri"/>
              <a:ea typeface="Calibri"/>
              <a:cs typeface="Calibri"/>
            </a:endParaRPr>
          </a:p>
        </p:txBody>
      </p:sp>
    </p:spTree>
    <p:extLst>
      <p:ext uri="{BB962C8B-B14F-4D97-AF65-F5344CB8AC3E}">
        <p14:creationId xmlns:p14="http://schemas.microsoft.com/office/powerpoint/2010/main" val="260802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2" y="5689600"/>
            <a:ext cx="5578411"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83C71"/>
                </a:solidFill>
                <a:effectLst/>
                <a:uLnTx/>
                <a:uFillTx/>
                <a:latin typeface="Montserrat" pitchFamily="2" charset="0"/>
                <a:ea typeface="+mn-ea"/>
                <a:cs typeface="Futura Medium" panose="020B0602020204020303" pitchFamily="34" charset="-79"/>
              </a:rPr>
              <a:t>With thanks and acknowledgement of the generous support and funding from:</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pic>
        <p:nvPicPr>
          <p:cNvPr id="21" name="Picture 20" descr="A logo of a person with a globe and arrows&#10;&#10;AI-generated content may be incorrect.">
            <a:extLst>
              <a:ext uri="{FF2B5EF4-FFF2-40B4-BE49-F238E27FC236}">
                <a16:creationId xmlns:a16="http://schemas.microsoft.com/office/drawing/2014/main" id="{342296EA-957E-FA00-5885-791449A955C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1174866521"/>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1">
      <a:dk1>
        <a:srgbClr val="183C71"/>
      </a:dk1>
      <a:lt1>
        <a:srgbClr val="FFFFFF"/>
      </a:lt1>
      <a:dk2>
        <a:srgbClr val="2EA8B0"/>
      </a:dk2>
      <a:lt2>
        <a:srgbClr val="FFFFFF"/>
      </a:lt2>
      <a:accent1>
        <a:srgbClr val="F19330"/>
      </a:accent1>
      <a:accent2>
        <a:srgbClr val="FFFFFF"/>
      </a:accent2>
      <a:accent3>
        <a:srgbClr val="FFFFFF"/>
      </a:accent3>
      <a:accent4>
        <a:srgbClr val="FFFFFF"/>
      </a:accent4>
      <a:accent5>
        <a:srgbClr val="FFFFFF"/>
      </a:accent5>
      <a:accent6>
        <a:srgbClr val="FFFFFF"/>
      </a:accent6>
      <a:hlink>
        <a:srgbClr val="FE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A9BCC57-0CA5-4972-B8E2-4AA3E957295B}">
  <ds:schemaRefs>
    <ds:schemaRef ds:uri="http://schemas.microsoft.com/sharepoint/v3/contenttype/forms"/>
  </ds:schemaRefs>
</ds:datastoreItem>
</file>

<file path=customXml/itemProps2.xml><?xml version="1.0" encoding="utf-8"?>
<ds:datastoreItem xmlns:ds="http://schemas.openxmlformats.org/officeDocument/2006/customXml" ds:itemID="{B98F4335-0B73-438B-946E-6BD215E03340}">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F3CDE03-B663-4496-9984-BF4BF86FF770}">
  <ds:schemaRefs>
    <ds:schemaRef ds:uri="http://www.w3.org/XML/1998/namespace"/>
    <ds:schemaRef ds:uri="http://purl.org/dc/dcmitype/"/>
    <ds:schemaRef ds:uri="http://purl.org/dc/elements/1.1/"/>
    <ds:schemaRef ds:uri="http://schemas.microsoft.com/office/2006/documentManagement/types"/>
    <ds:schemaRef ds:uri="http://schemas.microsoft.com/office/2006/metadata/properties"/>
    <ds:schemaRef ds:uri="http://purl.org/dc/terms/"/>
    <ds:schemaRef ds:uri="http://schemas.microsoft.com/office/infopath/2007/PartnerControls"/>
    <ds:schemaRef ds:uri="http://schemas.openxmlformats.org/package/2006/metadata/core-properties"/>
    <ds:schemaRef ds:uri="01421b7c-f39e-4aed-a843-4c814a3eb1eb"/>
    <ds:schemaRef ds:uri="ecfe38cb-df63-4e2d-9794-c5b0ab1c669a"/>
  </ds:schemaRefs>
</ds:datastoreItem>
</file>

<file path=docProps/app.xml><?xml version="1.0" encoding="utf-8"?>
<Properties xmlns="http://schemas.openxmlformats.org/officeDocument/2006/extended-properties" xmlns:vt="http://schemas.openxmlformats.org/officeDocument/2006/docPropsVTypes">
  <TotalTime>44</TotalTime>
  <Words>3738</Words>
  <Application>Microsoft Office PowerPoint</Application>
  <PresentationFormat>Widescreen</PresentationFormat>
  <Paragraphs>302</Paragraphs>
  <Slides>22</Slides>
  <Notes>21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22</vt:i4>
      </vt:variant>
    </vt:vector>
  </HeadingPairs>
  <TitlesOfParts>
    <vt:vector size="34" baseType="lpstr">
      <vt:lpstr>Aptos</vt:lpstr>
      <vt:lpstr>Arial</vt:lpstr>
      <vt:lpstr>Calibri</vt:lpstr>
      <vt:lpstr>Ems bolder font</vt:lpstr>
      <vt:lpstr>Futura Medium</vt:lpstr>
      <vt:lpstr>Futura Medium</vt:lpstr>
      <vt:lpstr>Minion Pro</vt:lpstr>
      <vt:lpstr>Montserrat</vt:lpstr>
      <vt:lpstr>System Font Regular</vt:lpstr>
      <vt:lpstr>Times New Roman</vt:lpstr>
      <vt:lpstr>Office Theme</vt:lpstr>
      <vt:lpstr>1_Office Theme</vt:lpstr>
      <vt:lpstr>Desk research</vt:lpstr>
      <vt:lpstr>PowerPoint Presentation</vt:lpstr>
      <vt:lpstr>What is desk research?</vt:lpstr>
      <vt:lpstr>Primary or secondary research?</vt:lpstr>
      <vt:lpstr>Activity 2: All about cake …</vt:lpstr>
      <vt:lpstr>Activity 2 continued </vt:lpstr>
      <vt:lpstr>Finding reliable results – possible sources</vt:lpstr>
      <vt:lpstr>Activity 3 - Stage 1 </vt:lpstr>
      <vt:lpstr>Activity 3 - Stage 2 </vt:lpstr>
      <vt:lpstr>Activity 3 - Stage 3 </vt:lpstr>
      <vt:lpstr>Activity 3 - Stage 4 </vt:lpstr>
      <vt:lpstr> Stage 3 continued: Boolean operators</vt:lpstr>
      <vt:lpstr>Activity 3 - Stage 5 – referencing</vt:lpstr>
      <vt:lpstr>PowerPoint Presentation</vt:lpstr>
      <vt:lpstr>Activity 4 – Searching for key facts</vt:lpstr>
      <vt:lpstr>Representation</vt:lpstr>
      <vt:lpstr>Representation - researchers and participants</vt:lpstr>
      <vt:lpstr>Over to you to discuss …</vt:lpstr>
      <vt:lpstr>PowerPoint Presentation</vt:lpstr>
      <vt:lpstr>Self-directed tasks</vt:lpstr>
      <vt:lpstr>Feedback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Desk Research</dc:title>
  <dc:creator>Genevieve Brothwood</dc:creator>
  <cp:lastModifiedBy>Tracey Forshaw</cp:lastModifiedBy>
  <cp:revision>439</cp:revision>
  <dcterms:created xsi:type="dcterms:W3CDTF">2024-07-01T09:27:15Z</dcterms:created>
  <dcterms:modified xsi:type="dcterms:W3CDTF">2026-05-11T10:39:26Z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