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sldIdLst>
    <p:sldId id="283" r:id="rId5"/>
    <p:sldId id="284" r:id="rId6"/>
    <p:sldId id="285" r:id="rId7"/>
    <p:sldId id="286" r:id="rId8"/>
  </p:sldIdLst>
  <p:sldSz cx="10691813" cy="7559675"/>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RTP - Navy" id="{96A26486-0473-BE49-BAB2-C763682296DE}">
          <p14:sldIdLst>
            <p14:sldId id="283"/>
            <p14:sldId id="284"/>
            <p14:sldId id="285"/>
            <p14:sldId id="2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AAB1"/>
    <a:srgbClr val="F39231"/>
    <a:srgbClr val="2CADB0"/>
    <a:srgbClr val="D1F3F3"/>
    <a:srgbClr val="2AAAB1"/>
    <a:srgbClr val="88CDD6"/>
    <a:srgbClr val="89CDD6"/>
    <a:srgbClr val="193E72"/>
    <a:srgbClr val="104575"/>
    <a:srgbClr val="BFD0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11146A-AF46-0630-76F6-6D12930B6953}" v="38" dt="2025-09-23T10:27:11.2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642" y="1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hil Mistry" userId="S::nm2f18@soton.ac.uk::700342fd-c651-4806-9df0-80e3953b3ca8" providerId="AD" clId="Web-{0811146A-AF46-0630-76F6-6D12930B6953}"/>
    <pc:docChg chg="modSld">
      <pc:chgData name="Nikhil Mistry" userId="S::nm2f18@soton.ac.uk::700342fd-c651-4806-9df0-80e3953b3ca8" providerId="AD" clId="Web-{0811146A-AF46-0630-76F6-6D12930B6953}" dt="2025-09-23T10:26:08.027" v="29"/>
      <pc:docMkLst>
        <pc:docMk/>
      </pc:docMkLst>
      <pc:sldChg chg="modSp">
        <pc:chgData name="Nikhil Mistry" userId="S::nm2f18@soton.ac.uk::700342fd-c651-4806-9df0-80e3953b3ca8" providerId="AD" clId="Web-{0811146A-AF46-0630-76F6-6D12930B6953}" dt="2025-09-23T10:22:43.629" v="15"/>
        <pc:sldMkLst>
          <pc:docMk/>
          <pc:sldMk cId="1181860117" sldId="284"/>
        </pc:sldMkLst>
        <pc:graphicFrameChg chg="mod modGraphic">
          <ac:chgData name="Nikhil Mistry" userId="S::nm2f18@soton.ac.uk::700342fd-c651-4806-9df0-80e3953b3ca8" providerId="AD" clId="Web-{0811146A-AF46-0630-76F6-6D12930B6953}" dt="2025-09-23T10:22:43.629" v="15"/>
          <ac:graphicFrameMkLst>
            <pc:docMk/>
            <pc:sldMk cId="1181860117" sldId="284"/>
            <ac:graphicFrameMk id="36" creationId="{46108E86-4AD5-E669-7F9B-85509F76CDAB}"/>
          </ac:graphicFrameMkLst>
        </pc:graphicFrameChg>
      </pc:sldChg>
      <pc:sldChg chg="modSp">
        <pc:chgData name="Nikhil Mistry" userId="S::nm2f18@soton.ac.uk::700342fd-c651-4806-9df0-80e3953b3ca8" providerId="AD" clId="Web-{0811146A-AF46-0630-76F6-6D12930B6953}" dt="2025-09-23T10:24:57.962" v="21"/>
        <pc:sldMkLst>
          <pc:docMk/>
          <pc:sldMk cId="38549597" sldId="285"/>
        </pc:sldMkLst>
        <pc:graphicFrameChg chg="mod modGraphic">
          <ac:chgData name="Nikhil Mistry" userId="S::nm2f18@soton.ac.uk::700342fd-c651-4806-9df0-80e3953b3ca8" providerId="AD" clId="Web-{0811146A-AF46-0630-76F6-6D12930B6953}" dt="2025-09-23T10:24:57.962" v="21"/>
          <ac:graphicFrameMkLst>
            <pc:docMk/>
            <pc:sldMk cId="38549597" sldId="285"/>
            <ac:graphicFrameMk id="36" creationId="{46108E86-4AD5-E669-7F9B-85509F76CDAB}"/>
          </ac:graphicFrameMkLst>
        </pc:graphicFrameChg>
      </pc:sldChg>
      <pc:sldChg chg="modSp">
        <pc:chgData name="Nikhil Mistry" userId="S::nm2f18@soton.ac.uk::700342fd-c651-4806-9df0-80e3953b3ca8" providerId="AD" clId="Web-{0811146A-AF46-0630-76F6-6D12930B6953}" dt="2025-09-23T10:26:08.027" v="29"/>
        <pc:sldMkLst>
          <pc:docMk/>
          <pc:sldMk cId="2867066095" sldId="286"/>
        </pc:sldMkLst>
        <pc:graphicFrameChg chg="mod modGraphic">
          <ac:chgData name="Nikhil Mistry" userId="S::nm2f18@soton.ac.uk::700342fd-c651-4806-9df0-80e3953b3ca8" providerId="AD" clId="Web-{0811146A-AF46-0630-76F6-6D12930B6953}" dt="2025-09-23T10:26:08.027" v="29"/>
          <ac:graphicFrameMkLst>
            <pc:docMk/>
            <pc:sldMk cId="2867066095" sldId="286"/>
            <ac:graphicFrameMk id="36" creationId="{46108E86-4AD5-E669-7F9B-85509F76CDAB}"/>
          </ac:graphicFrameMkLst>
        </pc:graphicFrameChg>
      </pc:sldChg>
    </pc:docChg>
  </pc:docChgLst>
  <pc:docChgLst>
    <pc:chgData name="Naomi Leonard" userId="S::nl1v22@soton.ac.uk::aac58b25-e4b8-4396-be41-69c922faabae" providerId="AD" clId="Web-{3A0421A4-709F-0CC1-BE7B-25C7F87CDEE7}"/>
    <pc:docChg chg="modSld">
      <pc:chgData name="Naomi Leonard" userId="S::nl1v22@soton.ac.uk::aac58b25-e4b8-4396-be41-69c922faabae" providerId="AD" clId="Web-{3A0421A4-709F-0CC1-BE7B-25C7F87CDEE7}" dt="2025-09-09T14:56:36.896" v="267"/>
      <pc:docMkLst>
        <pc:docMk/>
      </pc:docMkLst>
      <pc:sldChg chg="modSp">
        <pc:chgData name="Naomi Leonard" userId="S::nl1v22@soton.ac.uk::aac58b25-e4b8-4396-be41-69c922faabae" providerId="AD" clId="Web-{3A0421A4-709F-0CC1-BE7B-25C7F87CDEE7}" dt="2025-09-09T14:53:36.278" v="7"/>
        <pc:sldMkLst>
          <pc:docMk/>
          <pc:sldMk cId="1181860117" sldId="284"/>
        </pc:sldMkLst>
        <pc:graphicFrameChg chg="mod modGraphic">
          <ac:chgData name="Naomi Leonard" userId="S::nl1v22@soton.ac.uk::aac58b25-e4b8-4396-be41-69c922faabae" providerId="AD" clId="Web-{3A0421A4-709F-0CC1-BE7B-25C7F87CDEE7}" dt="2025-09-09T14:53:36.278" v="7"/>
          <ac:graphicFrameMkLst>
            <pc:docMk/>
            <pc:sldMk cId="1181860117" sldId="284"/>
            <ac:graphicFrameMk id="36" creationId="{46108E86-4AD5-E669-7F9B-85509F76CDAB}"/>
          </ac:graphicFrameMkLst>
        </pc:graphicFrameChg>
      </pc:sldChg>
      <pc:sldChg chg="modSp">
        <pc:chgData name="Naomi Leonard" userId="S::nl1v22@soton.ac.uk::aac58b25-e4b8-4396-be41-69c922faabae" providerId="AD" clId="Web-{3A0421A4-709F-0CC1-BE7B-25C7F87CDEE7}" dt="2025-09-09T14:56:06.612" v="257"/>
        <pc:sldMkLst>
          <pc:docMk/>
          <pc:sldMk cId="38549597" sldId="285"/>
        </pc:sldMkLst>
        <pc:graphicFrameChg chg="mod modGraphic">
          <ac:chgData name="Naomi Leonard" userId="S::nl1v22@soton.ac.uk::aac58b25-e4b8-4396-be41-69c922faabae" providerId="AD" clId="Web-{3A0421A4-709F-0CC1-BE7B-25C7F87CDEE7}" dt="2025-09-09T14:56:06.612" v="257"/>
          <ac:graphicFrameMkLst>
            <pc:docMk/>
            <pc:sldMk cId="38549597" sldId="285"/>
            <ac:graphicFrameMk id="36" creationId="{46108E86-4AD5-E669-7F9B-85509F76CDAB}"/>
          </ac:graphicFrameMkLst>
        </pc:graphicFrameChg>
      </pc:sldChg>
      <pc:sldChg chg="modSp">
        <pc:chgData name="Naomi Leonard" userId="S::nl1v22@soton.ac.uk::aac58b25-e4b8-4396-be41-69c922faabae" providerId="AD" clId="Web-{3A0421A4-709F-0CC1-BE7B-25C7F87CDEE7}" dt="2025-09-09T14:56:36.896" v="267"/>
        <pc:sldMkLst>
          <pc:docMk/>
          <pc:sldMk cId="2867066095" sldId="286"/>
        </pc:sldMkLst>
        <pc:graphicFrameChg chg="mod modGraphic">
          <ac:chgData name="Naomi Leonard" userId="S::nl1v22@soton.ac.uk::aac58b25-e4b8-4396-be41-69c922faabae" providerId="AD" clId="Web-{3A0421A4-709F-0CC1-BE7B-25C7F87CDEE7}" dt="2025-09-09T14:56:36.896" v="267"/>
          <ac:graphicFrameMkLst>
            <pc:docMk/>
            <pc:sldMk cId="2867066095" sldId="286"/>
            <ac:graphicFrameMk id="36" creationId="{46108E86-4AD5-E669-7F9B-85509F76CDAB}"/>
          </ac:graphicFrameMkLst>
        </pc:graphicFrameChg>
      </pc:sldChg>
    </pc:docChg>
  </pc:docChgLst>
  <pc:docChgLst>
    <pc:chgData name="Naomi Leonard" userId="S::nl1v22@soton.ac.uk::aac58b25-e4b8-4396-be41-69c922faabae" providerId="AD" clId="Web-{F0F326A0-7B8D-33F0-B249-1FDC97AC761F}"/>
    <pc:docChg chg="modSld">
      <pc:chgData name="Naomi Leonard" userId="S::nl1v22@soton.ac.uk::aac58b25-e4b8-4396-be41-69c922faabae" providerId="AD" clId="Web-{F0F326A0-7B8D-33F0-B249-1FDC97AC761F}" dt="2025-09-08T13:33:06.256" v="1"/>
      <pc:docMkLst>
        <pc:docMk/>
      </pc:docMkLst>
      <pc:sldChg chg="modSp">
        <pc:chgData name="Naomi Leonard" userId="S::nl1v22@soton.ac.uk::aac58b25-e4b8-4396-be41-69c922faabae" providerId="AD" clId="Web-{F0F326A0-7B8D-33F0-B249-1FDC97AC761F}" dt="2025-09-08T13:33:06.256" v="1"/>
        <pc:sldMkLst>
          <pc:docMk/>
          <pc:sldMk cId="3072529019" sldId="283"/>
        </pc:sldMkLst>
        <pc:graphicFrameChg chg="mod modGraphic">
          <ac:chgData name="Naomi Leonard" userId="S::nl1v22@soton.ac.uk::aac58b25-e4b8-4396-be41-69c922faabae" providerId="AD" clId="Web-{F0F326A0-7B8D-33F0-B249-1FDC97AC761F}" dt="2025-09-08T13:33:06.256" v="1"/>
          <ac:graphicFrameMkLst>
            <pc:docMk/>
            <pc:sldMk cId="3072529019" sldId="283"/>
            <ac:graphicFrameMk id="32" creationId="{D8D47776-AAA6-25F8-A913-3E7B2C579617}"/>
          </ac:graphicFrameMkLst>
        </pc:graphicFrameChg>
      </pc:sldChg>
    </pc:docChg>
  </pc:docChgLst>
  <pc:docChgLst>
    <pc:chgData name="Naomi Leonard" userId="S::nl1v22@soton.ac.uk::aac58b25-e4b8-4396-be41-69c922faabae" providerId="AD" clId="Web-{D6EF450F-CD2C-53C3-A5CA-044E5632C26A}"/>
    <pc:docChg chg="modSld sldOrd">
      <pc:chgData name="Naomi Leonard" userId="S::nl1v22@soton.ac.uk::aac58b25-e4b8-4396-be41-69c922faabae" providerId="AD" clId="Web-{D6EF450F-CD2C-53C3-A5CA-044E5632C26A}" dt="2025-09-12T12:40:18.010" v="12"/>
      <pc:docMkLst>
        <pc:docMk/>
      </pc:docMkLst>
      <pc:sldChg chg="modSp">
        <pc:chgData name="Naomi Leonard" userId="S::nl1v22@soton.ac.uk::aac58b25-e4b8-4396-be41-69c922faabae" providerId="AD" clId="Web-{D6EF450F-CD2C-53C3-A5CA-044E5632C26A}" dt="2025-09-12T12:38:22.257" v="3"/>
        <pc:sldMkLst>
          <pc:docMk/>
          <pc:sldMk cId="3072529019" sldId="283"/>
        </pc:sldMkLst>
        <pc:graphicFrameChg chg="mod modGraphic">
          <ac:chgData name="Naomi Leonard" userId="S::nl1v22@soton.ac.uk::aac58b25-e4b8-4396-be41-69c922faabae" providerId="AD" clId="Web-{D6EF450F-CD2C-53C3-A5CA-044E5632C26A}" dt="2025-09-12T12:38:22.257" v="3"/>
          <ac:graphicFrameMkLst>
            <pc:docMk/>
            <pc:sldMk cId="3072529019" sldId="283"/>
            <ac:graphicFrameMk id="36" creationId="{46108E86-4AD5-E669-7F9B-85509F76CDAB}"/>
          </ac:graphicFrameMkLst>
        </pc:graphicFrameChg>
      </pc:sldChg>
      <pc:sldChg chg="modSp">
        <pc:chgData name="Naomi Leonard" userId="S::nl1v22@soton.ac.uk::aac58b25-e4b8-4396-be41-69c922faabae" providerId="AD" clId="Web-{D6EF450F-CD2C-53C3-A5CA-044E5632C26A}" dt="2025-09-12T12:38:38.070" v="9"/>
        <pc:sldMkLst>
          <pc:docMk/>
          <pc:sldMk cId="1181860117" sldId="284"/>
        </pc:sldMkLst>
        <pc:graphicFrameChg chg="mod modGraphic">
          <ac:chgData name="Naomi Leonard" userId="S::nl1v22@soton.ac.uk::aac58b25-e4b8-4396-be41-69c922faabae" providerId="AD" clId="Web-{D6EF450F-CD2C-53C3-A5CA-044E5632C26A}" dt="2025-09-12T12:38:38.070" v="9"/>
          <ac:graphicFrameMkLst>
            <pc:docMk/>
            <pc:sldMk cId="1181860117" sldId="284"/>
            <ac:graphicFrameMk id="36" creationId="{46108E86-4AD5-E669-7F9B-85509F76CDAB}"/>
          </ac:graphicFrameMkLst>
        </pc:graphicFrameChg>
      </pc:sldChg>
      <pc:sldChg chg="modSp ord">
        <pc:chgData name="Naomi Leonard" userId="S::nl1v22@soton.ac.uk::aac58b25-e4b8-4396-be41-69c922faabae" providerId="AD" clId="Web-{D6EF450F-CD2C-53C3-A5CA-044E5632C26A}" dt="2025-09-12T12:40:18.010" v="12"/>
        <pc:sldMkLst>
          <pc:docMk/>
          <pc:sldMk cId="38549597" sldId="285"/>
        </pc:sldMkLst>
        <pc:graphicFrameChg chg="mod modGraphic">
          <ac:chgData name="Naomi Leonard" userId="S::nl1v22@soton.ac.uk::aac58b25-e4b8-4396-be41-69c922faabae" providerId="AD" clId="Web-{D6EF450F-CD2C-53C3-A5CA-044E5632C26A}" dt="2025-09-12T12:40:18.010" v="12"/>
          <ac:graphicFrameMkLst>
            <pc:docMk/>
            <pc:sldMk cId="38549597" sldId="285"/>
            <ac:graphicFrameMk id="36" creationId="{46108E86-4AD5-E669-7F9B-85509F76CDAB}"/>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n-US"/>
          </a:p>
        </p:txBody>
      </p:sp>
      <p:sp>
        <p:nvSpPr>
          <p:cNvPr id="3" name="Date Placeholder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a:lvl1pPr>
          </a:lstStyle>
          <a:p>
            <a:fld id="{EEB9297F-AB60-0740-9176-BE316369BD3D}" type="datetimeFigureOut">
              <a:rPr lang="en-US" smtClean="0"/>
              <a:t>5/11/2026</a:t>
            </a:fld>
            <a:endParaRPr lang="en-US"/>
          </a:p>
        </p:txBody>
      </p:sp>
      <p:sp>
        <p:nvSpPr>
          <p:cNvPr id="4" name="Slide Image Placeholder 3"/>
          <p:cNvSpPr>
            <a:spLocks noGrp="1" noRot="1" noChangeAspect="1"/>
          </p:cNvSpPr>
          <p:nvPr>
            <p:ph type="sldImg" idx="2"/>
          </p:nvPr>
        </p:nvSpPr>
        <p:spPr>
          <a:xfrm>
            <a:off x="1054100" y="1252538"/>
            <a:ext cx="4781550" cy="3382962"/>
          </a:xfrm>
          <a:prstGeom prst="rect">
            <a:avLst/>
          </a:prstGeom>
          <a:noFill/>
          <a:ln w="12700">
            <a:solidFill>
              <a:prstClr val="black"/>
            </a:solidFill>
          </a:ln>
        </p:spPr>
        <p:txBody>
          <a:bodyPr vert="horz" lIns="96634" tIns="48317" rIns="96634" bIns="48317" rtlCol="0" anchor="ctr"/>
          <a:lstStyle/>
          <a:p>
            <a:endParaRPr lang="en-US"/>
          </a:p>
        </p:txBody>
      </p:sp>
      <p:sp>
        <p:nvSpPr>
          <p:cNvPr id="5" name="Notes Placeholder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a:lvl1pPr>
          </a:lstStyle>
          <a:p>
            <a:endParaRPr lang="en-US"/>
          </a:p>
        </p:txBody>
      </p:sp>
      <p:sp>
        <p:nvSpPr>
          <p:cNvPr id="7" name="Slide Number Placeholder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a:lvl1pPr>
          </a:lstStyle>
          <a:p>
            <a:fld id="{8A2BAB44-D57A-A44E-84DD-91988D8447AA}" type="slidenum">
              <a:rPr lang="en-US" smtClean="0"/>
              <a:t>‹#›</a:t>
            </a:fld>
            <a:endParaRPr lang="en-US"/>
          </a:p>
        </p:txBody>
      </p:sp>
    </p:spTree>
    <p:extLst>
      <p:ext uri="{BB962C8B-B14F-4D97-AF65-F5344CB8AC3E}">
        <p14:creationId xmlns:p14="http://schemas.microsoft.com/office/powerpoint/2010/main" val="92136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2" y="0"/>
            <a:ext cx="10691813" cy="7559675"/>
          </a:xfrm>
          <a:prstGeom prst="rect">
            <a:avLst/>
          </a:prstGeom>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18717" y="3807453"/>
            <a:ext cx="6981285" cy="896034"/>
          </a:xfrm>
        </p:spPr>
        <p:txBody>
          <a:bodyPr anchor="b">
            <a:normAutofit/>
          </a:bodyPr>
          <a:lstStyle>
            <a:lvl1pPr algn="l">
              <a:defRPr sz="2728"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38263" y="4891364"/>
            <a:ext cx="4237096" cy="590263"/>
          </a:xfrm>
          <a:prstGeom prst="rect">
            <a:avLst/>
          </a:prstGeom>
        </p:spPr>
        <p:txBody>
          <a:bodyPr/>
          <a:lstStyle>
            <a:lvl1pPr marL="0" indent="0" algn="l">
              <a:buNone/>
              <a:defRPr sz="1488">
                <a:solidFill>
                  <a:schemeClr val="bg2"/>
                </a:solidFill>
                <a:latin typeface="Futura Medium" panose="020B0602020204020303" pitchFamily="34" charset="-79"/>
                <a:cs typeface="Futura Medium" panose="020B0602020204020303" pitchFamily="34" charset="-79"/>
              </a:defRPr>
            </a:lvl1pPr>
            <a:lvl2pPr marL="283494" indent="0" algn="ctr">
              <a:buNone/>
              <a:defRPr sz="1240"/>
            </a:lvl2pPr>
            <a:lvl3pPr marL="566987" indent="0" algn="ctr">
              <a:buNone/>
              <a:defRPr sz="1116"/>
            </a:lvl3pPr>
            <a:lvl4pPr marL="850480" indent="0" algn="ctr">
              <a:buNone/>
              <a:defRPr sz="992"/>
            </a:lvl4pPr>
            <a:lvl5pPr marL="1133974" indent="0" algn="ctr">
              <a:buNone/>
              <a:defRPr sz="992"/>
            </a:lvl5pPr>
            <a:lvl6pPr marL="1417467" indent="0" algn="ctr">
              <a:buNone/>
              <a:defRPr sz="992"/>
            </a:lvl6pPr>
            <a:lvl7pPr marL="1700961" indent="0" algn="ctr">
              <a:buNone/>
              <a:defRPr sz="992"/>
            </a:lvl7pPr>
            <a:lvl8pPr marL="1984455" indent="0" algn="ctr">
              <a:buNone/>
              <a:defRPr sz="992"/>
            </a:lvl8pPr>
            <a:lvl9pPr marL="2267948" indent="0" algn="ctr">
              <a:buNone/>
              <a:defRPr sz="992"/>
            </a:lvl9pPr>
          </a:lstStyle>
          <a:p>
            <a:r>
              <a:rPr lang="en-GB"/>
              <a:t>Click to edit Master subtitle style</a:t>
            </a:r>
            <a:endParaRPr lang="en-US"/>
          </a:p>
        </p:txBody>
      </p:sp>
    </p:spTree>
    <p:extLst>
      <p:ext uri="{BB962C8B-B14F-4D97-AF65-F5344CB8AC3E}">
        <p14:creationId xmlns:p14="http://schemas.microsoft.com/office/powerpoint/2010/main" val="34300170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2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735063" y="2012414"/>
            <a:ext cx="9221689" cy="4796544"/>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84888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7" y="2460987"/>
            <a:ext cx="5998832" cy="4722620"/>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24137" y="1715631"/>
            <a:ext cx="5998832" cy="457368"/>
          </a:xfrm>
          <a:prstGeom prst="rect">
            <a:avLst/>
          </a:prstGeom>
        </p:spPr>
        <p:txBody>
          <a:bodyPr/>
          <a:lstStyle>
            <a:lvl1pPr marL="0" indent="0">
              <a:buFontTx/>
              <a:buNone/>
              <a:defRPr sz="1488">
                <a:solidFill>
                  <a:schemeClr val="accent2"/>
                </a:solidFill>
                <a:latin typeface="Futura Medium" panose="020B0602020204020303" pitchFamily="34" charset="-79"/>
                <a:cs typeface="Futura Medium" panose="020B0602020204020303" pitchFamily="34" charset="-79"/>
              </a:defRPr>
            </a:lvl1pPr>
            <a:lvl2pPr marL="283494" indent="0">
              <a:buFontTx/>
              <a:buNone/>
              <a:defRPr>
                <a:solidFill>
                  <a:schemeClr val="accent2"/>
                </a:solidFill>
                <a:latin typeface="Futura Medium" panose="020B0602020204020303" pitchFamily="34" charset="-79"/>
                <a:cs typeface="Futura Medium" panose="020B0602020204020303" pitchFamily="34" charset="-79"/>
              </a:defRPr>
            </a:lvl2pPr>
            <a:lvl3pPr marL="566987" indent="0">
              <a:buFontTx/>
              <a:buNone/>
              <a:defRPr>
                <a:solidFill>
                  <a:schemeClr val="accent2"/>
                </a:solidFill>
                <a:latin typeface="Futura Medium" panose="020B0602020204020303" pitchFamily="34" charset="-79"/>
                <a:cs typeface="Futura Medium" panose="020B0602020204020303" pitchFamily="34" charset="-79"/>
              </a:defRPr>
            </a:lvl3pPr>
            <a:lvl4pPr marL="850480" indent="0">
              <a:buFontTx/>
              <a:buNone/>
              <a:defRPr>
                <a:solidFill>
                  <a:schemeClr val="accent2"/>
                </a:solidFill>
                <a:latin typeface="Futura Medium" panose="020B0602020204020303" pitchFamily="34" charset="-79"/>
                <a:cs typeface="Futura Medium" panose="020B0602020204020303" pitchFamily="34" charset="-79"/>
              </a:defRPr>
            </a:lvl4pPr>
            <a:lvl5pPr marL="1133974"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6435917" y="1715632"/>
            <a:ext cx="4031759" cy="5467976"/>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4166714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9" y="1715632"/>
            <a:ext cx="4524693" cy="553342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Picture Placeholder 4">
            <a:extLst>
              <a:ext uri="{FF2B5EF4-FFF2-40B4-BE49-F238E27FC236}">
                <a16:creationId xmlns:a16="http://schemas.microsoft.com/office/drawing/2014/main" id="{03B7291A-3580-35FF-5F01-568666C3A520}"/>
              </a:ext>
            </a:extLst>
          </p:cNvPr>
          <p:cNvSpPr>
            <a:spLocks noGrp="1"/>
          </p:cNvSpPr>
          <p:nvPr>
            <p:ph type="pic" sz="quarter" idx="10"/>
          </p:nvPr>
        </p:nvSpPr>
        <p:spPr>
          <a:xfrm>
            <a:off x="5019598" y="1715632"/>
            <a:ext cx="5448078" cy="5533262"/>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749711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2" y="0"/>
            <a:ext cx="10691813" cy="7559675"/>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56388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03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Teal">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18717" y="3807453"/>
            <a:ext cx="6981285" cy="896034"/>
          </a:xfrm>
        </p:spPr>
        <p:txBody>
          <a:bodyPr anchor="b">
            <a:normAutofit/>
          </a:bodyPr>
          <a:lstStyle>
            <a:lvl1pPr algn="l">
              <a:defRPr sz="2728"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38263" y="4891364"/>
            <a:ext cx="4237096" cy="590263"/>
          </a:xfrm>
          <a:prstGeom prst="rect">
            <a:avLst/>
          </a:prstGeom>
        </p:spPr>
        <p:txBody>
          <a:bodyPr/>
          <a:lstStyle>
            <a:lvl1pPr marL="0" indent="0" algn="l">
              <a:buNone/>
              <a:defRPr sz="1488">
                <a:solidFill>
                  <a:schemeClr val="bg2"/>
                </a:solidFill>
                <a:latin typeface="Futura Medium" panose="020B0602020204020303" pitchFamily="34" charset="-79"/>
                <a:cs typeface="Futura Medium" panose="020B0602020204020303" pitchFamily="34" charset="-79"/>
              </a:defRPr>
            </a:lvl1pPr>
            <a:lvl2pPr marL="283494" indent="0" algn="ctr">
              <a:buNone/>
              <a:defRPr sz="1240"/>
            </a:lvl2pPr>
            <a:lvl3pPr marL="566987" indent="0" algn="ctr">
              <a:buNone/>
              <a:defRPr sz="1116"/>
            </a:lvl3pPr>
            <a:lvl4pPr marL="850480" indent="0" algn="ctr">
              <a:buNone/>
              <a:defRPr sz="992"/>
            </a:lvl4pPr>
            <a:lvl5pPr marL="1133974" indent="0" algn="ctr">
              <a:buNone/>
              <a:defRPr sz="992"/>
            </a:lvl5pPr>
            <a:lvl6pPr marL="1417467" indent="0" algn="ctr">
              <a:buNone/>
              <a:defRPr sz="992"/>
            </a:lvl6pPr>
            <a:lvl7pPr marL="1700961" indent="0" algn="ctr">
              <a:buNone/>
              <a:defRPr sz="992"/>
            </a:lvl7pPr>
            <a:lvl8pPr marL="1984455" indent="0" algn="ctr">
              <a:buNone/>
              <a:defRPr sz="992"/>
            </a:lvl8pPr>
            <a:lvl9pPr marL="2267948" indent="0" algn="ctr">
              <a:buNone/>
              <a:defRPr sz="992"/>
            </a:lvl9pPr>
          </a:lstStyle>
          <a:p>
            <a:r>
              <a:rPr lang="en-GB"/>
              <a:t>Click to edit Master subtitle style</a:t>
            </a:r>
            <a:endParaRPr lang="en-US"/>
          </a:p>
        </p:txBody>
      </p:sp>
    </p:spTree>
    <p:extLst>
      <p:ext uri="{BB962C8B-B14F-4D97-AF65-F5344CB8AC3E}">
        <p14:creationId xmlns:p14="http://schemas.microsoft.com/office/powerpoint/2010/main" val="1093725333"/>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2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735063" y="2012414"/>
            <a:ext cx="9221689" cy="4796544"/>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701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7" y="2460987"/>
            <a:ext cx="5998832" cy="4722620"/>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24137" y="1715631"/>
            <a:ext cx="5998832" cy="457368"/>
          </a:xfrm>
          <a:prstGeom prst="rect">
            <a:avLst/>
          </a:prstGeom>
        </p:spPr>
        <p:txBody>
          <a:bodyPr/>
          <a:lstStyle>
            <a:lvl1pPr marL="0" indent="0">
              <a:buFontTx/>
              <a:buNone/>
              <a:defRPr sz="1488">
                <a:solidFill>
                  <a:schemeClr val="accent2"/>
                </a:solidFill>
                <a:latin typeface="Futura Medium" panose="020B0602020204020303" pitchFamily="34" charset="-79"/>
                <a:cs typeface="Futura Medium" panose="020B0602020204020303" pitchFamily="34" charset="-79"/>
              </a:defRPr>
            </a:lvl1pPr>
            <a:lvl2pPr marL="283494" indent="0">
              <a:buFontTx/>
              <a:buNone/>
              <a:defRPr>
                <a:solidFill>
                  <a:schemeClr val="accent2"/>
                </a:solidFill>
                <a:latin typeface="Futura Medium" panose="020B0602020204020303" pitchFamily="34" charset="-79"/>
                <a:cs typeface="Futura Medium" panose="020B0602020204020303" pitchFamily="34" charset="-79"/>
              </a:defRPr>
            </a:lvl2pPr>
            <a:lvl3pPr marL="566987" indent="0">
              <a:buFontTx/>
              <a:buNone/>
              <a:defRPr>
                <a:solidFill>
                  <a:schemeClr val="accent2"/>
                </a:solidFill>
                <a:latin typeface="Futura Medium" panose="020B0602020204020303" pitchFamily="34" charset="-79"/>
                <a:cs typeface="Futura Medium" panose="020B0602020204020303" pitchFamily="34" charset="-79"/>
              </a:defRPr>
            </a:lvl3pPr>
            <a:lvl4pPr marL="850480" indent="0">
              <a:buFontTx/>
              <a:buNone/>
              <a:defRPr>
                <a:solidFill>
                  <a:schemeClr val="accent2"/>
                </a:solidFill>
                <a:latin typeface="Futura Medium" panose="020B0602020204020303" pitchFamily="34" charset="-79"/>
                <a:cs typeface="Futura Medium" panose="020B0602020204020303" pitchFamily="34" charset="-79"/>
              </a:defRPr>
            </a:lvl4pPr>
            <a:lvl5pPr marL="1133974"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6435917" y="1715632"/>
            <a:ext cx="4031759" cy="5467976"/>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801342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8" name="Content Placeholder 2">
            <a:extLst>
              <a:ext uri="{FF2B5EF4-FFF2-40B4-BE49-F238E27FC236}">
                <a16:creationId xmlns:a16="http://schemas.microsoft.com/office/drawing/2014/main" id="{CC4A5003-074A-4A38-9DB5-A751BB12C2E5}"/>
              </a:ext>
            </a:extLst>
          </p:cNvPr>
          <p:cNvSpPr>
            <a:spLocks noGrp="1"/>
          </p:cNvSpPr>
          <p:nvPr>
            <p:ph idx="1"/>
          </p:nvPr>
        </p:nvSpPr>
        <p:spPr>
          <a:xfrm>
            <a:off x="224139" y="1715632"/>
            <a:ext cx="4524693" cy="553342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4">
            <a:extLst>
              <a:ext uri="{FF2B5EF4-FFF2-40B4-BE49-F238E27FC236}">
                <a16:creationId xmlns:a16="http://schemas.microsoft.com/office/drawing/2014/main" id="{D6776321-8816-4AE2-9916-1DF0F9792A5C}"/>
              </a:ext>
            </a:extLst>
          </p:cNvPr>
          <p:cNvSpPr>
            <a:spLocks noGrp="1"/>
          </p:cNvSpPr>
          <p:nvPr>
            <p:ph type="pic" sz="quarter" idx="10"/>
          </p:nvPr>
        </p:nvSpPr>
        <p:spPr>
          <a:xfrm>
            <a:off x="5019598" y="1715632"/>
            <a:ext cx="5448078" cy="5533262"/>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05525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al">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2" y="0"/>
            <a:ext cx="10691813" cy="7559675"/>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150614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347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5D739C-5713-AFF5-C56B-EE3FB63452EB}"/>
              </a:ext>
            </a:extLst>
          </p:cNvPr>
          <p:cNvSpPr>
            <a:spLocks noGrp="1"/>
          </p:cNvSpPr>
          <p:nvPr>
            <p:ph type="title"/>
          </p:nvPr>
        </p:nvSpPr>
        <p:spPr>
          <a:xfrm>
            <a:off x="735063" y="402484"/>
            <a:ext cx="9221689" cy="1461188"/>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837604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2" r:id="rId4"/>
    <p:sldLayoutId id="2147483666" r:id="rId5"/>
    <p:sldLayoutId id="2147483659" r:id="rId6"/>
    <p:sldLayoutId id="2147483660" r:id="rId7"/>
    <p:sldLayoutId id="2147483661" r:id="rId8"/>
    <p:sldLayoutId id="2147483665" r:id="rId9"/>
    <p:sldLayoutId id="2147483663" r:id="rId10"/>
    <p:sldLayoutId id="2147483652" r:id="rId11"/>
    <p:sldLayoutId id="2147483667" r:id="rId12"/>
  </p:sldLayoutIdLst>
  <p:txStyles>
    <p:titleStyle>
      <a:lvl1pPr algn="l" defTabSz="566987" rtl="0" eaLnBrk="1" latinLnBrk="0" hangingPunct="1">
        <a:lnSpc>
          <a:spcPct val="90000"/>
        </a:lnSpc>
        <a:spcBef>
          <a:spcPct val="0"/>
        </a:spcBef>
        <a:buNone/>
        <a:defRPr sz="2728" kern="1200">
          <a:solidFill>
            <a:schemeClr val="tx1"/>
          </a:solidFill>
          <a:latin typeface="Futura Medium" panose="020B0602020204020303" pitchFamily="34" charset="-79"/>
          <a:ea typeface="+mj-ea"/>
          <a:cs typeface="Futura Medium" panose="020B0602020204020303" pitchFamily="34" charset="-79"/>
        </a:defRPr>
      </a:lvl1pPr>
    </p:titleStyle>
    <p:bodyStyle>
      <a:lvl1pPr marL="141747" indent="-141747" algn="l" defTabSz="566987" rtl="0" eaLnBrk="1" latinLnBrk="0" hangingPunct="1">
        <a:lnSpc>
          <a:spcPct val="90000"/>
        </a:lnSpc>
        <a:spcBef>
          <a:spcPts val="620"/>
        </a:spcBef>
        <a:buFont typeface="Arial" panose="020B0604020202020204" pitchFamily="34" charset="0"/>
        <a:buChar char="•"/>
        <a:defRPr sz="1736" kern="1200">
          <a:solidFill>
            <a:schemeClr val="tx1"/>
          </a:solidFill>
          <a:latin typeface="+mn-lt"/>
          <a:ea typeface="+mn-ea"/>
          <a:cs typeface="+mn-cs"/>
        </a:defRPr>
      </a:lvl1pPr>
      <a:lvl2pPr marL="425240" indent="-141747" algn="l" defTabSz="566987" rtl="0" eaLnBrk="1" latinLnBrk="0" hangingPunct="1">
        <a:lnSpc>
          <a:spcPct val="90000"/>
        </a:lnSpc>
        <a:spcBef>
          <a:spcPts val="310"/>
        </a:spcBef>
        <a:buFont typeface="Arial" panose="020B0604020202020204" pitchFamily="34" charset="0"/>
        <a:buChar char="•"/>
        <a:defRPr sz="1488" kern="1200">
          <a:solidFill>
            <a:schemeClr val="tx1"/>
          </a:solidFill>
          <a:latin typeface="+mn-lt"/>
          <a:ea typeface="+mn-ea"/>
          <a:cs typeface="+mn-cs"/>
        </a:defRPr>
      </a:lvl2pPr>
      <a:lvl3pPr marL="708733" indent="-141747" algn="l" defTabSz="566987" rtl="0" eaLnBrk="1" latinLnBrk="0" hangingPunct="1">
        <a:lnSpc>
          <a:spcPct val="90000"/>
        </a:lnSpc>
        <a:spcBef>
          <a:spcPts val="310"/>
        </a:spcBef>
        <a:buFont typeface="Arial" panose="020B0604020202020204" pitchFamily="34" charset="0"/>
        <a:buChar char="•"/>
        <a:defRPr sz="1240" kern="1200">
          <a:solidFill>
            <a:schemeClr val="tx1"/>
          </a:solidFill>
          <a:latin typeface="+mn-lt"/>
          <a:ea typeface="+mn-ea"/>
          <a:cs typeface="+mn-cs"/>
        </a:defRPr>
      </a:lvl3pPr>
      <a:lvl4pPr marL="992227"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4pPr>
      <a:lvl5pPr marL="1275721"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5pPr>
      <a:lvl6pPr marL="1559214"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6pPr>
      <a:lvl7pPr marL="1842707"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7pPr>
      <a:lvl8pPr marL="2126201"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8pPr>
      <a:lvl9pPr marL="2409694"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9pPr>
    </p:bodyStyle>
    <p:otherStyle>
      <a:defPPr>
        <a:defRPr lang="en-US"/>
      </a:defPPr>
      <a:lvl1pPr marL="0" algn="l" defTabSz="566987" rtl="0" eaLnBrk="1" latinLnBrk="0" hangingPunct="1">
        <a:defRPr sz="1116" kern="1200">
          <a:solidFill>
            <a:schemeClr val="tx1"/>
          </a:solidFill>
          <a:latin typeface="+mn-lt"/>
          <a:ea typeface="+mn-ea"/>
          <a:cs typeface="+mn-cs"/>
        </a:defRPr>
      </a:lvl1pPr>
      <a:lvl2pPr marL="283494" algn="l" defTabSz="566987" rtl="0" eaLnBrk="1" latinLnBrk="0" hangingPunct="1">
        <a:defRPr sz="1116" kern="1200">
          <a:solidFill>
            <a:schemeClr val="tx1"/>
          </a:solidFill>
          <a:latin typeface="+mn-lt"/>
          <a:ea typeface="+mn-ea"/>
          <a:cs typeface="+mn-cs"/>
        </a:defRPr>
      </a:lvl2pPr>
      <a:lvl3pPr marL="566987" algn="l" defTabSz="566987" rtl="0" eaLnBrk="1" latinLnBrk="0" hangingPunct="1">
        <a:defRPr sz="1116" kern="1200">
          <a:solidFill>
            <a:schemeClr val="tx1"/>
          </a:solidFill>
          <a:latin typeface="+mn-lt"/>
          <a:ea typeface="+mn-ea"/>
          <a:cs typeface="+mn-cs"/>
        </a:defRPr>
      </a:lvl3pPr>
      <a:lvl4pPr marL="850480" algn="l" defTabSz="566987" rtl="0" eaLnBrk="1" latinLnBrk="0" hangingPunct="1">
        <a:defRPr sz="1116" kern="1200">
          <a:solidFill>
            <a:schemeClr val="tx1"/>
          </a:solidFill>
          <a:latin typeface="+mn-lt"/>
          <a:ea typeface="+mn-ea"/>
          <a:cs typeface="+mn-cs"/>
        </a:defRPr>
      </a:lvl4pPr>
      <a:lvl5pPr marL="1133974" algn="l" defTabSz="566987" rtl="0" eaLnBrk="1" latinLnBrk="0" hangingPunct="1">
        <a:defRPr sz="1116" kern="1200">
          <a:solidFill>
            <a:schemeClr val="tx1"/>
          </a:solidFill>
          <a:latin typeface="+mn-lt"/>
          <a:ea typeface="+mn-ea"/>
          <a:cs typeface="+mn-cs"/>
        </a:defRPr>
      </a:lvl5pPr>
      <a:lvl6pPr marL="1417467" algn="l" defTabSz="566987" rtl="0" eaLnBrk="1" latinLnBrk="0" hangingPunct="1">
        <a:defRPr sz="1116" kern="1200">
          <a:solidFill>
            <a:schemeClr val="tx1"/>
          </a:solidFill>
          <a:latin typeface="+mn-lt"/>
          <a:ea typeface="+mn-ea"/>
          <a:cs typeface="+mn-cs"/>
        </a:defRPr>
      </a:lvl6pPr>
      <a:lvl7pPr marL="1700961" algn="l" defTabSz="566987" rtl="0" eaLnBrk="1" latinLnBrk="0" hangingPunct="1">
        <a:defRPr sz="1116" kern="1200">
          <a:solidFill>
            <a:schemeClr val="tx1"/>
          </a:solidFill>
          <a:latin typeface="+mn-lt"/>
          <a:ea typeface="+mn-ea"/>
          <a:cs typeface="+mn-cs"/>
        </a:defRPr>
      </a:lvl7pPr>
      <a:lvl8pPr marL="1984455" algn="l" defTabSz="566987" rtl="0" eaLnBrk="1" latinLnBrk="0" hangingPunct="1">
        <a:defRPr sz="1116" kern="1200">
          <a:solidFill>
            <a:schemeClr val="tx1"/>
          </a:solidFill>
          <a:latin typeface="+mn-lt"/>
          <a:ea typeface="+mn-ea"/>
          <a:cs typeface="+mn-cs"/>
        </a:defRPr>
      </a:lvl8pPr>
      <a:lvl9pPr marL="2267948" algn="l" defTabSz="566987" rtl="0" eaLnBrk="1" latinLnBrk="0" hangingPunct="1">
        <a:defRPr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bit.ly/LifeLabYRTPDeskResearch" TargetMode="External"/><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366175" cy="1255059"/>
          </a:xfrm>
          <a:prstGeom prst="rect">
            <a:avLst/>
          </a:prstGeom>
        </p:spPr>
      </p:pic>
      <p:sp>
        <p:nvSpPr>
          <p:cNvPr id="31" name="TextBox 30">
            <a:extLst>
              <a:ext uri="{FF2B5EF4-FFF2-40B4-BE49-F238E27FC236}">
                <a16:creationId xmlns:a16="http://schemas.microsoft.com/office/drawing/2014/main" id="{B63D0088-E22A-8C48-407B-C281B95677F3}"/>
              </a:ext>
            </a:extLst>
          </p:cNvPr>
          <p:cNvSpPr txBox="1"/>
          <p:nvPr/>
        </p:nvSpPr>
        <p:spPr>
          <a:xfrm>
            <a:off x="1509423" y="234440"/>
            <a:ext cx="9182390" cy="646331"/>
          </a:xfrm>
          <a:prstGeom prst="rect">
            <a:avLst/>
          </a:prstGeom>
          <a:noFill/>
        </p:spPr>
        <p:txBody>
          <a:bodyPr wrap="square" lIns="91440" tIns="45720" rIns="91440" bIns="45720" rtlCol="0" anchor="t">
            <a:spAutoFit/>
          </a:bodyPr>
          <a:lstStyle/>
          <a:p>
            <a:pPr algn="ctr"/>
            <a:r>
              <a:rPr lang="en-GB" sz="3600">
                <a:solidFill>
                  <a:schemeClr val="bg2"/>
                </a:solidFill>
                <a:latin typeface="Calibri"/>
                <a:ea typeface="Calibri"/>
                <a:cs typeface="Calibri"/>
              </a:rPr>
              <a:t>Session 4 – Desk research</a:t>
            </a:r>
          </a:p>
        </p:txBody>
      </p:sp>
      <p:graphicFrame>
        <p:nvGraphicFramePr>
          <p:cNvPr id="32" name="Table 31">
            <a:extLst>
              <a:ext uri="{FF2B5EF4-FFF2-40B4-BE49-F238E27FC236}">
                <a16:creationId xmlns:a16="http://schemas.microsoft.com/office/drawing/2014/main" id="{D8D47776-AAA6-25F8-A913-3E7B2C579617}"/>
              </a:ext>
            </a:extLst>
          </p:cNvPr>
          <p:cNvGraphicFramePr>
            <a:graphicFrameLocks noGrp="1"/>
          </p:cNvGraphicFramePr>
          <p:nvPr>
            <p:extLst>
              <p:ext uri="{D42A27DB-BD31-4B8C-83A1-F6EECF244321}">
                <p14:modId xmlns:p14="http://schemas.microsoft.com/office/powerpoint/2010/main" val="2699122843"/>
              </p:ext>
            </p:extLst>
          </p:nvPr>
        </p:nvGraphicFramePr>
        <p:xfrm>
          <a:off x="521111" y="1403879"/>
          <a:ext cx="9871586" cy="426720"/>
        </p:xfrm>
        <a:graphic>
          <a:graphicData uri="http://schemas.openxmlformats.org/drawingml/2006/table">
            <a:tbl>
              <a:tblPr firstRow="1" bandRow="1">
                <a:tableStyleId>{2D5ABB26-0587-4C30-8999-92F81FD0307C}</a:tableStyleId>
              </a:tblPr>
              <a:tblGrid>
                <a:gridCol w="1632154">
                  <a:extLst>
                    <a:ext uri="{9D8B030D-6E8A-4147-A177-3AD203B41FA5}">
                      <a16:colId xmlns:a16="http://schemas.microsoft.com/office/drawing/2014/main" val="2467334823"/>
                    </a:ext>
                  </a:extLst>
                </a:gridCol>
                <a:gridCol w="8239432">
                  <a:extLst>
                    <a:ext uri="{9D8B030D-6E8A-4147-A177-3AD203B41FA5}">
                      <a16:colId xmlns:a16="http://schemas.microsoft.com/office/drawing/2014/main" val="997897083"/>
                    </a:ext>
                  </a:extLst>
                </a:gridCol>
              </a:tblGrid>
              <a:tr h="370840">
                <a:tc>
                  <a:txBody>
                    <a:bodyPr/>
                    <a:lstStyle/>
                    <a:p>
                      <a:r>
                        <a:rPr lang="en-GB" sz="1600" b="1" kern="1200" dirty="0">
                          <a:solidFill>
                            <a:schemeClr val="bg2"/>
                          </a:solidFill>
                          <a:latin typeface="Calibri"/>
                          <a:ea typeface="+mn-ea"/>
                          <a:cs typeface="Calibri"/>
                        </a:rPr>
                        <a:t>Session</a:t>
                      </a:r>
                      <a:r>
                        <a:rPr lang="en-GB" b="1" dirty="0">
                          <a:solidFill>
                            <a:schemeClr val="bg2"/>
                          </a:solidFill>
                          <a:latin typeface="Calibri"/>
                          <a:cs typeface="Calibri"/>
                        </a:rPr>
                        <a:t> </a:t>
                      </a:r>
                      <a:r>
                        <a:rPr lang="en-GB" sz="1600" b="1" kern="1200" dirty="0">
                          <a:solidFill>
                            <a:schemeClr val="bg2"/>
                          </a:solidFill>
                          <a:latin typeface="Calibri"/>
                          <a:ea typeface="+mn-ea"/>
                          <a:cs typeface="Calibri"/>
                        </a:rPr>
                        <a:t>overview</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100" b="0" kern="1200" dirty="0">
                          <a:solidFill>
                            <a:schemeClr val="tx1"/>
                          </a:solidFill>
                          <a:effectLst/>
                          <a:latin typeface="Calibri"/>
                          <a:cs typeface="Calibri"/>
                        </a:rPr>
                        <a:t>This session looks at how researchers use secondary data to inform their research or directly to answer their research question. It also looks at what ‘representation’ in research means for their research.</a:t>
                      </a:r>
                      <a:endParaRPr lang="en-GB" sz="1100" dirty="0">
                        <a:solidFill>
                          <a:schemeClr val="tx1"/>
                        </a:solidFill>
                        <a:latin typeface="Calibri"/>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760822388"/>
                  </a:ext>
                </a:extLst>
              </a:tr>
            </a:tbl>
          </a:graphicData>
        </a:graphic>
      </p:graphicFrame>
      <p:graphicFrame>
        <p:nvGraphicFramePr>
          <p:cNvPr id="33" name="Table 32">
            <a:extLst>
              <a:ext uri="{FF2B5EF4-FFF2-40B4-BE49-F238E27FC236}">
                <a16:creationId xmlns:a16="http://schemas.microsoft.com/office/drawing/2014/main" id="{4C94289C-9F36-E24A-F186-5AE233C2F5AC}"/>
              </a:ext>
            </a:extLst>
          </p:cNvPr>
          <p:cNvGraphicFramePr>
            <a:graphicFrameLocks noGrp="1"/>
          </p:cNvGraphicFramePr>
          <p:nvPr>
            <p:extLst>
              <p:ext uri="{D42A27DB-BD31-4B8C-83A1-F6EECF244321}">
                <p14:modId xmlns:p14="http://schemas.microsoft.com/office/powerpoint/2010/main" val="158799546"/>
              </p:ext>
            </p:extLst>
          </p:nvPr>
        </p:nvGraphicFramePr>
        <p:xfrm>
          <a:off x="521112" y="3769765"/>
          <a:ext cx="9881417" cy="1544066"/>
        </p:xfrm>
        <a:graphic>
          <a:graphicData uri="http://schemas.openxmlformats.org/drawingml/2006/table">
            <a:tbl>
              <a:tblPr firstRow="1" bandRow="1">
                <a:tableStyleId>{2D5ABB26-0587-4C30-8999-92F81FD0307C}</a:tableStyleId>
              </a:tblPr>
              <a:tblGrid>
                <a:gridCol w="4901433">
                  <a:extLst>
                    <a:ext uri="{9D8B030D-6E8A-4147-A177-3AD203B41FA5}">
                      <a16:colId xmlns:a16="http://schemas.microsoft.com/office/drawing/2014/main" val="1075009048"/>
                    </a:ext>
                  </a:extLst>
                </a:gridCol>
                <a:gridCol w="4979984">
                  <a:extLst>
                    <a:ext uri="{9D8B030D-6E8A-4147-A177-3AD203B41FA5}">
                      <a16:colId xmlns:a16="http://schemas.microsoft.com/office/drawing/2014/main" val="3412364443"/>
                    </a:ext>
                  </a:extLst>
                </a:gridCol>
              </a:tblGrid>
              <a:tr h="398203">
                <a:tc>
                  <a:txBody>
                    <a:bodyPr/>
                    <a:lstStyle/>
                    <a:p>
                      <a:pPr marL="0" algn="l" defTabSz="566987" rtl="0" eaLnBrk="1" latinLnBrk="0" hangingPunct="1"/>
                      <a:r>
                        <a:rPr lang="en-GB" sz="1116" b="1" kern="1200">
                          <a:solidFill>
                            <a:schemeClr val="bg2"/>
                          </a:solidFill>
                          <a:latin typeface="Calibri" panose="020F0502020204030204" pitchFamily="34" charset="0"/>
                          <a:cs typeface="Calibri" panose="020F0502020204030204" pitchFamily="34" charset="0"/>
                        </a:rPr>
                        <a:t>Learning outcomes:</a:t>
                      </a:r>
                    </a:p>
                    <a:p>
                      <a:pPr marL="0" algn="l" defTabSz="566987" rtl="0" eaLnBrk="1" latinLnBrk="0" hangingPunct="1"/>
                      <a:r>
                        <a:rPr lang="en-GB" sz="1116" b="0" i="1" kern="1200">
                          <a:solidFill>
                            <a:schemeClr val="bg2"/>
                          </a:solidFill>
                          <a:latin typeface="Calibri" panose="020F0502020204030204" pitchFamily="34" charset="0"/>
                          <a:cs typeface="Calibri" panose="020F0502020204030204" pitchFamily="34" charset="0"/>
                        </a:rPr>
                        <a:t>By the end of the session the researchers should be able to:</a:t>
                      </a:r>
                      <a:endParaRPr lang="en-GB" sz="1116" b="0" i="1" kern="1200">
                        <a:solidFill>
                          <a:schemeClr val="bg2"/>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16" b="1" kern="1200">
                          <a:solidFill>
                            <a:schemeClr val="bg2"/>
                          </a:solidFill>
                          <a:latin typeface="Calibri" panose="020F0502020204030204" pitchFamily="34" charset="0"/>
                          <a:ea typeface="+mn-ea"/>
                          <a:cs typeface="Calibri" panose="020F0502020204030204" pitchFamily="34" charset="0"/>
                        </a:rPr>
                        <a:t>Assessment:</a:t>
                      </a:r>
                    </a:p>
                    <a:p>
                      <a:pPr marL="0" algn="l" defTabSz="566987" rtl="0" eaLnBrk="1" latinLnBrk="0" hangingPunct="1"/>
                      <a:r>
                        <a:rPr lang="en-GB" sz="1116" i="1" kern="1200">
                          <a:solidFill>
                            <a:schemeClr val="bg2"/>
                          </a:solidFill>
                          <a:latin typeface="Calibri" panose="020F0502020204030204" pitchFamily="34" charset="0"/>
                          <a:ea typeface="+mn-ea"/>
                          <a:cs typeface="Calibri" panose="020F0502020204030204" pitchFamily="34" charset="0"/>
                        </a:rPr>
                        <a:t>(constructively aligned with learning outcome)</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LO1: Describe the differences between primary and secondary research.</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A1: Using the terms during the session.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LO2: Evaluate the reliability of methods used for desk research.</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100" kern="1200">
                          <a:solidFill>
                            <a:schemeClr val="tx1">
                              <a:lumMod val="50000"/>
                            </a:schemeClr>
                          </a:solidFill>
                          <a:latin typeface="Calibri"/>
                          <a:ea typeface="+mn-ea"/>
                          <a:cs typeface="Calibri"/>
                        </a:rPr>
                        <a:t>A2: Choosing relevant methods for conducting desk research.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764846190"/>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LO3: Discuss the importance of representation in research.</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A3: Taking part in the discussion.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99883882"/>
                  </a:ext>
                </a:extLst>
              </a:tr>
            </a:tbl>
          </a:graphicData>
        </a:graphic>
      </p:graphicFrame>
      <p:graphicFrame>
        <p:nvGraphicFramePr>
          <p:cNvPr id="34" name="Table 33">
            <a:extLst>
              <a:ext uri="{FF2B5EF4-FFF2-40B4-BE49-F238E27FC236}">
                <a16:creationId xmlns:a16="http://schemas.microsoft.com/office/drawing/2014/main" id="{DFA01330-CFDC-0AD9-E9DE-7DCDEF4AC54F}"/>
              </a:ext>
            </a:extLst>
          </p:cNvPr>
          <p:cNvGraphicFramePr>
            <a:graphicFrameLocks noGrp="1"/>
          </p:cNvGraphicFramePr>
          <p:nvPr>
            <p:extLst>
              <p:ext uri="{D42A27DB-BD31-4B8C-83A1-F6EECF244321}">
                <p14:modId xmlns:p14="http://schemas.microsoft.com/office/powerpoint/2010/main" val="127635244"/>
              </p:ext>
            </p:extLst>
          </p:nvPr>
        </p:nvGraphicFramePr>
        <p:xfrm>
          <a:off x="521111" y="2061296"/>
          <a:ext cx="9881418" cy="1477772"/>
        </p:xfrm>
        <a:graphic>
          <a:graphicData uri="http://schemas.openxmlformats.org/drawingml/2006/table">
            <a:tbl>
              <a:tblPr firstRow="1" bandRow="1">
                <a:tableStyleId>{2D5ABB26-0587-4C30-8999-92F81FD0307C}</a:tableStyleId>
              </a:tblPr>
              <a:tblGrid>
                <a:gridCol w="4886631">
                  <a:extLst>
                    <a:ext uri="{9D8B030D-6E8A-4147-A177-3AD203B41FA5}">
                      <a16:colId xmlns:a16="http://schemas.microsoft.com/office/drawing/2014/main" val="2467334823"/>
                    </a:ext>
                  </a:extLst>
                </a:gridCol>
                <a:gridCol w="4994787">
                  <a:extLst>
                    <a:ext uri="{9D8B030D-6E8A-4147-A177-3AD203B41FA5}">
                      <a16:colId xmlns:a16="http://schemas.microsoft.com/office/drawing/2014/main" val="997897083"/>
                    </a:ext>
                  </a:extLst>
                </a:gridCol>
              </a:tblGrid>
              <a:tr h="370840">
                <a:tc>
                  <a:txBody>
                    <a:bodyPr/>
                    <a:lstStyle/>
                    <a:p>
                      <a:pPr marL="0" algn="l" defTabSz="566987" rtl="0" eaLnBrk="1" latinLnBrk="0" hangingPunct="1"/>
                      <a:r>
                        <a:rPr lang="en-GB" sz="1600" b="1" kern="1200">
                          <a:solidFill>
                            <a:schemeClr val="bg2"/>
                          </a:solidFill>
                          <a:latin typeface="Calibri" panose="020F0502020204030204" pitchFamily="34" charset="0"/>
                          <a:cs typeface="Calibri" panose="020F0502020204030204" pitchFamily="34" charset="0"/>
                        </a:rPr>
                        <a:t>Resources</a:t>
                      </a:r>
                      <a:endParaRPr lang="en-GB" sz="1600" b="1" kern="1200">
                        <a:solidFill>
                          <a:schemeClr val="bg2"/>
                        </a:solidFill>
                        <a:latin typeface="Calibri" panose="020F0502020204030204" pitchFamily="34" charset="0"/>
                        <a:ea typeface="+mn-ea"/>
                        <a:cs typeface="Calibri" panose="020F0502020204030204" pitchFamily="34" charset="0"/>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600" b="1" kern="1200">
                          <a:solidFill>
                            <a:schemeClr val="bg2"/>
                          </a:solidFill>
                          <a:latin typeface="Calibri" panose="020F0502020204030204" pitchFamily="34" charset="0"/>
                          <a:cs typeface="Calibri" panose="020F0502020204030204" pitchFamily="34" charset="0"/>
                        </a:rPr>
                        <a:t>Session considerations</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760822388"/>
                  </a:ext>
                </a:extLst>
              </a:tr>
              <a:tr h="370840">
                <a:tc>
                  <a:txBody>
                    <a:bodyPr/>
                    <a:lstStyle/>
                    <a:p>
                      <a:pPr marL="171450" indent="-171450" algn="l" rtl="0" eaLnBrk="1" latinLnBrk="0" hangingPunct="1">
                        <a:buFont typeface="Arial" panose="020B0604020202020204" pitchFamily="34" charset="0"/>
                        <a:buChar char="•"/>
                      </a:pPr>
                      <a:r>
                        <a:rPr lang="en-GB" sz="1100" kern="1200">
                          <a:solidFill>
                            <a:schemeClr val="tx1">
                              <a:lumMod val="50000"/>
                            </a:schemeClr>
                          </a:solidFill>
                          <a:latin typeface="Calibri"/>
                          <a:ea typeface="+mn-ea"/>
                          <a:cs typeface="Calibri"/>
                        </a:rPr>
                        <a:t>Session 4 PowerPoint</a:t>
                      </a:r>
                    </a:p>
                    <a:p>
                      <a:pPr marL="171450" indent="-171450" algn="l" rtl="0" eaLnBrk="1" latinLnBrk="0" hangingPunct="1">
                        <a:buFont typeface="Arial" panose="020B0604020202020204" pitchFamily="34" charset="0"/>
                        <a:buChar char="•"/>
                      </a:pPr>
                      <a:r>
                        <a:rPr lang="en-GB" sz="1100" b="0" i="0" u="none" strike="noStrike" kern="1200" noProof="0">
                          <a:solidFill>
                            <a:schemeClr val="tx1">
                              <a:lumMod val="50000"/>
                            </a:schemeClr>
                          </a:solidFill>
                          <a:latin typeface="Calibri"/>
                        </a:rPr>
                        <a:t>NxtGen Workbooks</a:t>
                      </a:r>
                    </a:p>
                    <a:p>
                      <a:pPr marL="171450" indent="-17145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Access to internet</a:t>
                      </a:r>
                    </a:p>
                    <a:p>
                      <a:pPr marL="171450" indent="-17145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Flipchart paper</a:t>
                      </a:r>
                    </a:p>
                    <a:p>
                      <a:pPr marL="171450" indent="-17145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Post-it notes</a:t>
                      </a:r>
                    </a:p>
                    <a:p>
                      <a:pPr marL="171450" indent="-17145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a:t>
                      </a:r>
                      <a:r>
                        <a:rPr lang="en-GB" sz="1116" i="1" kern="1200">
                          <a:solidFill>
                            <a:schemeClr val="tx1">
                              <a:lumMod val="50000"/>
                            </a:schemeClr>
                          </a:solidFill>
                          <a:latin typeface="Calibri" panose="020F0502020204030204" pitchFamily="34" charset="0"/>
                          <a:ea typeface="+mn-ea"/>
                          <a:cs typeface="Calibri" panose="020F0502020204030204" pitchFamily="34" charset="0"/>
                        </a:rPr>
                        <a:t>Desk research</a:t>
                      </a:r>
                      <a:r>
                        <a:rPr lang="en-GB" sz="1116" kern="1200">
                          <a:solidFill>
                            <a:schemeClr val="tx1">
                              <a:lumMod val="50000"/>
                            </a:schemeClr>
                          </a:solidFill>
                          <a:latin typeface="Calibri" panose="020F0502020204030204" pitchFamily="34" charset="0"/>
                          <a:ea typeface="+mn-ea"/>
                          <a:cs typeface="Calibri" panose="020F0502020204030204" pitchFamily="34" charset="0"/>
                        </a:rPr>
                        <a:t>’ video </a:t>
                      </a:r>
                      <a:r>
                        <a:rPr lang="en-GB" sz="1116" b="0" kern="1200">
                          <a:solidFill>
                            <a:schemeClr val="tx1"/>
                          </a:solidFill>
                          <a:effectLst/>
                          <a:latin typeface="+mn-lt"/>
                          <a:ea typeface="+mn-ea"/>
                          <a:cs typeface="+mn-cs"/>
                          <a:hlinkClick r:id="rId3"/>
                        </a:rPr>
                        <a:t>https://bit.ly/LifeLabYRTPDeskResearch</a:t>
                      </a:r>
                      <a:r>
                        <a:rPr lang="en-GB" sz="1116" b="0" kern="1200">
                          <a:solidFill>
                            <a:schemeClr val="tx1"/>
                          </a:solidFill>
                          <a:effectLst/>
                          <a:latin typeface="+mn-lt"/>
                          <a:ea typeface="+mn-ea"/>
                          <a:cs typeface="+mn-cs"/>
                        </a:rPr>
                        <a:t> </a:t>
                      </a: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algn="l" defTabSz="566987" rtl="0" eaLnBrk="1" latinLnBrk="0" hangingPunct="1"/>
                      <a:r>
                        <a:rPr lang="en-GB" sz="1116" kern="1200">
                          <a:solidFill>
                            <a:schemeClr val="tx1">
                              <a:lumMod val="50000"/>
                            </a:schemeClr>
                          </a:solidFill>
                          <a:latin typeface="Calibri" panose="020F0502020204030204" pitchFamily="34" charset="0"/>
                          <a:ea typeface="+mn-ea"/>
                          <a:cs typeface="Calibri" panose="020F0502020204030204" pitchFamily="34" charset="0"/>
                        </a:rPr>
                        <a:t>Discussion around representation should lead to a rich discussion, but there should be consideration around people feeling excluded or marginalised.</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4166490058"/>
                  </a:ext>
                </a:extLst>
              </a:tr>
            </a:tbl>
          </a:graphicData>
        </a:graphic>
      </p:graphicFrame>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865899836"/>
              </p:ext>
            </p:extLst>
          </p:nvPr>
        </p:nvGraphicFramePr>
        <p:xfrm>
          <a:off x="521111" y="5369649"/>
          <a:ext cx="9881418" cy="1497896"/>
        </p:xfrm>
        <a:graphic>
          <a:graphicData uri="http://schemas.openxmlformats.org/drawingml/2006/table">
            <a:tbl>
              <a:tblPr firstRow="1" bandRow="1">
                <a:tableStyleId>{2D5ABB26-0587-4C30-8999-92F81FD0307C}</a:tableStyleId>
              </a:tblPr>
              <a:tblGrid>
                <a:gridCol w="776747">
                  <a:extLst>
                    <a:ext uri="{9D8B030D-6E8A-4147-A177-3AD203B41FA5}">
                      <a16:colId xmlns:a16="http://schemas.microsoft.com/office/drawing/2014/main" val="1075009048"/>
                    </a:ext>
                  </a:extLst>
                </a:gridCol>
                <a:gridCol w="1071716">
                  <a:extLst>
                    <a:ext uri="{9D8B030D-6E8A-4147-A177-3AD203B41FA5}">
                      <a16:colId xmlns:a16="http://schemas.microsoft.com/office/drawing/2014/main" val="3412364443"/>
                    </a:ext>
                  </a:extLst>
                </a:gridCol>
                <a:gridCol w="8032955">
                  <a:extLst>
                    <a:ext uri="{9D8B030D-6E8A-4147-A177-3AD203B41FA5}">
                      <a16:colId xmlns:a16="http://schemas.microsoft.com/office/drawing/2014/main" val="725045870"/>
                    </a:ext>
                  </a:extLst>
                </a:gridCol>
              </a:tblGrid>
              <a:tr h="398203">
                <a:tc>
                  <a:txBody>
                    <a:bodyPr/>
                    <a:lstStyle/>
                    <a:p>
                      <a:pPr marL="0" algn="l" defTabSz="566987" rtl="0" eaLnBrk="1" latinLnBrk="0" hangingPunct="1"/>
                      <a:r>
                        <a:rPr lang="en-GB" sz="1100" b="1" kern="1200" dirty="0">
                          <a:solidFill>
                            <a:schemeClr val="bg2"/>
                          </a:solidFill>
                          <a:latin typeface="Calibri"/>
                          <a:cs typeface="Calibri"/>
                        </a:rPr>
                        <a:t>Length</a:t>
                      </a:r>
                      <a:endParaRPr lang="en-GB" sz="1100" b="0" i="1" kern="1200" dirty="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Resources</a:t>
                      </a:r>
                      <a:endParaRPr lang="en-GB" sz="1100" i="1" kern="1200" dirty="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Description </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370840">
                <a:tc>
                  <a:txBody>
                    <a:bodyPr/>
                    <a:lstStyle/>
                    <a:p>
                      <a:r>
                        <a:rPr lang="en-GB" sz="1100" kern="1200" dirty="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dirty="0">
                          <a:solidFill>
                            <a:schemeClr val="tx1">
                              <a:lumMod val="50000"/>
                            </a:schemeClr>
                          </a:solidFill>
                          <a:latin typeface="Calibri"/>
                          <a:ea typeface="+mn-ea"/>
                          <a:cs typeface="Calibri"/>
                        </a:rPr>
                        <a:t>Slide 1</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base" latinLnBrk="0" hangingPunct="1">
                        <a:lnSpc>
                          <a:spcPct val="100000"/>
                        </a:lnSpc>
                        <a:spcBef>
                          <a:spcPts val="0"/>
                        </a:spcBef>
                        <a:spcAft>
                          <a:spcPts val="0"/>
                        </a:spcAft>
                        <a:buClrTx/>
                        <a:buSzTx/>
                        <a:buFontTx/>
                        <a:buNone/>
                        <a:tabLst/>
                        <a:defRPr/>
                      </a:pPr>
                      <a:r>
                        <a:rPr lang="en-GB" sz="1100" b="1" kern="1200" dirty="0">
                          <a:solidFill>
                            <a:schemeClr val="tx1">
                              <a:lumMod val="50000"/>
                            </a:schemeClr>
                          </a:solidFill>
                          <a:latin typeface="Calibri"/>
                          <a:ea typeface="+mn-ea"/>
                          <a:cs typeface="Calibri"/>
                        </a:rPr>
                        <a:t>Starter activity</a:t>
                      </a:r>
                      <a:r>
                        <a:rPr lang="en-GB" sz="1100" kern="1200" dirty="0">
                          <a:solidFill>
                            <a:schemeClr val="tx1">
                              <a:lumMod val="50000"/>
                            </a:schemeClr>
                          </a:solidFill>
                          <a:latin typeface="Calibri"/>
                          <a:ea typeface="+mn-ea"/>
                          <a:cs typeface="Calibri"/>
                        </a:rPr>
                        <a:t>: Introductory question on screen for the researchers to discuss and come up with ideas. </a:t>
                      </a:r>
                    </a:p>
                    <a:p>
                      <a:pPr rtl="0" fontAlgn="base"/>
                      <a:r>
                        <a:rPr lang="en-GB" sz="1100" kern="1200" dirty="0">
                          <a:solidFill>
                            <a:schemeClr val="tx1">
                              <a:lumMod val="50000"/>
                            </a:schemeClr>
                          </a:solidFill>
                          <a:latin typeface="Calibri"/>
                          <a:ea typeface="+mn-ea"/>
                          <a:cs typeface="Calibri"/>
                        </a:rPr>
                        <a:t>Share ideas with the group once everyone has arrived.</a:t>
                      </a:r>
                    </a:p>
                    <a:p>
                      <a:pPr rtl="0" fontAlgn="base"/>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p>
                      <a:pPr rtl="0" fontAlgn="base"/>
                      <a:r>
                        <a:rPr lang="en-GB" sz="1100" kern="1200" dirty="0">
                          <a:solidFill>
                            <a:schemeClr val="tx1">
                              <a:lumMod val="50000"/>
                            </a:schemeClr>
                          </a:solidFill>
                          <a:latin typeface="Calibri"/>
                          <a:ea typeface="+mn-ea"/>
                          <a:cs typeface="Calibri"/>
                        </a:rPr>
                        <a:t>Interesting facts – the first web search engine was set up in 1993 and was called W3Catalog.  </a:t>
                      </a:r>
                    </a:p>
                    <a:p>
                      <a:pPr rtl="0" fontAlgn="base"/>
                      <a:r>
                        <a:rPr lang="en-GB" sz="1100" kern="1200" dirty="0">
                          <a:solidFill>
                            <a:schemeClr val="tx1">
                              <a:lumMod val="50000"/>
                            </a:schemeClr>
                          </a:solidFill>
                          <a:latin typeface="Calibri"/>
                          <a:ea typeface="+mn-ea"/>
                          <a:cs typeface="Calibri"/>
                        </a:rPr>
                        <a:t>Yahoo was launched in 1994 and Google in 1997/1998. </a:t>
                      </a:r>
                    </a:p>
                    <a:p>
                      <a:pPr rtl="0" fontAlgn="base"/>
                      <a:r>
                        <a:rPr lang="en-GB" sz="1100" kern="1200" dirty="0">
                          <a:solidFill>
                            <a:schemeClr val="tx1">
                              <a:lumMod val="50000"/>
                            </a:schemeClr>
                          </a:solidFill>
                          <a:latin typeface="Calibri"/>
                          <a:ea typeface="+mn-ea"/>
                          <a:cs typeface="Calibri"/>
                        </a:rPr>
                        <a:t>The question is relevant to today’s session as we will be using some search engines to look for information.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bl>
          </a:graphicData>
        </a:graphic>
      </p:graphicFrame>
      <p:pic>
        <p:nvPicPr>
          <p:cNvPr id="4" name="Picture 3" descr="A group of papers with text&#10;&#10;Description automatically generated">
            <a:extLst>
              <a:ext uri="{FF2B5EF4-FFF2-40B4-BE49-F238E27FC236}">
                <a16:creationId xmlns:a16="http://schemas.microsoft.com/office/drawing/2014/main" id="{AED5EB57-4F44-ED23-700C-15AABD6615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58906" y="2409421"/>
            <a:ext cx="666750" cy="762000"/>
          </a:xfrm>
          <a:prstGeom prst="rect">
            <a:avLst/>
          </a:prstGeom>
        </p:spPr>
      </p:pic>
      <p:pic>
        <p:nvPicPr>
          <p:cNvPr id="6" name="Picture 5" descr="A blue and white video camera&#10;&#10;Description automatically generated">
            <a:extLst>
              <a:ext uri="{FF2B5EF4-FFF2-40B4-BE49-F238E27FC236}">
                <a16:creationId xmlns:a16="http://schemas.microsoft.com/office/drawing/2014/main" id="{686BE44D-D94A-DEC3-2C2F-7E7B93CBC48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25656" y="3016292"/>
            <a:ext cx="579120" cy="660400"/>
          </a:xfrm>
          <a:prstGeom prst="rect">
            <a:avLst/>
          </a:prstGeom>
        </p:spPr>
      </p:pic>
      <p:pic>
        <p:nvPicPr>
          <p:cNvPr id="7" name="Picture 6" descr="A blue exclamation mark with a yellow star&#10;&#10;Description automatically generated">
            <a:extLst>
              <a:ext uri="{FF2B5EF4-FFF2-40B4-BE49-F238E27FC236}">
                <a16:creationId xmlns:a16="http://schemas.microsoft.com/office/drawing/2014/main" id="{516611E9-238D-B889-7208-2F4BDBEE02E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467791" y="2847802"/>
            <a:ext cx="710274" cy="809762"/>
          </a:xfrm>
          <a:prstGeom prst="rect">
            <a:avLst/>
          </a:prstGeom>
        </p:spPr>
      </p:pic>
    </p:spTree>
    <p:extLst>
      <p:ext uri="{BB962C8B-B14F-4D97-AF65-F5344CB8AC3E}">
        <p14:creationId xmlns:p14="http://schemas.microsoft.com/office/powerpoint/2010/main" val="3072529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366175" cy="1255059"/>
          </a:xfrm>
          <a:prstGeom prst="rect">
            <a:avLst/>
          </a:prstGeom>
        </p:spPr>
      </p:pic>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3618292870"/>
              </p:ext>
            </p:extLst>
          </p:nvPr>
        </p:nvGraphicFramePr>
        <p:xfrm>
          <a:off x="439609" y="1417081"/>
          <a:ext cx="9972752" cy="5368856"/>
        </p:xfrm>
        <a:graphic>
          <a:graphicData uri="http://schemas.openxmlformats.org/drawingml/2006/table">
            <a:tbl>
              <a:tblPr firstRow="1" bandRow="1">
                <a:tableStyleId>{2D5ABB26-0587-4C30-8999-92F81FD0307C}</a:tableStyleId>
              </a:tblPr>
              <a:tblGrid>
                <a:gridCol w="1010812">
                  <a:extLst>
                    <a:ext uri="{9D8B030D-6E8A-4147-A177-3AD203B41FA5}">
                      <a16:colId xmlns:a16="http://schemas.microsoft.com/office/drawing/2014/main" val="1075009048"/>
                    </a:ext>
                  </a:extLst>
                </a:gridCol>
                <a:gridCol w="1154172">
                  <a:extLst>
                    <a:ext uri="{9D8B030D-6E8A-4147-A177-3AD203B41FA5}">
                      <a16:colId xmlns:a16="http://schemas.microsoft.com/office/drawing/2014/main" val="3412364443"/>
                    </a:ext>
                  </a:extLst>
                </a:gridCol>
                <a:gridCol w="7807768">
                  <a:extLst>
                    <a:ext uri="{9D8B030D-6E8A-4147-A177-3AD203B41FA5}">
                      <a16:colId xmlns:a16="http://schemas.microsoft.com/office/drawing/2014/main" val="725045870"/>
                    </a:ext>
                  </a:extLst>
                </a:gridCol>
              </a:tblGrid>
              <a:tr h="398203">
                <a:tc>
                  <a:txBody>
                    <a:bodyPr/>
                    <a:lstStyle/>
                    <a:p>
                      <a:pPr marL="0" algn="l" defTabSz="566987" rtl="0" eaLnBrk="1" latinLnBrk="0" hangingPunct="1"/>
                      <a:r>
                        <a:rPr lang="en-GB" sz="1100" b="1" kern="1200" dirty="0">
                          <a:solidFill>
                            <a:schemeClr val="bg2"/>
                          </a:solidFill>
                          <a:latin typeface="Calibri"/>
                          <a:cs typeface="Calibri"/>
                        </a:rPr>
                        <a:t>Length</a:t>
                      </a:r>
                      <a:endParaRPr lang="en-GB" sz="1100" b="0" i="1" kern="1200" dirty="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Resources</a:t>
                      </a:r>
                      <a:endParaRPr lang="en-GB" sz="1100" i="1" kern="1200" dirty="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Description</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370840">
                <a:tc>
                  <a:txBody>
                    <a:bodyPr/>
                    <a:lstStyle/>
                    <a:p>
                      <a:pPr marL="0" algn="l" defTabSz="566987" rtl="0" eaLnBrk="1" latinLnBrk="0" hangingPunct="1"/>
                      <a:r>
                        <a:rPr lang="en-GB" sz="1100" kern="1200" dirty="0">
                          <a:solidFill>
                            <a:schemeClr val="tx1">
                              <a:lumMod val="50000"/>
                            </a:schemeClr>
                          </a:solidFill>
                          <a:latin typeface="Calibri"/>
                          <a:ea typeface="+mn-ea"/>
                          <a:cs typeface="Calibri"/>
                        </a:rPr>
                        <a:t>5 mins	</a:t>
                      </a:r>
                    </a:p>
                    <a:p>
                      <a:pPr marL="0" algn="l" defTabSz="566987" rtl="0" eaLnBrk="1" latinLnBrk="0" hangingPunct="1"/>
                      <a:r>
                        <a:rPr lang="en-GB" sz="1100" kern="1200" dirty="0">
                          <a:solidFill>
                            <a:schemeClr val="tx1">
                              <a:lumMod val="50000"/>
                            </a:schemeClr>
                          </a:solidFill>
                          <a:latin typeface="Calibri"/>
                          <a:ea typeface="+mn-ea"/>
                          <a:cs typeface="Calibri"/>
                        </a:rPr>
                        <a:t>	</a:t>
                      </a: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dirty="0">
                          <a:solidFill>
                            <a:schemeClr val="tx1">
                              <a:lumMod val="50000"/>
                            </a:schemeClr>
                          </a:solidFill>
                          <a:latin typeface="Calibri"/>
                          <a:ea typeface="+mn-ea"/>
                          <a:cs typeface="Calibri"/>
                        </a:rPr>
                        <a:t>Slides 2-3</a:t>
                      </a:r>
                    </a:p>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dirty="0">
                          <a:solidFill>
                            <a:schemeClr val="tx1">
                              <a:lumMod val="50000"/>
                            </a:schemeClr>
                          </a:solidFill>
                          <a:latin typeface="Calibri"/>
                          <a:ea typeface="+mn-ea"/>
                          <a:cs typeface="Calibri"/>
                        </a:rPr>
                        <a:t>Post-it notes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fontAlgn="base"/>
                      <a:r>
                        <a:rPr lang="en-GB" sz="1100" kern="1200" dirty="0">
                          <a:solidFill>
                            <a:schemeClr val="tx1">
                              <a:lumMod val="50000"/>
                            </a:schemeClr>
                          </a:solidFill>
                          <a:latin typeface="Calibri"/>
                          <a:ea typeface="+mn-ea"/>
                          <a:cs typeface="Calibri"/>
                        </a:rPr>
                        <a:t>Share LOs.</a:t>
                      </a:r>
                    </a:p>
                    <a:p>
                      <a:pPr rtl="0" fontAlgn="base"/>
                      <a:r>
                        <a:rPr lang="en-GB" sz="1100" kern="1200" dirty="0">
                          <a:solidFill>
                            <a:schemeClr val="tx1">
                              <a:lumMod val="50000"/>
                            </a:schemeClr>
                          </a:solidFill>
                          <a:latin typeface="Calibri"/>
                          <a:ea typeface="+mn-ea"/>
                          <a:cs typeface="Calibri"/>
                        </a:rPr>
                        <a:t>What is desk research? Why start with desk research? Why is it important? </a:t>
                      </a:r>
                    </a:p>
                    <a:p>
                      <a:pPr rtl="0" fontAlgn="base"/>
                      <a:r>
                        <a:rPr lang="en-GB" sz="1100" kern="1200" dirty="0">
                          <a:solidFill>
                            <a:schemeClr val="tx1">
                              <a:lumMod val="50000"/>
                            </a:schemeClr>
                          </a:solidFill>
                          <a:latin typeface="Calibri"/>
                          <a:ea typeface="+mn-ea"/>
                          <a:cs typeface="Calibri"/>
                        </a:rPr>
                        <a:t>Share ideas and discuss why it’s always good to start with it. </a:t>
                      </a:r>
                    </a:p>
                    <a:p>
                      <a:pPr rtl="0" fontAlgn="base"/>
                      <a:endParaRPr lang="en-GB" sz="1100" kern="1200" dirty="0">
                        <a:solidFill>
                          <a:schemeClr val="tx1">
                            <a:lumMod val="50000"/>
                          </a:schemeClr>
                        </a:solidFill>
                        <a:latin typeface="Calibri"/>
                        <a:ea typeface="+mn-ea"/>
                        <a:cs typeface="Calibri"/>
                      </a:endParaRPr>
                    </a:p>
                    <a:p>
                      <a:pPr rtl="0" fontAlgn="base"/>
                      <a:r>
                        <a:rPr lang="en-GB" sz="1100" kern="1200" dirty="0">
                          <a:solidFill>
                            <a:schemeClr val="tx1">
                              <a:lumMod val="50000"/>
                            </a:schemeClr>
                          </a:solidFill>
                          <a:latin typeface="Calibri"/>
                          <a:ea typeface="+mn-ea"/>
                          <a:cs typeface="Calibri"/>
                        </a:rPr>
                        <a:t>The researchers should have watched the video on desk research in preparation for the session, so should know what it is and what it involves. </a:t>
                      </a:r>
                      <a:r>
                        <a:rPr lang="en-GB" sz="1100" b="1" kern="1200" dirty="0">
                          <a:solidFill>
                            <a:schemeClr val="tx1">
                              <a:lumMod val="50000"/>
                            </a:schemeClr>
                          </a:solidFill>
                          <a:latin typeface="Calibri"/>
                          <a:ea typeface="+mn-ea"/>
                          <a:cs typeface="Calibri"/>
                        </a:rPr>
                        <a:t>Activity 1</a:t>
                      </a:r>
                      <a:r>
                        <a:rPr lang="en-GB" sz="1100" kern="1200" dirty="0">
                          <a:solidFill>
                            <a:schemeClr val="tx1">
                              <a:lumMod val="50000"/>
                            </a:schemeClr>
                          </a:solidFill>
                          <a:latin typeface="Calibri"/>
                          <a:ea typeface="+mn-ea"/>
                          <a:cs typeface="Calibri"/>
                        </a:rPr>
                        <a:t> -Ask them to discuss the questions on their tables and then share to group </a:t>
                      </a:r>
                    </a:p>
                    <a:p>
                      <a:pPr rtl="0" fontAlgn="base"/>
                      <a:endParaRPr lang="en-GB" sz="1100" kern="1200" dirty="0">
                        <a:solidFill>
                          <a:schemeClr val="tx1">
                            <a:lumMod val="50000"/>
                          </a:schemeClr>
                        </a:solidFill>
                        <a:latin typeface="Calibri"/>
                        <a:ea typeface="+mn-ea"/>
                        <a:cs typeface="Calibri"/>
                      </a:endParaRPr>
                    </a:p>
                    <a:p>
                      <a:pPr rtl="0" fontAlgn="base"/>
                      <a:r>
                        <a:rPr lang="en-GB" sz="1100" kern="1200" dirty="0">
                          <a:solidFill>
                            <a:schemeClr val="tx1">
                              <a:lumMod val="50000"/>
                            </a:schemeClr>
                          </a:solidFill>
                          <a:latin typeface="Calibri"/>
                          <a:ea typeface="+mn-ea"/>
                          <a:cs typeface="Calibri"/>
                        </a:rPr>
                        <a:t>Ideas to share if they don’t contribute them –  </a:t>
                      </a:r>
                    </a:p>
                    <a:p>
                      <a:pPr marL="171450" indent="-171450" rtl="0" fontAlgn="base">
                        <a:buFont typeface="Arial" panose="020B0604020202020204" pitchFamily="34" charset="0"/>
                        <a:buChar char="•"/>
                      </a:pPr>
                      <a:r>
                        <a:rPr lang="en-GB" sz="1100" kern="1200" dirty="0">
                          <a:solidFill>
                            <a:schemeClr val="tx1">
                              <a:lumMod val="50000"/>
                            </a:schemeClr>
                          </a:solidFill>
                          <a:latin typeface="Calibri"/>
                          <a:ea typeface="+mn-ea"/>
                          <a:cs typeface="Calibri"/>
                        </a:rPr>
                        <a:t>Desk research means you can make a </a:t>
                      </a:r>
                      <a:r>
                        <a:rPr lang="en-GB" sz="1100" b="1" kern="1200" dirty="0">
                          <a:solidFill>
                            <a:schemeClr val="tx1">
                              <a:lumMod val="50000"/>
                            </a:schemeClr>
                          </a:solidFill>
                          <a:latin typeface="Calibri"/>
                          <a:ea typeface="+mn-ea"/>
                          <a:cs typeface="Calibri"/>
                        </a:rPr>
                        <a:t>summary</a:t>
                      </a:r>
                      <a:r>
                        <a:rPr lang="en-GB" sz="1100" kern="1200" dirty="0">
                          <a:solidFill>
                            <a:schemeClr val="tx1">
                              <a:lumMod val="50000"/>
                            </a:schemeClr>
                          </a:solidFill>
                          <a:latin typeface="Calibri"/>
                          <a:ea typeface="+mn-ea"/>
                          <a:cs typeface="Calibri"/>
                        </a:rPr>
                        <a:t> of what is already known about your topic or theme. </a:t>
                      </a:r>
                    </a:p>
                    <a:p>
                      <a:pPr marL="171450" indent="-171450" rtl="0" fontAlgn="base">
                        <a:buFont typeface="Arial" panose="020B0604020202020204" pitchFamily="34" charset="0"/>
                        <a:buChar char="•"/>
                      </a:pPr>
                      <a:r>
                        <a:rPr lang="en-GB" sz="1100" kern="1200" dirty="0">
                          <a:solidFill>
                            <a:schemeClr val="tx1">
                              <a:lumMod val="50000"/>
                            </a:schemeClr>
                          </a:solidFill>
                          <a:latin typeface="Calibri"/>
                          <a:ea typeface="+mn-ea"/>
                          <a:cs typeface="Calibri"/>
                        </a:rPr>
                        <a:t>Doing desk research </a:t>
                      </a:r>
                      <a:r>
                        <a:rPr lang="en-GB" sz="1100" b="1" kern="1200" dirty="0">
                          <a:solidFill>
                            <a:schemeClr val="tx1">
                              <a:lumMod val="50000"/>
                            </a:schemeClr>
                          </a:solidFill>
                          <a:latin typeface="Calibri"/>
                          <a:ea typeface="+mn-ea"/>
                          <a:cs typeface="Calibri"/>
                        </a:rPr>
                        <a:t>might help you decide what data you want to collect </a:t>
                      </a:r>
                    </a:p>
                    <a:p>
                      <a:pPr marL="171450" indent="-171450" rtl="0" fontAlgn="base">
                        <a:buFont typeface="Arial" panose="020B0604020202020204" pitchFamily="34" charset="0"/>
                        <a:buChar char="•"/>
                      </a:pPr>
                      <a:r>
                        <a:rPr lang="en-GB" sz="1100" kern="1200" dirty="0">
                          <a:solidFill>
                            <a:schemeClr val="tx1">
                              <a:lumMod val="50000"/>
                            </a:schemeClr>
                          </a:solidFill>
                          <a:latin typeface="Calibri"/>
                          <a:ea typeface="+mn-ea"/>
                          <a:cs typeface="Calibri"/>
                        </a:rPr>
                        <a:t>Doing desk research helps you </a:t>
                      </a:r>
                      <a:r>
                        <a:rPr lang="en-GB" sz="1100" b="1" kern="1200" dirty="0">
                          <a:solidFill>
                            <a:schemeClr val="tx1">
                              <a:lumMod val="50000"/>
                            </a:schemeClr>
                          </a:solidFill>
                          <a:latin typeface="Calibri"/>
                          <a:ea typeface="+mn-ea"/>
                          <a:cs typeface="Calibri"/>
                        </a:rPr>
                        <a:t>refine or focus in on your topic</a:t>
                      </a:r>
                      <a:r>
                        <a:rPr lang="en-GB" sz="1100" kern="1200" dirty="0">
                          <a:solidFill>
                            <a:schemeClr val="tx1">
                              <a:lumMod val="50000"/>
                            </a:schemeClr>
                          </a:solidFill>
                          <a:latin typeface="Calibri"/>
                          <a:ea typeface="+mn-ea"/>
                          <a:cs typeface="Calibri"/>
                        </a:rPr>
                        <a:t>. </a:t>
                      </a:r>
                    </a:p>
                    <a:p>
                      <a:pPr marL="171450" indent="-171450" rtl="0" fontAlgn="base">
                        <a:buFont typeface="Arial" panose="020B0604020202020204" pitchFamily="34" charset="0"/>
                        <a:buChar char="•"/>
                      </a:pPr>
                      <a:r>
                        <a:rPr lang="en-GB" sz="1100" kern="1200" dirty="0">
                          <a:solidFill>
                            <a:schemeClr val="tx1">
                              <a:lumMod val="50000"/>
                            </a:schemeClr>
                          </a:solidFill>
                          <a:latin typeface="Calibri"/>
                          <a:ea typeface="+mn-ea"/>
                          <a:cs typeface="Calibri"/>
                        </a:rPr>
                        <a:t>If you don’t know what has been done before, you might not know what information will be new to find out </a:t>
                      </a:r>
                    </a:p>
                    <a:p>
                      <a:pPr marL="171450" indent="-171450" rtl="0" fontAlgn="base">
                        <a:buFont typeface="Arial" panose="020B0604020202020204" pitchFamily="34" charset="0"/>
                        <a:buChar char="•"/>
                      </a:pPr>
                      <a:r>
                        <a:rPr lang="en-GB" sz="1100" kern="1200" dirty="0">
                          <a:solidFill>
                            <a:schemeClr val="tx1">
                              <a:lumMod val="50000"/>
                            </a:schemeClr>
                          </a:solidFill>
                          <a:latin typeface="Calibri"/>
                          <a:ea typeface="+mn-ea"/>
                          <a:cs typeface="Calibri"/>
                        </a:rPr>
                        <a:t>If you know something about the topic, you should more credible when interviewing people </a:t>
                      </a:r>
                    </a:p>
                    <a:p>
                      <a:pPr rtl="0" fontAlgn="base"/>
                      <a:endParaRPr lang="en-GB" sz="1116" b="1"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dirty="0">
                          <a:solidFill>
                            <a:schemeClr val="tx1">
                              <a:lumMod val="50000"/>
                            </a:schemeClr>
                          </a:solidFill>
                          <a:latin typeface="Calibri"/>
                          <a:ea typeface="+mn-ea"/>
                          <a:cs typeface="Calibri"/>
                        </a:rPr>
                        <a:t>Slide 4</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fontAlgn="base"/>
                      <a:r>
                        <a:rPr lang="en-GB" sz="1100" kern="1200" dirty="0">
                          <a:solidFill>
                            <a:schemeClr val="tx1">
                              <a:lumMod val="50000"/>
                            </a:schemeClr>
                          </a:solidFill>
                          <a:latin typeface="Calibri"/>
                          <a:ea typeface="+mn-ea"/>
                          <a:cs typeface="Calibri"/>
                        </a:rPr>
                        <a:t>Introduce terms primary and secondary research.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764846190"/>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15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indent="-88900" algn="l" defTabSz="566987" rtl="0" eaLnBrk="1" latinLnBrk="0" hangingPunct="1">
                        <a:buFont typeface="Arial" panose="020B0604020202020204" pitchFamily="34" charset="0"/>
                        <a:buChar char="•"/>
                      </a:pPr>
                      <a:r>
                        <a:rPr lang="en-GB" sz="1100" kern="1200" dirty="0">
                          <a:solidFill>
                            <a:schemeClr val="tx1">
                              <a:lumMod val="50000"/>
                            </a:schemeClr>
                          </a:solidFill>
                          <a:latin typeface="Calibri"/>
                          <a:ea typeface="+mn-ea"/>
                          <a:cs typeface="Calibri"/>
                        </a:rPr>
                        <a:t>Slides 5-6</a:t>
                      </a:r>
                    </a:p>
                    <a:p>
                      <a:pPr marL="88900" indent="-88900" algn="l" defTabSz="566987" rtl="0" eaLnBrk="1" latinLnBrk="0" hangingPunct="1">
                        <a:buFont typeface="Arial" panose="020B0604020202020204" pitchFamily="34" charset="0"/>
                        <a:buChar char="•"/>
                      </a:pPr>
                      <a:r>
                        <a:rPr lang="en-GB" sz="1100" kern="1200" dirty="0">
                          <a:solidFill>
                            <a:schemeClr val="tx1">
                              <a:lumMod val="50000"/>
                            </a:schemeClr>
                          </a:solidFill>
                          <a:latin typeface="Calibri"/>
                          <a:ea typeface="+mn-ea"/>
                          <a:cs typeface="Calibri"/>
                        </a:rPr>
                        <a:t>Access to internet</a:t>
                      </a:r>
                    </a:p>
                    <a:p>
                      <a:pPr marL="0" algn="l" defTabSz="566987" rtl="0" eaLnBrk="1" latinLnBrk="0" hangingPunct="1"/>
                      <a:r>
                        <a:rPr lang="en-GB" sz="1100" kern="1200" dirty="0">
                          <a:solidFill>
                            <a:schemeClr val="tx1">
                              <a:lumMod val="50000"/>
                            </a:schemeClr>
                          </a:solidFill>
                          <a:latin typeface="Calibri"/>
                          <a:ea typeface="+mn-ea"/>
                          <a:cs typeface="Calibri"/>
                        </a:rPr>
                        <a:t>	</a:t>
                      </a: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fontAlgn="base"/>
                      <a:r>
                        <a:rPr lang="en-GB" sz="1100" b="1" kern="1200" dirty="0">
                          <a:solidFill>
                            <a:schemeClr val="tx1">
                              <a:lumMod val="50000"/>
                            </a:schemeClr>
                          </a:solidFill>
                          <a:latin typeface="Calibri"/>
                          <a:ea typeface="+mn-ea"/>
                          <a:cs typeface="Calibri"/>
                        </a:rPr>
                        <a:t>Activity 2 </a:t>
                      </a:r>
                      <a:r>
                        <a:rPr lang="en-GB" sz="1100" kern="1200" dirty="0">
                          <a:solidFill>
                            <a:schemeClr val="tx1">
                              <a:lumMod val="50000"/>
                            </a:schemeClr>
                          </a:solidFill>
                          <a:latin typeface="Calibri"/>
                          <a:ea typeface="+mn-ea"/>
                          <a:cs typeface="Calibri"/>
                        </a:rPr>
                        <a:t>– All about cake! </a:t>
                      </a:r>
                    </a:p>
                    <a:p>
                      <a:pPr rtl="0" fontAlgn="base"/>
                      <a:r>
                        <a:rPr lang="en-GB" sz="1100" kern="1200" dirty="0">
                          <a:solidFill>
                            <a:schemeClr val="tx1">
                              <a:lumMod val="50000"/>
                            </a:schemeClr>
                          </a:solidFill>
                          <a:latin typeface="Calibri"/>
                          <a:ea typeface="+mn-ea"/>
                          <a:cs typeface="Calibri"/>
                        </a:rPr>
                        <a:t>Follow instructions on slide – do poll in the room on favourite type of cake (5 mins).</a:t>
                      </a:r>
                    </a:p>
                    <a:p>
                      <a:pPr rtl="0" fontAlgn="base"/>
                      <a:r>
                        <a:rPr lang="en-GB" sz="1100" kern="1200" dirty="0">
                          <a:solidFill>
                            <a:schemeClr val="tx1">
                              <a:lumMod val="50000"/>
                            </a:schemeClr>
                          </a:solidFill>
                          <a:latin typeface="Calibri"/>
                          <a:ea typeface="+mn-ea"/>
                          <a:cs typeface="Calibri"/>
                        </a:rPr>
                        <a:t>Then give a few mins to do some research (5 mins) and encourage discussion in their small groups. </a:t>
                      </a:r>
                    </a:p>
                    <a:p>
                      <a:pPr rtl="0" fontAlgn="base"/>
                      <a:r>
                        <a:rPr lang="en-GB" sz="1100" kern="1200" dirty="0">
                          <a:solidFill>
                            <a:schemeClr val="tx1">
                              <a:lumMod val="50000"/>
                            </a:schemeClr>
                          </a:solidFill>
                          <a:latin typeface="Calibri"/>
                          <a:ea typeface="+mn-ea"/>
                          <a:cs typeface="Calibri"/>
                        </a:rPr>
                        <a:t>  </a:t>
                      </a:r>
                    </a:p>
                    <a:p>
                      <a:pPr rtl="0" fontAlgn="base"/>
                      <a:r>
                        <a:rPr lang="en-GB" sz="1100" kern="1200" dirty="0">
                          <a:solidFill>
                            <a:schemeClr val="tx1">
                              <a:lumMod val="50000"/>
                            </a:schemeClr>
                          </a:solidFill>
                          <a:latin typeface="Calibri"/>
                          <a:ea typeface="+mn-ea"/>
                          <a:cs typeface="Calibri"/>
                        </a:rPr>
                        <a:t>To discuss the research done online (5 mins): </a:t>
                      </a:r>
                    </a:p>
                    <a:p>
                      <a:pPr marL="228600" indent="-228600" rtl="0" fontAlgn="base">
                        <a:buFont typeface="+mj-lt"/>
                        <a:buAutoNum type="arabicPeriod"/>
                      </a:pPr>
                      <a:r>
                        <a:rPr lang="en-GB" sz="1100" kern="1200" dirty="0">
                          <a:solidFill>
                            <a:schemeClr val="tx1">
                              <a:lumMod val="50000"/>
                            </a:schemeClr>
                          </a:solidFill>
                          <a:latin typeface="Calibri"/>
                          <a:ea typeface="+mn-ea"/>
                          <a:cs typeface="Calibri"/>
                        </a:rPr>
                        <a:t>Tally up the results found by the researchers online. What is the world’s favourite type of cake? </a:t>
                      </a:r>
                    </a:p>
                    <a:p>
                      <a:pPr marL="228600" indent="-228600" rtl="0" fontAlgn="base">
                        <a:buFont typeface="+mj-lt"/>
                        <a:buAutoNum type="arabicPeriod"/>
                      </a:pPr>
                      <a:r>
                        <a:rPr lang="en-GB" sz="1100" kern="1200" dirty="0">
                          <a:solidFill>
                            <a:schemeClr val="tx1">
                              <a:lumMod val="50000"/>
                            </a:schemeClr>
                          </a:solidFill>
                          <a:latin typeface="Calibri"/>
                          <a:ea typeface="+mn-ea"/>
                          <a:cs typeface="Calibri"/>
                        </a:rPr>
                        <a:t>Ask where they found the information? Which website? Who is the author? Does it say? </a:t>
                      </a:r>
                    </a:p>
                    <a:p>
                      <a:pPr marL="228600" indent="-228600" rtl="0" fontAlgn="base">
                        <a:buFont typeface="+mj-lt"/>
                        <a:buAutoNum type="arabicPeriod"/>
                      </a:pPr>
                      <a:r>
                        <a:rPr lang="en-GB" sz="1100" kern="1200" dirty="0">
                          <a:solidFill>
                            <a:schemeClr val="tx1">
                              <a:lumMod val="50000"/>
                            </a:schemeClr>
                          </a:solidFill>
                          <a:latin typeface="Calibri"/>
                          <a:ea typeface="+mn-ea"/>
                          <a:cs typeface="Calibri"/>
                        </a:rPr>
                        <a:t>Are the answers found based on any real research, e.g., a poll or survey of x thousand people? Or are they just the opinions of those writing the articles? </a:t>
                      </a:r>
                    </a:p>
                    <a:p>
                      <a:pPr marL="228600" indent="-228600" rtl="0" fontAlgn="base">
                        <a:buFont typeface="+mj-lt"/>
                        <a:buAutoNum type="arabicPeriod"/>
                      </a:pPr>
                      <a:r>
                        <a:rPr lang="en-GB" sz="1100" kern="1200" dirty="0">
                          <a:solidFill>
                            <a:schemeClr val="tx1">
                              <a:lumMod val="50000"/>
                            </a:schemeClr>
                          </a:solidFill>
                          <a:latin typeface="Calibri"/>
                          <a:ea typeface="+mn-ea"/>
                          <a:cs typeface="Calibri"/>
                        </a:rPr>
                        <a:t>If the articles are based on research, they might tell us that in an opinion poll, or might mention a survey, or how many people were asked the question.</a:t>
                      </a:r>
                    </a:p>
                    <a:p>
                      <a:pPr marL="228600" marR="0" lvl="0" indent="-228600" algn="l" defTabSz="566987" rtl="0" eaLnBrk="1" fontAlgn="base" latinLnBrk="0" hangingPunct="1">
                        <a:lnSpc>
                          <a:spcPct val="100000"/>
                        </a:lnSpc>
                        <a:spcBef>
                          <a:spcPts val="0"/>
                        </a:spcBef>
                        <a:spcAft>
                          <a:spcPts val="0"/>
                        </a:spcAft>
                        <a:buClrTx/>
                        <a:buSzTx/>
                        <a:buFont typeface="+mj-lt"/>
                        <a:buAutoNum type="arabicPeriod"/>
                        <a:tabLst/>
                        <a:defRPr/>
                      </a:pPr>
                      <a:r>
                        <a:rPr lang="en-GB" sz="1100" kern="1200" dirty="0">
                          <a:solidFill>
                            <a:schemeClr val="tx1">
                              <a:lumMod val="50000"/>
                            </a:schemeClr>
                          </a:solidFill>
                          <a:latin typeface="Calibri"/>
                          <a:ea typeface="+mn-ea"/>
                          <a:cs typeface="Calibri"/>
                        </a:rPr>
                        <a:t>For interest compare the results online to what the group’s favourite cake was to see if the group’s data is representative and if not, why not? (It could be a difference in locations, age, culture etc.)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99883882"/>
                  </a:ext>
                </a:extLst>
              </a:tr>
            </a:tbl>
          </a:graphicData>
        </a:graphic>
      </p:graphicFrame>
      <p:sp>
        <p:nvSpPr>
          <p:cNvPr id="2" name="TextBox 1">
            <a:extLst>
              <a:ext uri="{FF2B5EF4-FFF2-40B4-BE49-F238E27FC236}">
                <a16:creationId xmlns:a16="http://schemas.microsoft.com/office/drawing/2014/main" id="{11B956EC-440D-4EEB-B3E5-5E98C77CA83C}"/>
              </a:ext>
            </a:extLst>
          </p:cNvPr>
          <p:cNvSpPr txBox="1"/>
          <p:nvPr/>
        </p:nvSpPr>
        <p:spPr>
          <a:xfrm>
            <a:off x="1509423" y="234440"/>
            <a:ext cx="9182390" cy="646331"/>
          </a:xfrm>
          <a:prstGeom prst="rect">
            <a:avLst/>
          </a:prstGeom>
          <a:noFill/>
        </p:spPr>
        <p:txBody>
          <a:bodyPr wrap="square" lIns="91440" tIns="45720" rIns="91440" bIns="45720" rtlCol="0" anchor="t">
            <a:spAutoFit/>
          </a:bodyPr>
          <a:lstStyle/>
          <a:p>
            <a:pPr algn="ctr"/>
            <a:r>
              <a:rPr lang="en-GB" sz="3600">
                <a:solidFill>
                  <a:schemeClr val="bg2"/>
                </a:solidFill>
                <a:latin typeface="Calibri"/>
                <a:ea typeface="Calibri"/>
                <a:cs typeface="Calibri"/>
              </a:rPr>
              <a:t>Session 4 – Desk research</a:t>
            </a:r>
          </a:p>
        </p:txBody>
      </p:sp>
      <p:pic>
        <p:nvPicPr>
          <p:cNvPr id="4" name="Picture 3">
            <a:extLst>
              <a:ext uri="{FF2B5EF4-FFF2-40B4-BE49-F238E27FC236}">
                <a16:creationId xmlns:a16="http://schemas.microsoft.com/office/drawing/2014/main" id="{9005B049-4515-BBAC-0363-8DE35AD8E5E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33863" y="2845799"/>
            <a:ext cx="818341" cy="934038"/>
          </a:xfrm>
          <a:prstGeom prst="rect">
            <a:avLst/>
          </a:prstGeom>
        </p:spPr>
      </p:pic>
      <p:pic>
        <p:nvPicPr>
          <p:cNvPr id="7" name="Picture 6">
            <a:extLst>
              <a:ext uri="{FF2B5EF4-FFF2-40B4-BE49-F238E27FC236}">
                <a16:creationId xmlns:a16="http://schemas.microsoft.com/office/drawing/2014/main" id="{5CE0AB0D-0D00-4CAD-4E72-3E00BAE88AE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71823" y="4624525"/>
            <a:ext cx="1024551" cy="1168059"/>
          </a:xfrm>
          <a:prstGeom prst="rect">
            <a:avLst/>
          </a:prstGeom>
        </p:spPr>
      </p:pic>
    </p:spTree>
    <p:extLst>
      <p:ext uri="{BB962C8B-B14F-4D97-AF65-F5344CB8AC3E}">
        <p14:creationId xmlns:p14="http://schemas.microsoft.com/office/powerpoint/2010/main" val="1181860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366175" cy="1255059"/>
          </a:xfrm>
          <a:prstGeom prst="rect">
            <a:avLst/>
          </a:prstGeom>
        </p:spPr>
      </p:pic>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2761142572"/>
              </p:ext>
            </p:extLst>
          </p:nvPr>
        </p:nvGraphicFramePr>
        <p:xfrm>
          <a:off x="364446" y="1358094"/>
          <a:ext cx="9962919" cy="5747106"/>
        </p:xfrm>
        <a:graphic>
          <a:graphicData uri="http://schemas.openxmlformats.org/drawingml/2006/table">
            <a:tbl>
              <a:tblPr firstRow="1" bandRow="1">
                <a:tableStyleId>{2D5ABB26-0587-4C30-8999-92F81FD0307C}</a:tableStyleId>
              </a:tblPr>
              <a:tblGrid>
                <a:gridCol w="998853">
                  <a:extLst>
                    <a:ext uri="{9D8B030D-6E8A-4147-A177-3AD203B41FA5}">
                      <a16:colId xmlns:a16="http://schemas.microsoft.com/office/drawing/2014/main" val="1075009048"/>
                    </a:ext>
                  </a:extLst>
                </a:gridCol>
                <a:gridCol w="1363731">
                  <a:extLst>
                    <a:ext uri="{9D8B030D-6E8A-4147-A177-3AD203B41FA5}">
                      <a16:colId xmlns:a16="http://schemas.microsoft.com/office/drawing/2014/main" val="3412364443"/>
                    </a:ext>
                  </a:extLst>
                </a:gridCol>
                <a:gridCol w="7600335">
                  <a:extLst>
                    <a:ext uri="{9D8B030D-6E8A-4147-A177-3AD203B41FA5}">
                      <a16:colId xmlns:a16="http://schemas.microsoft.com/office/drawing/2014/main" val="725045870"/>
                    </a:ext>
                  </a:extLst>
                </a:gridCol>
              </a:tblGrid>
              <a:tr h="252818">
                <a:tc>
                  <a:txBody>
                    <a:bodyPr/>
                    <a:lstStyle/>
                    <a:p>
                      <a:pPr marL="0" algn="l" defTabSz="566987" rtl="0" eaLnBrk="1" latinLnBrk="0" hangingPunct="1"/>
                      <a:r>
                        <a:rPr lang="en-GB" sz="1100" b="1" kern="1200" dirty="0">
                          <a:solidFill>
                            <a:schemeClr val="bg2"/>
                          </a:solidFill>
                          <a:latin typeface="Calibri"/>
                          <a:cs typeface="Calibri"/>
                        </a:rPr>
                        <a:t>Length</a:t>
                      </a:r>
                      <a:endParaRPr lang="en-GB" sz="1100" b="0" i="1" kern="1200" dirty="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Resources</a:t>
                      </a:r>
                      <a:endParaRPr lang="en-GB" sz="1100" i="1" kern="1200" dirty="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Description</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64235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Slide 7</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fontAlgn="base"/>
                      <a:r>
                        <a:rPr lang="en-GB" sz="1100" kern="1200" dirty="0">
                          <a:solidFill>
                            <a:schemeClr val="tx1">
                              <a:lumMod val="50000"/>
                            </a:schemeClr>
                          </a:solidFill>
                          <a:latin typeface="Calibri"/>
                          <a:ea typeface="+mn-ea"/>
                          <a:cs typeface="Calibri"/>
                        </a:rPr>
                        <a:t>Discuss how we can find more reliable results using different sources – see notes and talk through, touching on reliability of different sources. Which do the researchers think will be the best and most reliable? Have any of the researchers used any of these sources before? General discussion about how they feel to use these sources. </a:t>
                      </a:r>
                    </a:p>
                    <a:p>
                      <a:pPr rtl="0" fontAlgn="base"/>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p>
                      <a:pPr marL="228600" indent="-228600" rtl="0" fontAlgn="base">
                        <a:buFont typeface="+mj-lt"/>
                        <a:buAutoNum type="arabicPeriod"/>
                      </a:pPr>
                      <a:r>
                        <a:rPr lang="en-GB" sz="1100" i="1" kern="1200" dirty="0">
                          <a:solidFill>
                            <a:schemeClr val="tx1">
                              <a:lumMod val="50000"/>
                            </a:schemeClr>
                          </a:solidFill>
                          <a:latin typeface="Calibri"/>
                          <a:ea typeface="+mn-ea"/>
                          <a:cs typeface="Calibri"/>
                        </a:rPr>
                        <a:t>Internet search engines – no idea if things you find are always true – may need to go through millions of results and no idea if you can trust them. </a:t>
                      </a:r>
                    </a:p>
                    <a:p>
                      <a:pPr marL="228600" indent="-228600" rtl="0" fontAlgn="base">
                        <a:buFont typeface="+mj-lt"/>
                        <a:buAutoNum type="arabicPeriod"/>
                      </a:pPr>
                      <a:r>
                        <a:rPr lang="en-GB" sz="1100" i="1" kern="1200" dirty="0">
                          <a:solidFill>
                            <a:schemeClr val="tx1">
                              <a:lumMod val="50000"/>
                            </a:schemeClr>
                          </a:solidFill>
                          <a:latin typeface="Calibri"/>
                          <a:ea typeface="+mn-ea"/>
                          <a:cs typeface="Calibri"/>
                        </a:rPr>
                        <a:t>Libraries and books – to be published, usually gone through a publishing process with editors / lawyers etc </a:t>
                      </a:r>
                    </a:p>
                    <a:p>
                      <a:pPr marL="228600" indent="-228600" rtl="0" fontAlgn="base">
                        <a:buFont typeface="+mj-lt"/>
                        <a:buAutoNum type="arabicPeriod"/>
                      </a:pPr>
                      <a:r>
                        <a:rPr lang="en-GB" sz="1100" i="1" kern="1200" dirty="0">
                          <a:solidFill>
                            <a:schemeClr val="tx1">
                              <a:lumMod val="50000"/>
                            </a:schemeClr>
                          </a:solidFill>
                          <a:latin typeface="Calibri"/>
                          <a:ea typeface="+mn-ea"/>
                          <a:cs typeface="Calibri"/>
                        </a:rPr>
                        <a:t>Newpapers or news outlets – it depends e.g., political bias </a:t>
                      </a:r>
                    </a:p>
                    <a:p>
                      <a:pPr marL="228600" indent="-228600" rtl="0" fontAlgn="base">
                        <a:buFont typeface="+mj-lt"/>
                        <a:buAutoNum type="arabicPeriod"/>
                      </a:pPr>
                      <a:r>
                        <a:rPr lang="en-GB" sz="1100" i="1" kern="1200" dirty="0">
                          <a:solidFill>
                            <a:schemeClr val="tx1">
                              <a:lumMod val="50000"/>
                            </a:schemeClr>
                          </a:solidFill>
                          <a:latin typeface="Calibri"/>
                          <a:ea typeface="+mn-ea"/>
                          <a:cs typeface="Calibri"/>
                        </a:rPr>
                        <a:t>Surveys – government surveys should be accurate, in some countries they aren’t always </a:t>
                      </a:r>
                    </a:p>
                    <a:p>
                      <a:pPr marL="228600" marR="0" lvl="0" indent="-228600" algn="l" defTabSz="566987" rtl="0" eaLnBrk="1" fontAlgn="base" latinLnBrk="0" hangingPunct="1">
                        <a:lnSpc>
                          <a:spcPct val="100000"/>
                        </a:lnSpc>
                        <a:spcBef>
                          <a:spcPts val="0"/>
                        </a:spcBef>
                        <a:spcAft>
                          <a:spcPts val="0"/>
                        </a:spcAft>
                        <a:buClrTx/>
                        <a:buSzTx/>
                        <a:buFont typeface="+mj-lt"/>
                        <a:buAutoNum type="arabicPeriod"/>
                        <a:tabLst/>
                        <a:defRPr/>
                      </a:pPr>
                      <a:r>
                        <a:rPr lang="en-GB" sz="1100" i="1" kern="1200" dirty="0">
                          <a:solidFill>
                            <a:schemeClr val="tx1">
                              <a:lumMod val="50000"/>
                            </a:schemeClr>
                          </a:solidFill>
                          <a:latin typeface="Calibri"/>
                          <a:ea typeface="+mn-ea"/>
                          <a:cs typeface="Calibri"/>
                        </a:rPr>
                        <a:t>Academic databases – should be reliable as academic publishing goes through a review system before publication. Examples are Google Scholar, Embase or Scopus (Embase and Scopus are for biomedical/medical research). They give you more reliable findings but may not be open to everyone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41723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20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Slides 8-13</a:t>
                      </a:r>
                    </a:p>
                    <a:p>
                      <a:pPr marL="88900" marR="0" lvl="0" indent="-88900" algn="l" rtl="0" eaLnBrk="1" fontAlgn="auto" latinLnBrk="0" hangingPunct="1">
                        <a:lnSpc>
                          <a:spcPct val="100000"/>
                        </a:lnSpc>
                        <a:spcBef>
                          <a:spcPts val="0"/>
                        </a:spcBef>
                        <a:spcAft>
                          <a:spcPts val="0"/>
                        </a:spcAft>
                        <a:buClrTx/>
                        <a:buSzTx/>
                        <a:buFont typeface="Arial" panose="020B0604020202020204" pitchFamily="34" charset="0"/>
                        <a:buChar char="•"/>
                      </a:pPr>
                      <a:r>
                        <a:rPr lang="en-GB" sz="1100" kern="1200" dirty="0" err="1">
                          <a:solidFill>
                            <a:schemeClr val="tx1">
                              <a:lumMod val="50000"/>
                            </a:schemeClr>
                          </a:solidFill>
                          <a:latin typeface="Calibri"/>
                          <a:ea typeface="+mn-ea"/>
                          <a:cs typeface="Calibri"/>
                        </a:rPr>
                        <a:t>NxtGen</a:t>
                      </a:r>
                      <a:r>
                        <a:rPr lang="en-GB" sz="1100" kern="1200" dirty="0">
                          <a:solidFill>
                            <a:schemeClr val="tx1">
                              <a:lumMod val="50000"/>
                            </a:schemeClr>
                          </a:solidFill>
                          <a:latin typeface="Calibri"/>
                          <a:ea typeface="+mn-ea"/>
                          <a:cs typeface="Calibri"/>
                        </a:rPr>
                        <a:t> Workbooks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fontAlgn="base"/>
                      <a:r>
                        <a:rPr lang="en-GB" sz="1100" b="1" kern="1200" dirty="0">
                          <a:solidFill>
                            <a:schemeClr val="tx1">
                              <a:lumMod val="50000"/>
                            </a:schemeClr>
                          </a:solidFill>
                          <a:latin typeface="Calibri"/>
                          <a:ea typeface="+mn-ea"/>
                          <a:cs typeface="Calibri"/>
                        </a:rPr>
                        <a:t>Activity 3 </a:t>
                      </a:r>
                      <a:r>
                        <a:rPr lang="en-GB" sz="1100" kern="1200" dirty="0">
                          <a:solidFill>
                            <a:schemeClr val="tx1">
                              <a:lumMod val="50000"/>
                            </a:schemeClr>
                          </a:solidFill>
                          <a:latin typeface="Calibri"/>
                          <a:ea typeface="+mn-ea"/>
                          <a:cs typeface="Calibri"/>
                        </a:rPr>
                        <a:t>- Talk through the stages of doing desk research by finding the best key terms and phrases, and knowing how to search for them, and to complete the top part of the relevant 'activity 2' page in their </a:t>
                      </a:r>
                      <a:r>
                        <a:rPr lang="en-GB" sz="1100" kern="1200" dirty="0" err="1">
                          <a:solidFill>
                            <a:schemeClr val="tx1">
                              <a:lumMod val="50000"/>
                            </a:schemeClr>
                          </a:solidFill>
                          <a:latin typeface="Calibri"/>
                          <a:ea typeface="+mn-ea"/>
                          <a:cs typeface="Calibri"/>
                        </a:rPr>
                        <a:t>NxtGen</a:t>
                      </a:r>
                      <a:r>
                        <a:rPr lang="en-GB" sz="1100" kern="1200" dirty="0">
                          <a:solidFill>
                            <a:schemeClr val="tx1">
                              <a:lumMod val="50000"/>
                            </a:schemeClr>
                          </a:solidFill>
                          <a:latin typeface="Calibri"/>
                          <a:ea typeface="+mn-ea"/>
                          <a:cs typeface="Calibri"/>
                        </a:rPr>
                        <a:t> Workbooks.</a:t>
                      </a:r>
                    </a:p>
                    <a:p>
                      <a:pPr rtl="0" fontAlgn="base"/>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p>
                      <a:pPr rtl="0" fontAlgn="base"/>
                      <a:r>
                        <a:rPr lang="en-GB" sz="1100" kern="1200" dirty="0">
                          <a:solidFill>
                            <a:schemeClr val="tx1">
                              <a:lumMod val="50000"/>
                            </a:schemeClr>
                          </a:solidFill>
                          <a:latin typeface="Calibri"/>
                          <a:ea typeface="+mn-ea"/>
                          <a:cs typeface="Calibri"/>
                        </a:rPr>
                        <a:t>Ask for contributions and ideas at each stage, including keywords to search for and looking at the codes for </a:t>
                      </a:r>
                    </a:p>
                    <a:p>
                      <a:pPr rtl="0" fontAlgn="base"/>
                      <a:r>
                        <a:rPr lang="en-GB" sz="1100" kern="1200" dirty="0">
                          <a:solidFill>
                            <a:schemeClr val="tx1">
                              <a:lumMod val="50000"/>
                            </a:schemeClr>
                          </a:solidFill>
                          <a:latin typeface="Calibri"/>
                          <a:ea typeface="+mn-ea"/>
                          <a:cs typeface="Calibri"/>
                        </a:rPr>
                        <a:t>more detailed research. At each stage, the researchers complete the Workbook activity for their own research question. </a:t>
                      </a:r>
                    </a:p>
                    <a:p>
                      <a:pPr rtl="0" fontAlgn="base"/>
                      <a:endParaRPr lang="en-GB" sz="1116" i="1" kern="1200">
                        <a:solidFill>
                          <a:schemeClr val="tx1">
                            <a:lumMod val="50000"/>
                          </a:schemeClr>
                        </a:solidFill>
                        <a:latin typeface="Calibri" panose="020F0502020204030204" pitchFamily="34" charset="0"/>
                        <a:ea typeface="+mn-ea"/>
                        <a:cs typeface="Calibri" panose="020F0502020204030204" pitchFamily="34" charset="0"/>
                      </a:endParaRPr>
                    </a:p>
                    <a:p>
                      <a:pPr rtl="0" fontAlgn="base"/>
                      <a:r>
                        <a:rPr lang="en-GB" sz="1100" kern="1200" dirty="0">
                          <a:solidFill>
                            <a:schemeClr val="tx1">
                              <a:lumMod val="50000"/>
                            </a:schemeClr>
                          </a:solidFill>
                          <a:latin typeface="Calibri"/>
                          <a:ea typeface="+mn-ea"/>
                          <a:cs typeface="Calibri"/>
                        </a:rPr>
                        <a:t>Keywords: Get researchers to write down their own keywords from their research topic or question  </a:t>
                      </a:r>
                    </a:p>
                    <a:p>
                      <a:pPr rtl="0" fontAlgn="base"/>
                      <a:r>
                        <a:rPr lang="en-GB" sz="1100" kern="1200" dirty="0">
                          <a:solidFill>
                            <a:schemeClr val="tx1">
                              <a:lumMod val="50000"/>
                            </a:schemeClr>
                          </a:solidFill>
                          <a:latin typeface="Calibri"/>
                          <a:ea typeface="+mn-ea"/>
                          <a:cs typeface="Calibri"/>
                        </a:rPr>
                        <a:t>using their </a:t>
                      </a:r>
                      <a:r>
                        <a:rPr lang="en-GB" sz="1100" kern="1200" dirty="0" err="1">
                          <a:solidFill>
                            <a:schemeClr val="tx1">
                              <a:lumMod val="50000"/>
                            </a:schemeClr>
                          </a:solidFill>
                          <a:latin typeface="Calibri"/>
                          <a:ea typeface="+mn-ea"/>
                          <a:cs typeface="Calibri"/>
                        </a:rPr>
                        <a:t>NxtGen</a:t>
                      </a:r>
                      <a:r>
                        <a:rPr lang="en-GB" sz="1100" kern="1200" dirty="0">
                          <a:solidFill>
                            <a:schemeClr val="tx1">
                              <a:lumMod val="50000"/>
                            </a:schemeClr>
                          </a:solidFill>
                          <a:latin typeface="Calibri"/>
                          <a:ea typeface="+mn-ea"/>
                          <a:cs typeface="Calibri"/>
                        </a:rPr>
                        <a:t> Workbooks.</a:t>
                      </a:r>
                    </a:p>
                    <a:p>
                      <a:pPr rtl="0" fontAlgn="base"/>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p>
                      <a:pPr rtl="0" fontAlgn="base"/>
                      <a:r>
                        <a:rPr lang="en-GB" sz="1100" kern="1200" dirty="0">
                          <a:solidFill>
                            <a:schemeClr val="tx1">
                              <a:lumMod val="50000"/>
                            </a:schemeClr>
                          </a:solidFill>
                          <a:latin typeface="Calibri"/>
                          <a:ea typeface="+mn-ea"/>
                          <a:cs typeface="Calibri"/>
                        </a:rPr>
                        <a:t>Synonyms: Ask for contributions before revealing the bullet points.</a:t>
                      </a:r>
                    </a:p>
                    <a:p>
                      <a:pPr rtl="0" fontAlgn="base"/>
                      <a:r>
                        <a:rPr lang="en-GB" sz="1100" kern="1200" dirty="0">
                          <a:solidFill>
                            <a:schemeClr val="tx1">
                              <a:lumMod val="50000"/>
                            </a:schemeClr>
                          </a:solidFill>
                          <a:latin typeface="Calibri"/>
                          <a:ea typeface="+mn-ea"/>
                          <a:cs typeface="Calibri"/>
                        </a:rPr>
                        <a:t>Then ask them to continue completing the activity in their Workbooks by adding ideas for synonyms and plurals for their own keywords (5 mins).</a:t>
                      </a:r>
                    </a:p>
                    <a:p>
                      <a:pPr rtl="0" fontAlgn="base"/>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p>
                      <a:pPr rtl="0" fontAlgn="base"/>
                      <a:r>
                        <a:rPr lang="en-GB" sz="1100" kern="1200" dirty="0">
                          <a:solidFill>
                            <a:schemeClr val="tx1">
                              <a:lumMod val="50000"/>
                            </a:schemeClr>
                          </a:solidFill>
                          <a:latin typeface="Calibri"/>
                          <a:ea typeface="+mn-ea"/>
                          <a:cs typeface="Calibri"/>
                        </a:rPr>
                        <a:t>Codes: Add any codes that might be useful for their research question into the box on in their Workbooks e.g., how can they use AND/OR to find better results? (5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12170633"/>
                  </a:ext>
                </a:extLst>
              </a:tr>
              <a:tr h="340081">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bg2"/>
                          </a:solidFill>
                          <a:latin typeface="Calibri"/>
                          <a:ea typeface="+mn-ea"/>
                          <a:cs typeface="Calibri"/>
                        </a:rPr>
                        <a:t>15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88900" indent="-88900" algn="l" defTabSz="566987" rtl="0" eaLnBrk="1" latinLnBrk="0" hangingPunct="1">
                        <a:buFont typeface="Arial" panose="020B0604020202020204" pitchFamily="34" charset="0"/>
                        <a:buChar char="•"/>
                      </a:pPr>
                      <a:r>
                        <a:rPr lang="en-GB" sz="1100" kern="1200" dirty="0">
                          <a:solidFill>
                            <a:schemeClr val="bg2"/>
                          </a:solidFill>
                          <a:latin typeface="Calibri"/>
                          <a:ea typeface="+mn-ea"/>
                          <a:cs typeface="Calibri"/>
                        </a:rPr>
                        <a:t> Slide 14</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ctr" defTabSz="566987" rtl="0" eaLnBrk="1" latinLnBrk="0" hangingPunct="1"/>
                      <a:r>
                        <a:rPr lang="en-GB" sz="1100" b="1" kern="1200" dirty="0">
                          <a:solidFill>
                            <a:schemeClr val="bg2"/>
                          </a:solidFill>
                          <a:latin typeface="Calibri"/>
                          <a:ea typeface="+mn-ea"/>
                          <a:cs typeface="Calibri"/>
                        </a:rPr>
                        <a:t>BREAK</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241035589"/>
                  </a:ext>
                </a:extLst>
              </a:tr>
              <a:tr h="340081">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10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Slide 15</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fontAlgn="base"/>
                      <a:r>
                        <a:rPr lang="en-GB" sz="1100" b="1" kern="1200" dirty="0">
                          <a:solidFill>
                            <a:schemeClr val="tx1">
                              <a:lumMod val="50000"/>
                            </a:schemeClr>
                          </a:solidFill>
                          <a:latin typeface="Calibri"/>
                          <a:ea typeface="+mn-ea"/>
                          <a:cs typeface="Calibri"/>
                        </a:rPr>
                        <a:t>Activity 4 </a:t>
                      </a:r>
                      <a:r>
                        <a:rPr lang="en-GB" sz="1100" kern="1200" dirty="0">
                          <a:solidFill>
                            <a:schemeClr val="tx1">
                              <a:lumMod val="50000"/>
                            </a:schemeClr>
                          </a:solidFill>
                          <a:latin typeface="Calibri"/>
                          <a:ea typeface="+mn-ea"/>
                          <a:cs typeface="Calibri"/>
                        </a:rPr>
                        <a:t>is to find three useful key facts related to their own research question – researchers should complete the rest of the page in their Workbooks, using internet access.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219920055"/>
                  </a:ext>
                </a:extLst>
              </a:tr>
            </a:tbl>
          </a:graphicData>
        </a:graphic>
      </p:graphicFrame>
      <p:sp>
        <p:nvSpPr>
          <p:cNvPr id="2" name="TextBox 1">
            <a:extLst>
              <a:ext uri="{FF2B5EF4-FFF2-40B4-BE49-F238E27FC236}">
                <a16:creationId xmlns:a16="http://schemas.microsoft.com/office/drawing/2014/main" id="{29276EDD-9770-0465-0463-944F91730A60}"/>
              </a:ext>
            </a:extLst>
          </p:cNvPr>
          <p:cNvSpPr txBox="1"/>
          <p:nvPr/>
        </p:nvSpPr>
        <p:spPr>
          <a:xfrm>
            <a:off x="1509423" y="234440"/>
            <a:ext cx="9182390" cy="646331"/>
          </a:xfrm>
          <a:prstGeom prst="rect">
            <a:avLst/>
          </a:prstGeom>
          <a:noFill/>
        </p:spPr>
        <p:txBody>
          <a:bodyPr wrap="square" lIns="91440" tIns="45720" rIns="91440" bIns="45720" rtlCol="0" anchor="t">
            <a:spAutoFit/>
          </a:bodyPr>
          <a:lstStyle/>
          <a:p>
            <a:pPr algn="ctr"/>
            <a:r>
              <a:rPr lang="en-GB" sz="3600">
                <a:solidFill>
                  <a:schemeClr val="bg2"/>
                </a:solidFill>
                <a:latin typeface="Calibri"/>
                <a:ea typeface="Calibri"/>
                <a:cs typeface="Calibri"/>
              </a:rPr>
              <a:t>Session 4 – Desk research</a:t>
            </a:r>
          </a:p>
        </p:txBody>
      </p:sp>
      <p:pic>
        <p:nvPicPr>
          <p:cNvPr id="6" name="Picture 5" descr="A drawing of a group of papers&#10;&#10;Description automatically generated">
            <a:extLst>
              <a:ext uri="{FF2B5EF4-FFF2-40B4-BE49-F238E27FC236}">
                <a16:creationId xmlns:a16="http://schemas.microsoft.com/office/drawing/2014/main" id="{21CD5C77-C783-863C-D45B-4A9121EBE2C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99624" y="4587903"/>
            <a:ext cx="660043" cy="754118"/>
          </a:xfrm>
          <a:prstGeom prst="rect">
            <a:avLst/>
          </a:prstGeom>
        </p:spPr>
      </p:pic>
    </p:spTree>
    <p:extLst>
      <p:ext uri="{BB962C8B-B14F-4D97-AF65-F5344CB8AC3E}">
        <p14:creationId xmlns:p14="http://schemas.microsoft.com/office/powerpoint/2010/main" val="38549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366175" cy="1255059"/>
          </a:xfrm>
          <a:prstGeom prst="rect">
            <a:avLst/>
          </a:prstGeom>
        </p:spPr>
      </p:pic>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1934081243"/>
              </p:ext>
            </p:extLst>
          </p:nvPr>
        </p:nvGraphicFramePr>
        <p:xfrm>
          <a:off x="364446" y="1358094"/>
          <a:ext cx="9962919" cy="5316038"/>
        </p:xfrm>
        <a:graphic>
          <a:graphicData uri="http://schemas.openxmlformats.org/drawingml/2006/table">
            <a:tbl>
              <a:tblPr firstRow="1" bandRow="1">
                <a:tableStyleId>{2D5ABB26-0587-4C30-8999-92F81FD0307C}</a:tableStyleId>
              </a:tblPr>
              <a:tblGrid>
                <a:gridCol w="998853">
                  <a:extLst>
                    <a:ext uri="{9D8B030D-6E8A-4147-A177-3AD203B41FA5}">
                      <a16:colId xmlns:a16="http://schemas.microsoft.com/office/drawing/2014/main" val="1075009048"/>
                    </a:ext>
                  </a:extLst>
                </a:gridCol>
                <a:gridCol w="1363731">
                  <a:extLst>
                    <a:ext uri="{9D8B030D-6E8A-4147-A177-3AD203B41FA5}">
                      <a16:colId xmlns:a16="http://schemas.microsoft.com/office/drawing/2014/main" val="3412364443"/>
                    </a:ext>
                  </a:extLst>
                </a:gridCol>
                <a:gridCol w="7600335">
                  <a:extLst>
                    <a:ext uri="{9D8B030D-6E8A-4147-A177-3AD203B41FA5}">
                      <a16:colId xmlns:a16="http://schemas.microsoft.com/office/drawing/2014/main" val="725045870"/>
                    </a:ext>
                  </a:extLst>
                </a:gridCol>
              </a:tblGrid>
              <a:tr h="252818">
                <a:tc>
                  <a:txBody>
                    <a:bodyPr/>
                    <a:lstStyle/>
                    <a:p>
                      <a:pPr marL="0" algn="l" defTabSz="566987" rtl="0" eaLnBrk="1" latinLnBrk="0" hangingPunct="1"/>
                      <a:r>
                        <a:rPr lang="en-GB" sz="1100" b="1" kern="1200" dirty="0">
                          <a:solidFill>
                            <a:schemeClr val="bg2"/>
                          </a:solidFill>
                          <a:latin typeface="Calibri"/>
                          <a:cs typeface="Calibri"/>
                        </a:rPr>
                        <a:t>Length</a:t>
                      </a:r>
                      <a:endParaRPr lang="en-GB" sz="1100" b="0" i="1" kern="1200" dirty="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Resources</a:t>
                      </a:r>
                      <a:endParaRPr lang="en-GB" sz="1100" i="1" kern="1200" dirty="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Description</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340081">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10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Slide 15</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fontAlgn="base"/>
                      <a:r>
                        <a:rPr lang="en-GB" sz="1100" kern="1200" dirty="0">
                          <a:solidFill>
                            <a:schemeClr val="tx1">
                              <a:lumMod val="50000"/>
                            </a:schemeClr>
                          </a:solidFill>
                          <a:latin typeface="Calibri"/>
                          <a:ea typeface="+mn-ea"/>
                          <a:cs typeface="Calibri"/>
                        </a:rPr>
                        <a:t>Discussion about information found out about in the activity. </a:t>
                      </a:r>
                    </a:p>
                    <a:p>
                      <a:pPr rtl="0" fontAlgn="base"/>
                      <a:r>
                        <a:rPr lang="en-GB" sz="1100" kern="1200" dirty="0">
                          <a:solidFill>
                            <a:schemeClr val="tx1">
                              <a:lumMod val="50000"/>
                            </a:schemeClr>
                          </a:solidFill>
                          <a:latin typeface="Calibri"/>
                          <a:ea typeface="+mn-ea"/>
                          <a:cs typeface="Calibri"/>
                        </a:rPr>
                        <a:t>Everyone introduces their research question / topic and says at least one of the facts that they could use as part of their research, giving its source.  </a:t>
                      </a:r>
                    </a:p>
                    <a:p>
                      <a:pPr rtl="0" fontAlgn="base"/>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p>
                      <a:pPr rtl="0" fontAlgn="base"/>
                      <a:r>
                        <a:rPr lang="en-GB" sz="1100" b="1" kern="1200" dirty="0">
                          <a:solidFill>
                            <a:schemeClr val="tx1">
                              <a:lumMod val="50000"/>
                            </a:schemeClr>
                          </a:solidFill>
                          <a:latin typeface="Calibri"/>
                          <a:ea typeface="+mn-ea"/>
                          <a:cs typeface="Calibri"/>
                        </a:rPr>
                        <a:t>Session discussion and recap: </a:t>
                      </a:r>
                    </a:p>
                    <a:p>
                      <a:pPr rtl="0" fontAlgn="base"/>
                      <a:r>
                        <a:rPr lang="en-GB" sz="1100" kern="1200" dirty="0">
                          <a:solidFill>
                            <a:schemeClr val="tx1">
                              <a:lumMod val="50000"/>
                            </a:schemeClr>
                          </a:solidFill>
                          <a:latin typeface="Calibri"/>
                          <a:ea typeface="+mn-ea"/>
                          <a:cs typeface="Calibri"/>
                        </a:rPr>
                        <a:t>Discuss in a large group or each small group discusses amongst themselves.   </a:t>
                      </a:r>
                    </a:p>
                    <a:p>
                      <a:pPr rtl="0" fontAlgn="base"/>
                      <a:r>
                        <a:rPr lang="en-GB" sz="1100" kern="1200" dirty="0">
                          <a:solidFill>
                            <a:schemeClr val="tx1">
                              <a:lumMod val="50000"/>
                            </a:schemeClr>
                          </a:solidFill>
                          <a:latin typeface="Calibri"/>
                          <a:ea typeface="+mn-ea"/>
                          <a:cs typeface="Calibri"/>
                        </a:rPr>
                        <a:t>After hearing everyone’s sources, do you think they are reliable? </a:t>
                      </a:r>
                    </a:p>
                    <a:p>
                      <a:pPr rtl="0" fontAlgn="base"/>
                      <a:r>
                        <a:rPr lang="en-GB" sz="1100" kern="1200" dirty="0">
                          <a:solidFill>
                            <a:schemeClr val="tx1">
                              <a:lumMod val="50000"/>
                            </a:schemeClr>
                          </a:solidFill>
                          <a:latin typeface="Calibri"/>
                          <a:ea typeface="+mn-ea"/>
                          <a:cs typeface="Calibri"/>
                        </a:rPr>
                        <a:t>• If yes, why? </a:t>
                      </a:r>
                    </a:p>
                    <a:p>
                      <a:pPr rtl="0" fontAlgn="base"/>
                      <a:r>
                        <a:rPr lang="en-GB" sz="1100" kern="1200" dirty="0">
                          <a:solidFill>
                            <a:schemeClr val="tx1">
                              <a:lumMod val="50000"/>
                            </a:schemeClr>
                          </a:solidFill>
                          <a:latin typeface="Calibri"/>
                          <a:ea typeface="+mn-ea"/>
                          <a:cs typeface="Calibri"/>
                        </a:rPr>
                        <a:t>• If not, why not? </a:t>
                      </a:r>
                    </a:p>
                    <a:p>
                      <a:pPr rtl="0" fontAlgn="base"/>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p>
                      <a:pPr rtl="0" fontAlgn="base"/>
                      <a:r>
                        <a:rPr lang="en-GB" sz="1100" b="1" kern="1200" dirty="0">
                          <a:solidFill>
                            <a:schemeClr val="tx1">
                              <a:lumMod val="50000"/>
                            </a:schemeClr>
                          </a:solidFill>
                          <a:latin typeface="Calibri"/>
                          <a:ea typeface="+mn-ea"/>
                          <a:cs typeface="Calibri"/>
                        </a:rPr>
                        <a:t>What ways can we make sure that the information we use is reliable? </a:t>
                      </a:r>
                    </a:p>
                    <a:p>
                      <a:pPr rtl="0" fontAlgn="base"/>
                      <a:r>
                        <a:rPr lang="en-GB" sz="1100" kern="1200" dirty="0">
                          <a:solidFill>
                            <a:schemeClr val="tx1">
                              <a:lumMod val="50000"/>
                            </a:schemeClr>
                          </a:solidFill>
                          <a:latin typeface="Calibri"/>
                          <a:ea typeface="+mn-ea"/>
                          <a:cs typeface="Calibri"/>
                        </a:rPr>
                        <a:t>- Did you fact check your sources i.e., how many sources were saying the same thing, were any saying something different? Why do you think there are differences? </a:t>
                      </a:r>
                    </a:p>
                    <a:p>
                      <a:pPr rtl="0" fontAlgn="base"/>
                      <a:r>
                        <a:rPr lang="en-GB" sz="1100" kern="1200" dirty="0">
                          <a:solidFill>
                            <a:schemeClr val="tx1">
                              <a:lumMod val="50000"/>
                            </a:schemeClr>
                          </a:solidFill>
                          <a:latin typeface="Calibri"/>
                          <a:ea typeface="+mn-ea"/>
                          <a:cs typeface="Calibri"/>
                        </a:rPr>
                        <a:t>- Where did you find the information? </a:t>
                      </a:r>
                    </a:p>
                    <a:p>
                      <a:pPr rtl="0" fontAlgn="base"/>
                      <a:r>
                        <a:rPr lang="en-GB" sz="1100" kern="1200" dirty="0">
                          <a:solidFill>
                            <a:schemeClr val="tx1">
                              <a:lumMod val="50000"/>
                            </a:schemeClr>
                          </a:solidFill>
                          <a:latin typeface="Calibri"/>
                          <a:ea typeface="+mn-ea"/>
                          <a:cs typeface="Calibri"/>
                        </a:rPr>
                        <a:t>- Is the author known/ reputable? </a:t>
                      </a:r>
                    </a:p>
                    <a:p>
                      <a:pPr rtl="0" fontAlgn="base"/>
                      <a:r>
                        <a:rPr lang="en-GB" sz="1100" kern="1200" dirty="0">
                          <a:solidFill>
                            <a:schemeClr val="tx1">
                              <a:lumMod val="50000"/>
                            </a:schemeClr>
                          </a:solidFill>
                          <a:latin typeface="Calibri"/>
                          <a:ea typeface="+mn-ea"/>
                          <a:cs typeface="Calibri"/>
                        </a:rPr>
                        <a:t>- Did the authors explain where the information came from? Or is it vague how they came to their conclusions </a:t>
                      </a:r>
                    </a:p>
                    <a:p>
                      <a:pPr rtl="0" fontAlgn="base"/>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p>
                      <a:pPr rtl="0" fontAlgn="base"/>
                      <a:r>
                        <a:rPr lang="en-GB" sz="1100" kern="1200" dirty="0">
                          <a:solidFill>
                            <a:schemeClr val="tx1">
                              <a:lumMod val="50000"/>
                            </a:schemeClr>
                          </a:solidFill>
                          <a:latin typeface="Calibri"/>
                          <a:ea typeface="+mn-ea"/>
                          <a:cs typeface="Calibri"/>
                        </a:rPr>
                        <a:t>How confident do you feel to go away and do some quality secondary research? Is there anything you would like to go through again? </a:t>
                      </a:r>
                    </a:p>
                    <a:p>
                      <a:pPr rtl="0" fontAlgn="base"/>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219920055"/>
                  </a:ext>
                </a:extLst>
              </a:tr>
              <a:tr h="504353">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20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Slides 16-19</a:t>
                      </a:r>
                    </a:p>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2"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Talk through representation slides. Discuss questions on slide 18.</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465965604"/>
                  </a:ext>
                </a:extLst>
              </a:tr>
              <a:tr h="504353">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Slide 20</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2"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Set self-directed tasks.</a:t>
                      </a:r>
                      <a:endParaRPr lang="en-GB" sz="1116" kern="1200" dirty="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702721666"/>
                  </a:ext>
                </a:extLst>
              </a:tr>
              <a:tr h="504353">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Slides 21-23</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2"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Post-it note evaluation - for every session, ask researcher to do 1 </a:t>
                      </a:r>
                      <a:r>
                        <a:rPr lang="en-GB" sz="1100" kern="1200" dirty="0" err="1">
                          <a:solidFill>
                            <a:schemeClr val="tx1">
                              <a:lumMod val="50000"/>
                            </a:schemeClr>
                          </a:solidFill>
                          <a:latin typeface="Calibri"/>
                          <a:ea typeface="+mn-ea"/>
                          <a:cs typeface="Calibri"/>
                        </a:rPr>
                        <a:t>post-it</a:t>
                      </a:r>
                      <a:r>
                        <a:rPr lang="en-GB" sz="1100" kern="1200" dirty="0">
                          <a:solidFill>
                            <a:schemeClr val="tx1">
                              <a:lumMod val="50000"/>
                            </a:schemeClr>
                          </a:solidFill>
                          <a:latin typeface="Calibri"/>
                          <a:ea typeface="+mn-ea"/>
                          <a:cs typeface="Calibri"/>
                        </a:rPr>
                        <a:t> note for what went well and 1 </a:t>
                      </a:r>
                      <a:r>
                        <a:rPr lang="en-GB" sz="1100" kern="1200" dirty="0" err="1">
                          <a:solidFill>
                            <a:schemeClr val="tx1">
                              <a:lumMod val="50000"/>
                            </a:schemeClr>
                          </a:solidFill>
                          <a:latin typeface="Calibri"/>
                          <a:ea typeface="+mn-ea"/>
                          <a:cs typeface="Calibri"/>
                        </a:rPr>
                        <a:t>post-it</a:t>
                      </a:r>
                      <a:r>
                        <a:rPr lang="en-GB" sz="1100" kern="1200" dirty="0">
                          <a:solidFill>
                            <a:schemeClr val="tx1">
                              <a:lumMod val="50000"/>
                            </a:schemeClr>
                          </a:solidFill>
                          <a:latin typeface="Calibri"/>
                          <a:ea typeface="+mn-ea"/>
                          <a:cs typeface="Calibri"/>
                        </a:rPr>
                        <a:t> note for something to be improved.</a:t>
                      </a:r>
                      <a:endParaRPr lang="en-GB" sz="1116" kern="1200" dirty="0">
                        <a:solidFill>
                          <a:schemeClr val="tx1">
                            <a:lumMod val="50000"/>
                          </a:schemeClr>
                        </a:solidFill>
                        <a:latin typeface="Calibri" panose="020F0502020204030204" pitchFamily="34" charset="0"/>
                        <a:ea typeface="+mn-ea"/>
                        <a:cs typeface="Calibri" panose="020F0502020204030204" pitchFamily="34" charset="0"/>
                      </a:endParaRPr>
                    </a:p>
                    <a:p>
                      <a:pPr marL="0" marR="0" lvl="2"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If time allows, carry out a quick knowledge check to check on learning from this session. Answers on slide 23.</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1878697152"/>
                  </a:ext>
                </a:extLst>
              </a:tr>
            </a:tbl>
          </a:graphicData>
        </a:graphic>
      </p:graphicFrame>
      <p:sp>
        <p:nvSpPr>
          <p:cNvPr id="2" name="TextBox 1">
            <a:extLst>
              <a:ext uri="{FF2B5EF4-FFF2-40B4-BE49-F238E27FC236}">
                <a16:creationId xmlns:a16="http://schemas.microsoft.com/office/drawing/2014/main" id="{83F9FA37-198C-CCB9-BF0F-2C8A5EB855F1}"/>
              </a:ext>
            </a:extLst>
          </p:cNvPr>
          <p:cNvSpPr txBox="1"/>
          <p:nvPr/>
        </p:nvSpPr>
        <p:spPr>
          <a:xfrm>
            <a:off x="1509423" y="234440"/>
            <a:ext cx="9182390" cy="646331"/>
          </a:xfrm>
          <a:prstGeom prst="rect">
            <a:avLst/>
          </a:prstGeom>
          <a:noFill/>
        </p:spPr>
        <p:txBody>
          <a:bodyPr wrap="square" lIns="91440" tIns="45720" rIns="91440" bIns="45720" rtlCol="0" anchor="t">
            <a:spAutoFit/>
          </a:bodyPr>
          <a:lstStyle/>
          <a:p>
            <a:pPr algn="ctr"/>
            <a:r>
              <a:rPr lang="en-GB" sz="3600">
                <a:solidFill>
                  <a:schemeClr val="bg2"/>
                </a:solidFill>
                <a:latin typeface="Calibri"/>
                <a:ea typeface="Calibri"/>
                <a:cs typeface="Calibri"/>
              </a:rPr>
              <a:t>Session 4 – Desk research</a:t>
            </a:r>
          </a:p>
        </p:txBody>
      </p:sp>
      <p:pic>
        <p:nvPicPr>
          <p:cNvPr id="4" name="Picture 3">
            <a:extLst>
              <a:ext uri="{FF2B5EF4-FFF2-40B4-BE49-F238E27FC236}">
                <a16:creationId xmlns:a16="http://schemas.microsoft.com/office/drawing/2014/main" id="{3CEC93C2-2CE2-4994-EB40-F0DA00F71F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15107" y="2341824"/>
            <a:ext cx="917874" cy="1047643"/>
          </a:xfrm>
          <a:prstGeom prst="rect">
            <a:avLst/>
          </a:prstGeom>
        </p:spPr>
      </p:pic>
    </p:spTree>
    <p:extLst>
      <p:ext uri="{BB962C8B-B14F-4D97-AF65-F5344CB8AC3E}">
        <p14:creationId xmlns:p14="http://schemas.microsoft.com/office/powerpoint/2010/main" val="2867066095"/>
      </p:ext>
    </p:extLst>
  </p:cSld>
  <p:clrMapOvr>
    <a:masterClrMapping/>
  </p:clrMapOvr>
</p:sld>
</file>

<file path=ppt/theme/theme1.xml><?xml version="1.0" encoding="utf-8"?>
<a:theme xmlns:a="http://schemas.openxmlformats.org/drawingml/2006/main" name="Office Theme">
  <a:themeElements>
    <a:clrScheme name="Young Researcher Training Programme">
      <a:dk1>
        <a:srgbClr val="104575"/>
      </a:dk1>
      <a:lt1>
        <a:srgbClr val="FFE3B5"/>
      </a:lt1>
      <a:dk2>
        <a:srgbClr val="00577C"/>
      </a:dk2>
      <a:lt2>
        <a:srgbClr val="FFFFFF"/>
      </a:lt2>
      <a:accent1>
        <a:srgbClr val="18708A"/>
      </a:accent1>
      <a:accent2>
        <a:srgbClr val="F7933C"/>
      </a:accent2>
      <a:accent3>
        <a:srgbClr val="2CADB0"/>
      </a:accent3>
      <a:accent4>
        <a:srgbClr val="78CDD3"/>
      </a:accent4>
      <a:accent5>
        <a:srgbClr val="B3CCE8"/>
      </a:accent5>
      <a:accent6>
        <a:srgbClr val="FDC591"/>
      </a:accent6>
      <a:hlink>
        <a:srgbClr val="467886"/>
      </a:hlink>
      <a:folHlink>
        <a:srgbClr val="FDC5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930CA9FB34E948BD6A73D2BF1437DB" ma:contentTypeVersion="16" ma:contentTypeDescription="Create a new document." ma:contentTypeScope="" ma:versionID="1a7ffeabce8103b5b8a4063f883bf055">
  <xsd:schema xmlns:xsd="http://www.w3.org/2001/XMLSchema" xmlns:xs="http://www.w3.org/2001/XMLSchema" xmlns:p="http://schemas.microsoft.com/office/2006/metadata/properties" xmlns:ns2="ecfe38cb-df63-4e2d-9794-c5b0ab1c669a" xmlns:ns3="01421b7c-f39e-4aed-a843-4c814a3eb1eb" targetNamespace="http://schemas.microsoft.com/office/2006/metadata/properties" ma:root="true" ma:fieldsID="104e06c4dd7aebe2e40da74abc930fc6" ns2:_="" ns3:_="">
    <xsd:import namespace="ecfe38cb-df63-4e2d-9794-c5b0ab1c669a"/>
    <xsd:import namespace="01421b7c-f39e-4aed-a843-4c814a3eb1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fe38cb-df63-4e2d-9794-c5b0ab1c66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421b7c-f39e-4aed-a843-4c814a3eb1e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975150-46b6-4b33-92f3-34783c4df352}" ma:internalName="TaxCatchAll" ma:showField="CatchAllData" ma:web="01421b7c-f39e-4aed-a843-4c814a3eb1e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1421b7c-f39e-4aed-a843-4c814a3eb1eb" xsi:nil="true"/>
    <lcf76f155ced4ddcb4097134ff3c332f xmlns="ecfe38cb-df63-4e2d-9794-c5b0ab1c669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AC3FF4-9BAA-4854-B991-6B182C21E720}">
  <ds:schemaRefs>
    <ds:schemaRef ds:uri="01421b7c-f39e-4aed-a843-4c814a3eb1eb"/>
    <ds:schemaRef ds:uri="ecfe38cb-df63-4e2d-9794-c5b0ab1c66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F3CDE03-B663-4496-9984-BF4BF86FF770}">
  <ds:schemaRefs>
    <ds:schemaRef ds:uri="01421b7c-f39e-4aed-a843-4c814a3eb1eb"/>
    <ds:schemaRef ds:uri="ecfe38cb-df63-4e2d-9794-c5b0ab1c669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A9BCC57-0CA5-4972-B8E2-4AA3E95729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1383</Words>
  <Application>Microsoft Office PowerPoint</Application>
  <PresentationFormat>Custom</PresentationFormat>
  <Paragraphs>136</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Aptos</vt:lpstr>
      <vt:lpstr>Arial</vt:lpstr>
      <vt:lpstr>Calibri</vt:lpstr>
      <vt:lpstr>FUTURA MEDIUM</vt:lpstr>
      <vt:lpstr>FUTURA MEDIUM</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Disseminating my research</dc:title>
  <dc:creator>Genevieve Brothwood</dc:creator>
  <cp:lastModifiedBy>Tracey Forshaw</cp:lastModifiedBy>
  <cp:revision>43</cp:revision>
  <cp:lastPrinted>2024-10-23T16:32:13Z</cp:lastPrinted>
  <dcterms:created xsi:type="dcterms:W3CDTF">2024-07-01T09:27:15Z</dcterms:created>
  <dcterms:modified xsi:type="dcterms:W3CDTF">2026-05-11T10:39:40Z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0x0101000D930CA9FB34E948BD6A73D2BF1437DB</vt:lpwstr>
  </property>
  <property fmtid="{D5CDD505-2E9C-101B-9397-08002B2CF9AE}" pid="3" name="MediaServiceImageTags">
    <vt:lpwstr/>
  </property>
</Properties>
</file>