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18"/>
  </p:notesMasterIdLst>
  <p:sldIdLst>
    <p:sldId id="310" r:id="rId6"/>
    <p:sldId id="299" r:id="rId7"/>
    <p:sldId id="272" r:id="rId8"/>
    <p:sldId id="268" r:id="rId9"/>
    <p:sldId id="273" r:id="rId10"/>
    <p:sldId id="288" r:id="rId11"/>
    <p:sldId id="298" r:id="rId12"/>
    <p:sldId id="275" r:id="rId13"/>
    <p:sldId id="276" r:id="rId14"/>
    <p:sldId id="287" r:id="rId15"/>
    <p:sldId id="308" r:id="rId16"/>
    <p:sldId id="32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310"/>
            <p14:sldId id="299"/>
            <p14:sldId id="272"/>
            <p14:sldId id="268"/>
            <p14:sldId id="273"/>
            <p14:sldId id="288"/>
            <p14:sldId id="298"/>
            <p14:sldId id="275"/>
            <p14:sldId id="276"/>
            <p14:sldId id="287"/>
            <p14:sldId id="308"/>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DE7BE3-1635-074B-8DBB-82F41C6D0C76}" v="3" dt="2025-10-14T18:45:22.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21"/>
    <p:restoredTop sz="70360" autoAdjust="0"/>
  </p:normalViewPr>
  <p:slideViewPr>
    <p:cSldViewPr snapToGrid="0">
      <p:cViewPr varScale="1">
        <p:scale>
          <a:sx n="85" d="100"/>
          <a:sy n="85" d="100"/>
        </p:scale>
        <p:origin x="190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hil Mistry" userId="700342fd-c651-4806-9df0-80e3953b3ca8" providerId="ADAL" clId="{4C4C2371-EC25-5D43-87EC-9A57DEC6F112}"/>
    <pc:docChg chg="modSld">
      <pc:chgData name="Nikhil Mistry" userId="700342fd-c651-4806-9df0-80e3953b3ca8" providerId="ADAL" clId="{4C4C2371-EC25-5D43-87EC-9A57DEC6F112}" dt="2025-10-14T18:45:22.104" v="2"/>
      <pc:docMkLst>
        <pc:docMk/>
      </pc:docMkLst>
      <pc:sldChg chg="modAnim">
        <pc:chgData name="Nikhil Mistry" userId="700342fd-c651-4806-9df0-80e3953b3ca8" providerId="ADAL" clId="{4C4C2371-EC25-5D43-87EC-9A57DEC6F112}" dt="2025-10-14T18:45:22.104" v="2"/>
        <pc:sldMkLst>
          <pc:docMk/>
          <pc:sldMk cId="2749536164" sldId="272"/>
        </pc:sldMkLst>
      </pc:sldChg>
    </pc:docChg>
  </pc:docChgLst>
  <pc:docChgLst>
    <pc:chgData name="Naomi Leonard" userId="S::nl1v22@soton.ac.uk::aac58b25-e4b8-4396-be41-69c922faabae" providerId="AD" clId="Web-{0917C89F-7767-10C9-FE74-D2AF7FA75E7D}"/>
    <pc:docChg chg="sldOrd">
      <pc:chgData name="Naomi Leonard" userId="S::nl1v22@soton.ac.uk::aac58b25-e4b8-4396-be41-69c922faabae" providerId="AD" clId="Web-{0917C89F-7767-10C9-FE74-D2AF7FA75E7D}" dt="2025-10-07T16:06:14.053" v="1"/>
      <pc:docMkLst>
        <pc:docMk/>
      </pc:docMkLst>
      <pc:sldChg chg="ord">
        <pc:chgData name="Naomi Leonard" userId="S::nl1v22@soton.ac.uk::aac58b25-e4b8-4396-be41-69c922faabae" providerId="AD" clId="Web-{0917C89F-7767-10C9-FE74-D2AF7FA75E7D}" dt="2025-10-07T16:06:14.053" v="1"/>
        <pc:sldMkLst>
          <pc:docMk/>
          <pc:sldMk cId="2749536164" sldId="272"/>
        </pc:sldMkLst>
      </pc:sldChg>
    </pc:docChg>
  </pc:docChgLst>
  <pc:docChgLst>
    <pc:chgData name="Nikhil Mistry" userId="S::nm2f18@soton.ac.uk::700342fd-c651-4806-9df0-80e3953b3ca8" providerId="AD" clId="Web-{53633E2C-C12D-35D3-FB69-F6E684DED1C9}"/>
    <pc:docChg chg="modSld">
      <pc:chgData name="Nikhil Mistry" userId="S::nm2f18@soton.ac.uk::700342fd-c651-4806-9df0-80e3953b3ca8" providerId="AD" clId="Web-{53633E2C-C12D-35D3-FB69-F6E684DED1C9}" dt="2025-09-24T09:30:27.455" v="2623"/>
      <pc:docMkLst>
        <pc:docMk/>
      </pc:docMkLst>
      <pc:sldChg chg="modNotes">
        <pc:chgData name="Nikhil Mistry" userId="S::nm2f18@soton.ac.uk::700342fd-c651-4806-9df0-80e3953b3ca8" providerId="AD" clId="Web-{53633E2C-C12D-35D3-FB69-F6E684DED1C9}" dt="2025-09-23T14:50:24.345" v="979"/>
        <pc:sldMkLst>
          <pc:docMk/>
          <pc:sldMk cId="208466090" sldId="268"/>
        </pc:sldMkLst>
      </pc:sldChg>
      <pc:sldChg chg="delAnim modNotes">
        <pc:chgData name="Nikhil Mistry" userId="S::nm2f18@soton.ac.uk::700342fd-c651-4806-9df0-80e3953b3ca8" providerId="AD" clId="Web-{53633E2C-C12D-35D3-FB69-F6E684DED1C9}" dt="2025-09-23T14:49:03.875" v="880"/>
        <pc:sldMkLst>
          <pc:docMk/>
          <pc:sldMk cId="2749536164" sldId="272"/>
        </pc:sldMkLst>
      </pc:sldChg>
      <pc:sldChg chg="delAnim modNotes">
        <pc:chgData name="Nikhil Mistry" userId="S::nm2f18@soton.ac.uk::700342fd-c651-4806-9df0-80e3953b3ca8" providerId="AD" clId="Web-{53633E2C-C12D-35D3-FB69-F6E684DED1C9}" dt="2025-09-23T14:53:57.660" v="1155"/>
        <pc:sldMkLst>
          <pc:docMk/>
          <pc:sldMk cId="3654682778" sldId="273"/>
        </pc:sldMkLst>
      </pc:sldChg>
      <pc:sldChg chg="delAnim modNotes">
        <pc:chgData name="Nikhil Mistry" userId="S::nm2f18@soton.ac.uk::700342fd-c651-4806-9df0-80e3953b3ca8" providerId="AD" clId="Web-{53633E2C-C12D-35D3-FB69-F6E684DED1C9}" dt="2025-09-24T09:15:07.543" v="1938"/>
        <pc:sldMkLst>
          <pc:docMk/>
          <pc:sldMk cId="1415709372" sldId="275"/>
        </pc:sldMkLst>
      </pc:sldChg>
      <pc:sldChg chg="modNotes">
        <pc:chgData name="Nikhil Mistry" userId="S::nm2f18@soton.ac.uk::700342fd-c651-4806-9df0-80e3953b3ca8" providerId="AD" clId="Web-{53633E2C-C12D-35D3-FB69-F6E684DED1C9}" dt="2025-09-24T09:18:52.616" v="2060"/>
        <pc:sldMkLst>
          <pc:docMk/>
          <pc:sldMk cId="2818678153" sldId="276"/>
        </pc:sldMkLst>
      </pc:sldChg>
      <pc:sldChg chg="modNotes">
        <pc:chgData name="Nikhil Mistry" userId="S::nm2f18@soton.ac.uk::700342fd-c651-4806-9df0-80e3953b3ca8" providerId="AD" clId="Web-{53633E2C-C12D-35D3-FB69-F6E684DED1C9}" dt="2025-09-24T09:30:27.455" v="2623"/>
        <pc:sldMkLst>
          <pc:docMk/>
          <pc:sldMk cId="1108692559" sldId="287"/>
        </pc:sldMkLst>
      </pc:sldChg>
      <pc:sldChg chg="modNotes">
        <pc:chgData name="Nikhil Mistry" userId="S::nm2f18@soton.ac.uk::700342fd-c651-4806-9df0-80e3953b3ca8" providerId="AD" clId="Web-{53633E2C-C12D-35D3-FB69-F6E684DED1C9}" dt="2025-09-24T09:12:24.710" v="1857"/>
        <pc:sldMkLst>
          <pc:docMk/>
          <pc:sldMk cId="4239091296" sldId="288"/>
        </pc:sldMkLst>
      </pc:sldChg>
      <pc:sldChg chg="modNotes">
        <pc:chgData name="Nikhil Mistry" userId="S::nm2f18@soton.ac.uk::700342fd-c651-4806-9df0-80e3953b3ca8" providerId="AD" clId="Web-{53633E2C-C12D-35D3-FB69-F6E684DED1C9}" dt="2025-09-24T09:14:07.132" v="1906"/>
        <pc:sldMkLst>
          <pc:docMk/>
          <pc:sldMk cId="858017041" sldId="298"/>
        </pc:sldMkLst>
      </pc:sldChg>
      <pc:sldChg chg="modNotes">
        <pc:chgData name="Nikhil Mistry" userId="S::nm2f18@soton.ac.uk::700342fd-c651-4806-9df0-80e3953b3ca8" providerId="AD" clId="Web-{53633E2C-C12D-35D3-FB69-F6E684DED1C9}" dt="2025-09-23T14:40:19.815" v="196"/>
        <pc:sldMkLst>
          <pc:docMk/>
          <pc:sldMk cId="4194089300" sldId="299"/>
        </pc:sldMkLst>
      </pc:sldChg>
      <pc:sldChg chg="modNotes">
        <pc:chgData name="Nikhil Mistry" userId="S::nm2f18@soton.ac.uk::700342fd-c651-4806-9df0-80e3953b3ca8" providerId="AD" clId="Web-{53633E2C-C12D-35D3-FB69-F6E684DED1C9}" dt="2025-09-24T09:30:19.424" v="2622"/>
        <pc:sldMkLst>
          <pc:docMk/>
          <pc:sldMk cId="260802372" sldId="308"/>
        </pc:sldMkLst>
      </pc:sldChg>
      <pc:sldChg chg="modNotes">
        <pc:chgData name="Nikhil Mistry" userId="S::nm2f18@soton.ac.uk::700342fd-c651-4806-9df0-80e3953b3ca8" providerId="AD" clId="Web-{53633E2C-C12D-35D3-FB69-F6E684DED1C9}" dt="2025-09-23T13:22:00.029" v="98"/>
        <pc:sldMkLst>
          <pc:docMk/>
          <pc:sldMk cId="3426107147" sldId="310"/>
        </pc:sldMkLst>
      </pc:sldChg>
    </pc:docChg>
  </pc:docChgLst>
  <pc:docChgLst>
    <pc:chgData name="Naomi Leonard" userId="aac58b25-e4b8-4396-be41-69c922faabae" providerId="ADAL" clId="{88D96D8B-C4C8-4844-A326-E83645FE7963}"/>
    <pc:docChg chg="custSel modSld">
      <pc:chgData name="Naomi Leonard" userId="aac58b25-e4b8-4396-be41-69c922faabae" providerId="ADAL" clId="{88D96D8B-C4C8-4844-A326-E83645FE7963}" dt="2025-10-10T09:31:43.836" v="115" actId="20577"/>
      <pc:docMkLst>
        <pc:docMk/>
      </pc:docMkLst>
      <pc:sldChg chg="modNotesTx">
        <pc:chgData name="Naomi Leonard" userId="aac58b25-e4b8-4396-be41-69c922faabae" providerId="ADAL" clId="{88D96D8B-C4C8-4844-A326-E83645FE7963}" dt="2025-09-26T12:16:02.282" v="23" actId="20577"/>
        <pc:sldMkLst>
          <pc:docMk/>
          <pc:sldMk cId="208466090" sldId="268"/>
        </pc:sldMkLst>
      </pc:sldChg>
      <pc:sldChg chg="modNotesTx">
        <pc:chgData name="Naomi Leonard" userId="aac58b25-e4b8-4396-be41-69c922faabae" providerId="ADAL" clId="{88D96D8B-C4C8-4844-A326-E83645FE7963}" dt="2025-09-26T12:15:11.178" v="0" actId="33524"/>
        <pc:sldMkLst>
          <pc:docMk/>
          <pc:sldMk cId="2749536164" sldId="272"/>
        </pc:sldMkLst>
      </pc:sldChg>
      <pc:sldChg chg="modNotesTx">
        <pc:chgData name="Naomi Leonard" userId="aac58b25-e4b8-4396-be41-69c922faabae" providerId="ADAL" clId="{88D96D8B-C4C8-4844-A326-E83645FE7963}" dt="2025-09-26T12:16:20.633" v="33" actId="33524"/>
        <pc:sldMkLst>
          <pc:docMk/>
          <pc:sldMk cId="3654682778" sldId="273"/>
        </pc:sldMkLst>
      </pc:sldChg>
      <pc:sldChg chg="modNotesTx">
        <pc:chgData name="Naomi Leonard" userId="aac58b25-e4b8-4396-be41-69c922faabae" providerId="ADAL" clId="{88D96D8B-C4C8-4844-A326-E83645FE7963}" dt="2025-09-26T12:17:07.156" v="61" actId="20577"/>
        <pc:sldMkLst>
          <pc:docMk/>
          <pc:sldMk cId="1415709372" sldId="275"/>
        </pc:sldMkLst>
      </pc:sldChg>
      <pc:sldChg chg="modNotesTx">
        <pc:chgData name="Naomi Leonard" userId="aac58b25-e4b8-4396-be41-69c922faabae" providerId="ADAL" clId="{88D96D8B-C4C8-4844-A326-E83645FE7963}" dt="2025-09-26T12:17:26.009" v="84" actId="20577"/>
        <pc:sldMkLst>
          <pc:docMk/>
          <pc:sldMk cId="2818678153" sldId="276"/>
        </pc:sldMkLst>
      </pc:sldChg>
      <pc:sldChg chg="modSp mod modNotesTx">
        <pc:chgData name="Naomi Leonard" userId="aac58b25-e4b8-4396-be41-69c922faabae" providerId="ADAL" clId="{88D96D8B-C4C8-4844-A326-E83645FE7963}" dt="2025-10-10T09:31:43.836" v="115" actId="20577"/>
        <pc:sldMkLst>
          <pc:docMk/>
          <pc:sldMk cId="1108692559" sldId="287"/>
        </pc:sldMkLst>
        <pc:spChg chg="mod">
          <ac:chgData name="Naomi Leonard" userId="aac58b25-e4b8-4396-be41-69c922faabae" providerId="ADAL" clId="{88D96D8B-C4C8-4844-A326-E83645FE7963}" dt="2025-10-10T09:31:24.934" v="109" actId="20577"/>
          <ac:spMkLst>
            <pc:docMk/>
            <pc:sldMk cId="1108692559" sldId="287"/>
            <ac:spMk id="8" creationId="{0B3A5FB8-938F-E195-4B39-C0C37E78F33F}"/>
          </ac:spMkLst>
        </pc:spChg>
      </pc:sldChg>
      <pc:sldChg chg="modNotesTx">
        <pc:chgData name="Naomi Leonard" userId="aac58b25-e4b8-4396-be41-69c922faabae" providerId="ADAL" clId="{88D96D8B-C4C8-4844-A326-E83645FE7963}" dt="2025-10-07T12:06:21.110" v="86" actId="20577"/>
        <pc:sldMkLst>
          <pc:docMk/>
          <pc:sldMk cId="4239091296" sldId="288"/>
        </pc:sldMkLst>
      </pc:sldChg>
      <pc:sldChg chg="modNotesTx">
        <pc:chgData name="Naomi Leonard" userId="aac58b25-e4b8-4396-be41-69c922faabae" providerId="ADAL" clId="{88D96D8B-C4C8-4844-A326-E83645FE7963}" dt="2025-09-26T12:16:50.217" v="42" actId="20577"/>
        <pc:sldMkLst>
          <pc:docMk/>
          <pc:sldMk cId="858017041" sldId="2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FA1FED-F73D-BA4F-A28A-5836FD652B4E}"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F4749E-0D2F-064F-BD25-29999551B93E}" type="slidenum">
              <a:rPr lang="en-US" smtClean="0"/>
              <a:t>‹#›</a:t>
            </a:fld>
            <a:endParaRPr lang="en-US"/>
          </a:p>
        </p:txBody>
      </p:sp>
    </p:spTree>
    <p:extLst>
      <p:ext uri="{BB962C8B-B14F-4D97-AF65-F5344CB8AC3E}">
        <p14:creationId xmlns:p14="http://schemas.microsoft.com/office/powerpoint/2010/main" val="4174494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Hello and welcome to session 5 of the </a:t>
            </a:r>
            <a:r>
              <a:rPr lang="en-US" dirty="0" err="1">
                <a:latin typeface="Calibri"/>
                <a:ea typeface="Calibri"/>
                <a:cs typeface="Calibri"/>
              </a:rPr>
              <a:t>NxtGen</a:t>
            </a:r>
            <a:r>
              <a:rPr lang="en-US" dirty="0">
                <a:latin typeface="Calibri"/>
                <a:ea typeface="Calibri"/>
                <a:cs typeface="Calibri"/>
              </a:rPr>
              <a:t> Researcher </a:t>
            </a:r>
            <a:r>
              <a:rPr lang="en-US" dirty="0" err="1">
                <a:latin typeface="Calibri"/>
                <a:ea typeface="Calibri"/>
                <a:cs typeface="Calibri"/>
              </a:rPr>
              <a:t>Programme</a:t>
            </a:r>
            <a:r>
              <a:rPr lang="en-US" dirty="0">
                <a:latin typeface="Calibri"/>
                <a:ea typeface="Calibri"/>
                <a:cs typeface="Calibri"/>
              </a:rPr>
              <a:t>. Today's session focuses on primary research methods, looking at how you will be able to collect your own data.</a:t>
            </a:r>
          </a:p>
        </p:txBody>
      </p:sp>
      <p:sp>
        <p:nvSpPr>
          <p:cNvPr id="4" name="Slide Number Placeholder 3"/>
          <p:cNvSpPr>
            <a:spLocks noGrp="1"/>
          </p:cNvSpPr>
          <p:nvPr>
            <p:ph type="sldNum" sz="quarter" idx="5"/>
          </p:nvPr>
        </p:nvSpPr>
        <p:spPr/>
        <p:txBody>
          <a:bodyPr/>
          <a:lstStyle/>
          <a:p>
            <a:fld id="{FBF4749E-0D2F-064F-BD25-29999551B93E}" type="slidenum">
              <a:rPr lang="en-US" smtClean="0"/>
              <a:t>1</a:t>
            </a:fld>
            <a:endParaRPr lang="en-US"/>
          </a:p>
        </p:txBody>
      </p:sp>
    </p:spTree>
    <p:extLst>
      <p:ext uri="{BB962C8B-B14F-4D97-AF65-F5344CB8AC3E}">
        <p14:creationId xmlns:p14="http://schemas.microsoft.com/office/powerpoint/2010/main" val="2659640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Today's learning objectives are:</a:t>
            </a:r>
          </a:p>
          <a:p>
            <a:endParaRPr lang="en-US" dirty="0">
              <a:solidFill>
                <a:schemeClr val="accent1"/>
              </a:solidFill>
            </a:endParaRPr>
          </a:p>
          <a:p>
            <a:r>
              <a:rPr lang="en-US" dirty="0">
                <a:solidFill>
                  <a:schemeClr val="accent1"/>
                </a:solidFill>
              </a:rPr>
              <a:t>Differentiate between qualitative and quantitative research.</a:t>
            </a:r>
          </a:p>
          <a:p>
            <a:endParaRPr lang="en-US" dirty="0">
              <a:solidFill>
                <a:schemeClr val="accent1"/>
              </a:solidFill>
            </a:endParaRPr>
          </a:p>
          <a:p>
            <a:r>
              <a:rPr lang="en-US" dirty="0">
                <a:solidFill>
                  <a:schemeClr val="accent1"/>
                </a:solidFill>
              </a:rPr>
              <a:t>Describe different research methods.</a:t>
            </a:r>
          </a:p>
          <a:p>
            <a:endParaRPr lang="en-US" dirty="0">
              <a:solidFill>
                <a:schemeClr val="accent1"/>
              </a:solidFill>
            </a:endParaRPr>
          </a:p>
          <a:p>
            <a:r>
              <a:rPr lang="en-US" dirty="0">
                <a:solidFill>
                  <a:schemeClr val="accent1"/>
                </a:solidFill>
              </a:rPr>
              <a:t>Practice conducting different research methods.</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586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Discuss with the person next to you: What is the difference between primary and secondary data?</a:t>
            </a:r>
          </a:p>
          <a:p>
            <a:endParaRPr lang="en-GB" dirty="0">
              <a:solidFill>
                <a:schemeClr val="accent1"/>
              </a:solidFill>
            </a:endParaRPr>
          </a:p>
          <a:p>
            <a:r>
              <a:rPr lang="en-GB" dirty="0">
                <a:solidFill>
                  <a:schemeClr val="accent1"/>
                </a:solidFill>
              </a:rPr>
              <a:t>Primary data is the data you collect yourself. You are the first, or primary, source of the information. Therefore, you know where it has come from and know if it is reliable or not. </a:t>
            </a:r>
            <a:r>
              <a:rPr lang="en-GB" b="1" dirty="0">
                <a:solidFill>
                  <a:schemeClr val="accent1"/>
                </a:solidFill>
              </a:rPr>
              <a:t>[click] </a:t>
            </a:r>
            <a:r>
              <a:rPr lang="en-GB" dirty="0">
                <a:solidFill>
                  <a:schemeClr val="accent1"/>
                </a:solidFill>
              </a:rPr>
              <a:t>This is the type of data you will be collecting when you carry out your own research. For example, this might be a survey or poll you have carried out with a group of participants.</a:t>
            </a:r>
          </a:p>
          <a:p>
            <a:endParaRPr lang="en-GB" dirty="0">
              <a:solidFill>
                <a:schemeClr val="accent1"/>
              </a:solidFill>
            </a:endParaRPr>
          </a:p>
          <a:p>
            <a:r>
              <a:rPr lang="en-GB" dirty="0">
                <a:solidFill>
                  <a:schemeClr val="accent1"/>
                </a:solidFill>
              </a:rPr>
              <a:t>Secondary data is data that has been collected by someone else. </a:t>
            </a:r>
          </a:p>
          <a:p>
            <a:endParaRPr lang="en-GB" dirty="0">
              <a:solidFill>
                <a:schemeClr val="accent1"/>
              </a:solidFill>
            </a:endParaRPr>
          </a:p>
          <a:p>
            <a:r>
              <a:rPr lang="en-GB" dirty="0">
                <a:solidFill>
                  <a:schemeClr val="accent1"/>
                </a:solidFill>
              </a:rPr>
              <a:t>You find it by doing desk research and it can save you time by finding related information from previous studies by other researchers. </a:t>
            </a:r>
            <a:r>
              <a:rPr lang="en-GB" b="1" dirty="0">
                <a:solidFill>
                  <a:schemeClr val="accent1"/>
                </a:solidFill>
              </a:rPr>
              <a:t>[click] </a:t>
            </a:r>
            <a:endParaRPr lang="en-GB" dirty="0">
              <a:solidFill>
                <a:srgbClr val="000000"/>
              </a:solidFill>
            </a:endParaRPr>
          </a:p>
          <a:p>
            <a:endParaRPr lang="en-GB" dirty="0">
              <a:solidFill>
                <a:schemeClr val="accent1"/>
              </a:solidFill>
            </a:endParaRPr>
          </a:p>
          <a:p>
            <a:r>
              <a:rPr lang="en-GB" dirty="0">
                <a:solidFill>
                  <a:schemeClr val="accent1"/>
                </a:solidFill>
              </a:rPr>
              <a:t>You will want to carry out some desk research, to find secondary data to provide some background information about your research question, and may help shape your aims, objectives and your chosen research methods.</a:t>
            </a:r>
            <a:endParaRPr lang="en-GB" dirty="0"/>
          </a:p>
          <a:p>
            <a:endParaRPr lang="en-GB" dirty="0">
              <a:solidFill>
                <a:schemeClr val="accent1"/>
              </a:solidFill>
            </a:endParaRPr>
          </a:p>
          <a:p>
            <a:r>
              <a:rPr lang="en-GB" dirty="0">
                <a:solidFill>
                  <a:schemeClr val="accent1"/>
                </a:solidFill>
              </a:rPr>
              <a:t>We are now going to introduce two more new terms: Qualitative and Quantitative Data. </a:t>
            </a:r>
            <a:r>
              <a:rPr lang="en-GB" b="1" dirty="0">
                <a:solidFill>
                  <a:schemeClr val="accent1"/>
                </a:solidFill>
              </a:rPr>
              <a:t>[click]</a:t>
            </a:r>
          </a:p>
          <a:p>
            <a:endParaRPr lang="en-GB" dirty="0">
              <a:solidFill>
                <a:schemeClr val="accent1"/>
              </a:solidFill>
            </a:endParaRPr>
          </a:p>
          <a:p>
            <a:r>
              <a:rPr lang="en-GB" dirty="0">
                <a:solidFill>
                  <a:schemeClr val="accent1"/>
                </a:solidFill>
              </a:rPr>
              <a:t>Qualitative data is descriptive and often uses words to present data.</a:t>
            </a:r>
          </a:p>
          <a:p>
            <a:endParaRPr lang="en-GB" dirty="0">
              <a:solidFill>
                <a:schemeClr val="accent1"/>
              </a:solidFill>
            </a:endParaRPr>
          </a:p>
          <a:p>
            <a:r>
              <a:rPr lang="en-GB" dirty="0">
                <a:solidFill>
                  <a:schemeClr val="accent1"/>
                </a:solidFill>
              </a:rPr>
              <a:t>Quantitative data involves numbers and often is a numerical representation of something.</a:t>
            </a:r>
          </a:p>
          <a:p>
            <a:endParaRPr lang="en-GB" dirty="0">
              <a:solidFill>
                <a:schemeClr val="accent1"/>
              </a:solidFill>
            </a:endParaRPr>
          </a:p>
          <a:p>
            <a:r>
              <a:rPr lang="en-GB" i="0" dirty="0">
                <a:solidFill>
                  <a:schemeClr val="accent1"/>
                </a:solidFill>
              </a:rPr>
              <a:t>Qualitative data might be </a:t>
            </a:r>
            <a:r>
              <a:rPr lang="en-GB" b="1" i="0" dirty="0">
                <a:solidFill>
                  <a:schemeClr val="accent1"/>
                </a:solidFill>
              </a:rPr>
              <a:t>why </a:t>
            </a:r>
            <a:r>
              <a:rPr lang="en-GB" i="0" dirty="0">
                <a:solidFill>
                  <a:schemeClr val="accent1"/>
                </a:solidFill>
              </a:rPr>
              <a:t>young people vape; quantitative data would be </a:t>
            </a:r>
            <a:r>
              <a:rPr lang="en-GB" b="1" dirty="0">
                <a:solidFill>
                  <a:schemeClr val="accent1"/>
                </a:solidFill>
              </a:rPr>
              <a:t>how many</a:t>
            </a:r>
            <a:r>
              <a:rPr lang="en-GB" i="0" dirty="0">
                <a:solidFill>
                  <a:schemeClr val="accent1"/>
                </a:solidFill>
              </a:rPr>
              <a:t> young people vape.</a:t>
            </a:r>
            <a:endParaRPr lang="en-US" i="0" dirty="0">
              <a:solidFill>
                <a:schemeClr val="accent1"/>
              </a:solidFill>
            </a:endParaRPr>
          </a:p>
        </p:txBody>
      </p:sp>
      <p:sp>
        <p:nvSpPr>
          <p:cNvPr id="4" name="Slide Number Placeholder 3"/>
          <p:cNvSpPr>
            <a:spLocks noGrp="1"/>
          </p:cNvSpPr>
          <p:nvPr>
            <p:ph type="sldNum" sz="quarter" idx="5"/>
          </p:nvPr>
        </p:nvSpPr>
        <p:spPr/>
        <p:txBody>
          <a:bodyPr/>
          <a:lstStyle/>
          <a:p>
            <a:fld id="{FBF4749E-0D2F-064F-BD25-29999551B93E}" type="slidenum">
              <a:rPr lang="en-US" smtClean="0"/>
              <a:t>3</a:t>
            </a:fld>
            <a:endParaRPr lang="en-US"/>
          </a:p>
        </p:txBody>
      </p:sp>
    </p:spTree>
    <p:extLst>
      <p:ext uri="{BB962C8B-B14F-4D97-AF65-F5344CB8AC3E}">
        <p14:creationId xmlns:p14="http://schemas.microsoft.com/office/powerpoint/2010/main" val="3049218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[Notes to trainer: You can use a whiteboard to write up questions or type in on this PowerPoint slide. For each question, ask the group – is this a quantitative or a qualitative question? What do the quantitative questions have in common? What do the qualitative questions have in common? If they are shy about asking each other questions – introduce a few e.g., How old are you? What month is your birthday? Do you have any pets? If so, how many? What do you like about having a pet? What is your favourite colour? Why is that your favourite colour, do you think? How do you feel about spring / summer / autumn / winter (choose depending on which season it is)?]</a:t>
            </a:r>
            <a:endParaRPr lang="en-US" i="1" dirty="0"/>
          </a:p>
          <a:p>
            <a:endParaRPr lang="en-US" dirty="0">
              <a:solidFill>
                <a:schemeClr val="accent1"/>
              </a:solidFill>
            </a:endParaRPr>
          </a:p>
          <a:p>
            <a:r>
              <a:rPr lang="en-US" dirty="0">
                <a:solidFill>
                  <a:schemeClr val="accent1"/>
                </a:solidFill>
              </a:rPr>
              <a:t>We are now going to look at some questions and decide whether they are best answered with quantitative or qualitative data.</a:t>
            </a:r>
          </a:p>
        </p:txBody>
      </p:sp>
      <p:sp>
        <p:nvSpPr>
          <p:cNvPr id="4" name="Slide Number Placeholder 3"/>
          <p:cNvSpPr>
            <a:spLocks noGrp="1"/>
          </p:cNvSpPr>
          <p:nvPr>
            <p:ph type="sldNum" sz="quarter" idx="5"/>
          </p:nvPr>
        </p:nvSpPr>
        <p:spPr/>
        <p:txBody>
          <a:bodyPr/>
          <a:lstStyle/>
          <a:p>
            <a:fld id="{FBF4749E-0D2F-064F-BD25-29999551B93E}" type="slidenum">
              <a:rPr lang="en-US" smtClean="0"/>
              <a:t>4</a:t>
            </a:fld>
            <a:endParaRPr lang="en-US"/>
          </a:p>
        </p:txBody>
      </p:sp>
    </p:spTree>
    <p:extLst>
      <p:ext uri="{BB962C8B-B14F-4D97-AF65-F5344CB8AC3E}">
        <p14:creationId xmlns:p14="http://schemas.microsoft.com/office/powerpoint/2010/main" val="2335850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a:t>
            </a:r>
            <a:r>
              <a:rPr lang="en-GB" i="1" dirty="0"/>
              <a:t>trainer</a:t>
            </a:r>
            <a:r>
              <a:rPr lang="en-US" i="1" dirty="0"/>
              <a:t>: Researchers need to decide which questions / topics are quantitative and which are qualitative. This could be set up as a quiz to write down or just as hands up. Answers on the next slide.]</a:t>
            </a:r>
          </a:p>
          <a:p>
            <a:endParaRPr lang="en-US" dirty="0"/>
          </a:p>
          <a:p>
            <a:r>
              <a:rPr lang="en-US" dirty="0">
                <a:solidFill>
                  <a:schemeClr val="accent1"/>
                </a:solidFill>
              </a:rPr>
              <a:t>Discuss in pair or as a table, which questions are qualitative, and which are quantitative. You can use </a:t>
            </a:r>
            <a:r>
              <a:rPr lang="en-US" dirty="0" err="1">
                <a:solidFill>
                  <a:schemeClr val="accent1"/>
                </a:solidFill>
              </a:rPr>
              <a:t>post-it</a:t>
            </a:r>
            <a:r>
              <a:rPr lang="en-US" dirty="0">
                <a:solidFill>
                  <a:schemeClr val="accent1"/>
                </a:solidFill>
              </a:rPr>
              <a:t> notes, or the notes pages in your workbooks. You'll have 3 minutes before we check your answers.</a:t>
            </a:r>
          </a:p>
        </p:txBody>
      </p:sp>
      <p:sp>
        <p:nvSpPr>
          <p:cNvPr id="4" name="Slide Number Placeholder 3"/>
          <p:cNvSpPr>
            <a:spLocks noGrp="1"/>
          </p:cNvSpPr>
          <p:nvPr>
            <p:ph type="sldNum" sz="quarter" idx="5"/>
          </p:nvPr>
        </p:nvSpPr>
        <p:spPr/>
        <p:txBody>
          <a:bodyPr/>
          <a:lstStyle/>
          <a:p>
            <a:fld id="{FBF4749E-0D2F-064F-BD25-29999551B93E}" type="slidenum">
              <a:rPr lang="en-US" smtClean="0"/>
              <a:t>5</a:t>
            </a:fld>
            <a:endParaRPr lang="en-US"/>
          </a:p>
        </p:txBody>
      </p:sp>
    </p:spTree>
    <p:extLst>
      <p:ext uri="{BB962C8B-B14F-4D97-AF65-F5344CB8AC3E}">
        <p14:creationId xmlns:p14="http://schemas.microsoft.com/office/powerpoint/2010/main" val="1313025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For the first question, the question was all about the </a:t>
            </a:r>
            <a:r>
              <a:rPr lang="en-US" b="1" dirty="0">
                <a:solidFill>
                  <a:schemeClr val="accent1"/>
                </a:solidFill>
              </a:rPr>
              <a:t>number </a:t>
            </a:r>
            <a:r>
              <a:rPr lang="en-US" dirty="0">
                <a:solidFill>
                  <a:schemeClr val="accent1"/>
                </a:solidFill>
              </a:rPr>
              <a:t>of times </a:t>
            </a:r>
            <a:r>
              <a:rPr lang="en-US">
                <a:solidFill>
                  <a:schemeClr val="accent1"/>
                </a:solidFill>
              </a:rPr>
              <a:t>families ate </a:t>
            </a:r>
            <a:r>
              <a:rPr lang="en-US" dirty="0">
                <a:solidFill>
                  <a:schemeClr val="accent1"/>
                </a:solidFill>
              </a:rPr>
              <a:t>together. Therefore, it's answer can be represented numerically, which makes it </a:t>
            </a:r>
            <a:r>
              <a:rPr lang="en-US" b="1" dirty="0">
                <a:solidFill>
                  <a:schemeClr val="accent1"/>
                </a:solidFill>
              </a:rPr>
              <a:t>quantitative</a:t>
            </a:r>
            <a:r>
              <a:rPr lang="en-US" dirty="0">
                <a:solidFill>
                  <a:schemeClr val="accent1"/>
                </a:solidFill>
              </a:rPr>
              <a:t>.</a:t>
            </a:r>
          </a:p>
          <a:p>
            <a:endParaRPr lang="en-US" dirty="0">
              <a:solidFill>
                <a:schemeClr val="accent1"/>
              </a:solidFill>
            </a:endParaRPr>
          </a:p>
          <a:p>
            <a:r>
              <a:rPr lang="en-US" dirty="0">
                <a:solidFill>
                  <a:schemeClr val="accent1"/>
                </a:solidFill>
              </a:rPr>
              <a:t>Question 2 is asking how people feel, which could be shown on a scale that is described by the researcher, but actually you might want more than a score on a scale so this might be best answered with qualitative data, so that you can fully capture the participants' thoughts and feelings. </a:t>
            </a:r>
            <a:r>
              <a:rPr lang="en-US" b="1" dirty="0">
                <a:solidFill>
                  <a:schemeClr val="accent1"/>
                </a:solidFill>
              </a:rPr>
              <a:t>[click]</a:t>
            </a:r>
          </a:p>
          <a:p>
            <a:endParaRPr lang="en-US" dirty="0">
              <a:solidFill>
                <a:schemeClr val="accent1"/>
              </a:solidFill>
            </a:endParaRPr>
          </a:p>
          <a:p>
            <a:r>
              <a:rPr lang="en-US" dirty="0">
                <a:solidFill>
                  <a:schemeClr val="accent1"/>
                </a:solidFill>
              </a:rPr>
              <a:t>Question 3 is the same, as the question is asking for peoples' opinions, so it qualitative again. </a:t>
            </a:r>
            <a:r>
              <a:rPr lang="en-US" b="1" dirty="0">
                <a:solidFill>
                  <a:schemeClr val="accent1"/>
                </a:solidFill>
              </a:rPr>
              <a:t>[click]</a:t>
            </a:r>
          </a:p>
          <a:p>
            <a:endParaRPr lang="en-US" dirty="0">
              <a:solidFill>
                <a:schemeClr val="accent1"/>
              </a:solidFill>
            </a:endParaRPr>
          </a:p>
          <a:p>
            <a:r>
              <a:rPr lang="en-US" dirty="0">
                <a:solidFill>
                  <a:schemeClr val="accent1"/>
                </a:solidFill>
              </a:rPr>
              <a:t>Question 4 is asking for reasons for cycling to work. You could offer a list of reasons and ask people to select one and then present that data on a graph or chart, but it might be more beneficial to hear all the different reasons they have and ensure you don't miss anything. Again, this is qualitative. </a:t>
            </a:r>
            <a:r>
              <a:rPr lang="en-US" b="1" dirty="0">
                <a:solidFill>
                  <a:schemeClr val="accent1"/>
                </a:solidFill>
              </a:rPr>
              <a:t>[click]</a:t>
            </a:r>
          </a:p>
          <a:p>
            <a:endParaRPr lang="en-US" dirty="0">
              <a:solidFill>
                <a:schemeClr val="accent1"/>
              </a:solidFill>
            </a:endParaRPr>
          </a:p>
          <a:p>
            <a:r>
              <a:rPr lang="en-US" dirty="0">
                <a:solidFill>
                  <a:schemeClr val="accent1"/>
                </a:solidFill>
              </a:rPr>
              <a:t>Question 5 is specifically asking for a number, which means it is Quantitative. </a:t>
            </a:r>
            <a:r>
              <a:rPr lang="en-US" b="1" dirty="0">
                <a:solidFill>
                  <a:schemeClr val="accent1"/>
                </a:solidFill>
              </a:rPr>
              <a:t>[click]</a:t>
            </a:r>
          </a:p>
          <a:p>
            <a:endParaRPr lang="en-US" b="1" dirty="0">
              <a:solidFill>
                <a:schemeClr val="accent1"/>
              </a:solidFill>
            </a:endParaRPr>
          </a:p>
          <a:p>
            <a:r>
              <a:rPr lang="en-US" dirty="0">
                <a:solidFill>
                  <a:schemeClr val="accent1"/>
                </a:solidFill>
              </a:rPr>
              <a:t>And, question 6 is asking for a distance, which can be given as a number, so this is also quantitative. </a:t>
            </a:r>
            <a:r>
              <a:rPr lang="en-US" b="1" dirty="0">
                <a:solidFill>
                  <a:schemeClr val="accent1"/>
                </a:solidFill>
              </a:rPr>
              <a:t>[click]</a:t>
            </a:r>
          </a:p>
          <a:p>
            <a:endParaRPr lang="en-US" dirty="0"/>
          </a:p>
          <a:p>
            <a:endParaRPr lang="en-US" dirty="0"/>
          </a:p>
        </p:txBody>
      </p:sp>
      <p:sp>
        <p:nvSpPr>
          <p:cNvPr id="4" name="Slide Number Placeholder 3"/>
          <p:cNvSpPr>
            <a:spLocks noGrp="1"/>
          </p:cNvSpPr>
          <p:nvPr>
            <p:ph type="sldNum" sz="quarter" idx="5"/>
          </p:nvPr>
        </p:nvSpPr>
        <p:spPr/>
        <p:txBody>
          <a:bodyPr/>
          <a:lstStyle/>
          <a:p>
            <a:fld id="{FBF4749E-0D2F-064F-BD25-29999551B93E}" type="slidenum">
              <a:rPr lang="en-US" smtClean="0"/>
              <a:t>6</a:t>
            </a:fld>
            <a:endParaRPr lang="en-US"/>
          </a:p>
        </p:txBody>
      </p:sp>
    </p:spTree>
    <p:extLst>
      <p:ext uri="{BB962C8B-B14F-4D97-AF65-F5344CB8AC3E}">
        <p14:creationId xmlns:p14="http://schemas.microsoft.com/office/powerpoint/2010/main" val="311441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We are now going to take a 15 minute break. Feel free to go for a short walk, get a drink or catch-up some more with other members of the group.</a:t>
            </a:r>
            <a:endParaRPr lang="en-GB" dirty="0">
              <a:solidFill>
                <a:srgbClr val="444444"/>
              </a:solidFill>
            </a:endParaRPr>
          </a:p>
          <a:p>
            <a:endParaRPr lang="en-GB" dirty="0">
              <a:solidFill>
                <a:srgbClr val="444444"/>
              </a:solidFill>
            </a:endParaRPr>
          </a:p>
          <a:p>
            <a:r>
              <a:rPr lang="en-GB" i="1" dirty="0"/>
              <a:t>[Notes to trainer: It might be useful to add another short break once researchers have completed 3 activities from the research methods circus. Keep an eye on overall time available for the circus and judge accordingly.]</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8556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chemeClr val="accent1"/>
                </a:solidFill>
              </a:rPr>
              <a:t>Here are some examples of different ways that you can collect data. </a:t>
            </a:r>
            <a:endParaRPr lang="en-US" dirty="0">
              <a:solidFill>
                <a:schemeClr val="accent1"/>
              </a:solidFill>
            </a:endParaRPr>
          </a:p>
          <a:p>
            <a:pPr>
              <a:defRPr/>
            </a:pPr>
            <a:endParaRPr lang="en-GB" dirty="0">
              <a:solidFill>
                <a:schemeClr val="accent1"/>
              </a:solidFill>
            </a:endParaRPr>
          </a:p>
          <a:p>
            <a:pPr>
              <a:defRPr/>
            </a:pPr>
            <a:r>
              <a:rPr lang="en-GB" dirty="0">
                <a:solidFill>
                  <a:schemeClr val="accent1"/>
                </a:solidFill>
              </a:rPr>
              <a:t>It’s not an exhaustive list and some methods are more appropriate that others in different circumstances.</a:t>
            </a:r>
          </a:p>
          <a:p>
            <a:pPr>
              <a:defRPr/>
            </a:pPr>
            <a:endParaRPr lang="en-GB"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accent1"/>
                </a:solidFill>
              </a:rPr>
              <a:t>We’re going to have a go at practising some different research methods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defRPr/>
            </a:pPr>
            <a:r>
              <a:rPr lang="en-GB" i="1" dirty="0"/>
              <a:t>[Notes for trainer: You will need several sets of the primary research method cards (or print out on A4 paper as sets) to use for this activity.]</a:t>
            </a:r>
          </a:p>
          <a:p>
            <a:endParaRPr lang="en-US" dirty="0"/>
          </a:p>
        </p:txBody>
      </p:sp>
      <p:sp>
        <p:nvSpPr>
          <p:cNvPr id="4" name="Slide Number Placeholder 3"/>
          <p:cNvSpPr>
            <a:spLocks noGrp="1"/>
          </p:cNvSpPr>
          <p:nvPr>
            <p:ph type="sldNum" sz="quarter" idx="5"/>
          </p:nvPr>
        </p:nvSpPr>
        <p:spPr/>
        <p:txBody>
          <a:bodyPr/>
          <a:lstStyle/>
          <a:p>
            <a:fld id="{FBF4749E-0D2F-064F-BD25-29999551B93E}" type="slidenum">
              <a:rPr lang="en-US" smtClean="0"/>
              <a:t>8</a:t>
            </a:fld>
            <a:endParaRPr lang="en-US"/>
          </a:p>
        </p:txBody>
      </p:sp>
    </p:spTree>
    <p:extLst>
      <p:ext uri="{BB962C8B-B14F-4D97-AF65-F5344CB8AC3E}">
        <p14:creationId xmlns:p14="http://schemas.microsoft.com/office/powerpoint/2010/main" val="619864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Visit a table to learn about a particular research method. Follow the instructions on the printouts and complete the related session 5 activities in your workbooks. You will have 10 minutes before you will need to move onto the next table.</a:t>
            </a:r>
          </a:p>
          <a:p>
            <a:endParaRPr lang="en-US" dirty="0"/>
          </a:p>
          <a:p>
            <a:r>
              <a:rPr lang="en-US" i="1" dirty="0"/>
              <a:t>[Notes for </a:t>
            </a:r>
            <a:r>
              <a:rPr lang="en-GB" i="1" dirty="0"/>
              <a:t>trainer</a:t>
            </a:r>
            <a:r>
              <a:rPr lang="en-US" i="1" dirty="0"/>
              <a:t>: Have print outs of explanations/instructions for these different research methods alongside the worksheet for them to fill out. You can put researchers into small groups prior to the session, or group them by the tables they are sat on. Use the ACTIVITY 3 (CIRCUS) slides to use as instructions on each table – these give information about the different research methods and explain the activities for them.]</a:t>
            </a:r>
          </a:p>
          <a:p>
            <a:endParaRPr lang="en-US" dirty="0"/>
          </a:p>
        </p:txBody>
      </p:sp>
      <p:sp>
        <p:nvSpPr>
          <p:cNvPr id="4" name="Slide Number Placeholder 3"/>
          <p:cNvSpPr>
            <a:spLocks noGrp="1"/>
          </p:cNvSpPr>
          <p:nvPr>
            <p:ph type="sldNum" sz="quarter" idx="5"/>
          </p:nvPr>
        </p:nvSpPr>
        <p:spPr/>
        <p:txBody>
          <a:bodyPr/>
          <a:lstStyle/>
          <a:p>
            <a:fld id="{FBF4749E-0D2F-064F-BD25-29999551B93E}" type="slidenum">
              <a:rPr lang="en-US" smtClean="0"/>
              <a:t>9</a:t>
            </a:fld>
            <a:endParaRPr lang="en-US"/>
          </a:p>
        </p:txBody>
      </p:sp>
    </p:spTree>
    <p:extLst>
      <p:ext uri="{BB962C8B-B14F-4D97-AF65-F5344CB8AC3E}">
        <p14:creationId xmlns:p14="http://schemas.microsoft.com/office/powerpoint/2010/main" val="2662958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Your self-directed tasks, to complete before next week, are:</a:t>
            </a:r>
          </a:p>
          <a:p>
            <a:endParaRPr lang="en-US" dirty="0">
              <a:solidFill>
                <a:schemeClr val="accent1"/>
              </a:solidFill>
            </a:endParaRPr>
          </a:p>
          <a:p>
            <a:pPr marL="171450" indent="-171450">
              <a:buFont typeface="Arial"/>
              <a:buChar char="•"/>
            </a:pPr>
            <a:r>
              <a:rPr lang="en-US" dirty="0">
                <a:solidFill>
                  <a:schemeClr val="accent1"/>
                </a:solidFill>
              </a:rPr>
              <a:t>To complete all self-directed task activities for Session 5 in your workbook. This will include:</a:t>
            </a:r>
          </a:p>
          <a:p>
            <a:pPr marL="171450" indent="-171450">
              <a:buFont typeface="Arial"/>
              <a:buChar char="•"/>
            </a:pPr>
            <a:r>
              <a:rPr lang="en-US" dirty="0">
                <a:solidFill>
                  <a:schemeClr val="accent1"/>
                </a:solidFill>
              </a:rPr>
              <a:t>Recapping the difference between qualitative and quantitative data, and</a:t>
            </a:r>
          </a:p>
          <a:p>
            <a:pPr marL="171450" indent="-171450">
              <a:buFont typeface="Arial"/>
              <a:buChar char="•"/>
            </a:pPr>
            <a:r>
              <a:rPr lang="en-US" dirty="0">
                <a:solidFill>
                  <a:schemeClr val="accent1"/>
                </a:solidFill>
              </a:rPr>
              <a:t>Revising the different research methods and using this to help decide which primary research methods you might choose for your own research.</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dirty="0">
                <a:solidFill>
                  <a:schemeClr val="accent1"/>
                </a:solidFill>
              </a:rPr>
              <a:t>Watch the research ethics video, in preparation for the next session.</a:t>
            </a:r>
          </a:p>
          <a:p>
            <a:pPr marL="171450" indent="-171450">
              <a:buFont typeface="Arial"/>
              <a:buChar char="•"/>
            </a:pPr>
            <a:r>
              <a:rPr lang="en-US">
                <a:solidFill>
                  <a:schemeClr val="accent1"/>
                </a:solidFill>
              </a:rPr>
              <a:t>You </a:t>
            </a:r>
            <a:r>
              <a:rPr lang="en-US" dirty="0">
                <a:solidFill>
                  <a:schemeClr val="accent1"/>
                </a:solidFill>
              </a:rPr>
              <a:t>will also need to complete your reflection log entry for </a:t>
            </a:r>
            <a:r>
              <a:rPr lang="en-US">
                <a:solidFill>
                  <a:schemeClr val="accent1"/>
                </a:solidFill>
              </a:rPr>
              <a:t>Session 5.</a:t>
            </a:r>
            <a:endParaRPr lang="en-US" dirty="0">
              <a:solidFill>
                <a:schemeClr val="accent1"/>
              </a:solidFill>
            </a:endParaRPr>
          </a:p>
          <a:p>
            <a:endParaRPr lang="en-US" dirty="0">
              <a:solidFill>
                <a:schemeClr val="accent1"/>
              </a:solidFill>
            </a:endParaRPr>
          </a:p>
        </p:txBody>
      </p:sp>
      <p:sp>
        <p:nvSpPr>
          <p:cNvPr id="4" name="Slide Number Placeholder 3"/>
          <p:cNvSpPr>
            <a:spLocks noGrp="1"/>
          </p:cNvSpPr>
          <p:nvPr>
            <p:ph type="sldNum" sz="quarter" idx="5"/>
          </p:nvPr>
        </p:nvSpPr>
        <p:spPr/>
        <p:txBody>
          <a:bodyPr/>
          <a:lstStyle/>
          <a:p>
            <a:fld id="{FBF4749E-0D2F-064F-BD25-29999551B93E}" type="slidenum">
              <a:rPr lang="en-US" smtClean="0"/>
              <a:t>10</a:t>
            </a:fld>
            <a:endParaRPr lang="en-US"/>
          </a:p>
        </p:txBody>
      </p:sp>
    </p:spTree>
    <p:extLst>
      <p:ext uri="{BB962C8B-B14F-4D97-AF65-F5344CB8AC3E}">
        <p14:creationId xmlns:p14="http://schemas.microsoft.com/office/powerpoint/2010/main" val="2481489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dirty="0">
                <a:solidFill>
                  <a:srgbClr val="156082"/>
                </a:solidFill>
              </a:rPr>
              <a:t>Please grab some </a:t>
            </a:r>
            <a:r>
              <a:rPr lang="en-GB" dirty="0" err="1">
                <a:solidFill>
                  <a:srgbClr val="156082"/>
                </a:solidFill>
              </a:rPr>
              <a:t>post-it</a:t>
            </a:r>
            <a:r>
              <a:rPr lang="en-GB" dirty="0">
                <a:solidFill>
                  <a:srgbClr val="156082"/>
                </a:solidFill>
              </a:rPr>
              <a:t> notes to give your feedback on today's session.</a:t>
            </a:r>
            <a:endParaRPr lang="en-US" dirty="0">
              <a:solidFill>
                <a:srgbClr val="444444"/>
              </a:solidFill>
            </a:endParaRPr>
          </a:p>
          <a:p>
            <a:endParaRPr lang="en-GB" dirty="0">
              <a:solidFill>
                <a:srgbClr val="444444"/>
              </a:solidFill>
            </a:endParaRPr>
          </a:p>
          <a:p>
            <a:r>
              <a:rPr lang="en-GB">
                <a:solidFill>
                  <a:srgbClr val="156082"/>
                </a:solidFill>
              </a:rPr>
              <a:t>One note for one thing you enjoyed today, found interesting or a new thing you have learned.</a:t>
            </a:r>
            <a:endParaRPr lang="en-US">
              <a:solidFill>
                <a:srgbClr val="444444"/>
              </a:solidFill>
            </a:endParaRPr>
          </a:p>
          <a:p>
            <a:endParaRPr lang="en-GB" dirty="0">
              <a:solidFill>
                <a:srgbClr val="444444"/>
              </a:solidFill>
            </a:endParaRPr>
          </a:p>
          <a:p>
            <a:r>
              <a:rPr lang="en-GB">
                <a:solidFill>
                  <a:srgbClr val="156082"/>
                </a:solidFill>
              </a:rPr>
              <a:t>Another note for one thing that could be improved on for the next session.</a:t>
            </a:r>
            <a:endParaRPr lang="en-GB" dirty="0">
              <a:solidFill>
                <a:srgbClr val="444444"/>
              </a:solidFill>
            </a:endParaRPr>
          </a:p>
          <a:p>
            <a:endParaRPr lang="en-GB" dirty="0">
              <a:solidFill>
                <a:srgbClr val="444444"/>
              </a:solidFill>
            </a:endParaRPr>
          </a:p>
          <a:p>
            <a:endParaRPr lang="en-GB" i="1" dirty="0"/>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11</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56082474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3942546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355297996"/>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2860234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6191809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66585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1988917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461079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71026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176048597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1809102"/>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5/11/2026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2490343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6.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6.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6.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5.sv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sv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sv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jpe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a:lstStyle/>
          <a:p>
            <a:r>
              <a:rPr lang="en-US" sz="3600" dirty="0">
                <a:latin typeface="Ems bolder font" pitchFamily="50" charset="0"/>
                <a:ea typeface="Calibri"/>
                <a:cs typeface="Calibri"/>
              </a:rPr>
              <a:t>Session 5</a:t>
            </a:r>
            <a:endParaRPr lang="en-US" sz="3600" dirty="0">
              <a:latin typeface="Ems bolder font" pitchFamily="50" charset="0"/>
              <a:cs typeface="Calibri" panose="020F0502020204030204" pitchFamily="34" charset="0"/>
            </a:endParaRP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18" name="Title 1">
            <a:extLst>
              <a:ext uri="{FF2B5EF4-FFF2-40B4-BE49-F238E27FC236}">
                <a16:creationId xmlns:a16="http://schemas.microsoft.com/office/drawing/2014/main" id="{2C0D76F8-A2ED-C97F-B8B6-14DB34B1ECEC}"/>
              </a:ext>
            </a:extLst>
          </p:cNvPr>
          <p:cNvSpPr>
            <a:spLocks noGrp="1"/>
          </p:cNvSpPr>
          <p:nvPr>
            <p:ph type="ctrTitle"/>
          </p:nvPr>
        </p:nvSpPr>
        <p:spPr>
          <a:xfrm>
            <a:off x="319892" y="3541137"/>
            <a:ext cx="8709807" cy="812866"/>
          </a:xfrm>
        </p:spPr>
        <p:txBody>
          <a:bodyPr>
            <a:noAutofit/>
          </a:bodyPr>
          <a:lstStyle/>
          <a:p>
            <a:r>
              <a:rPr lang="en-US" sz="5600" b="0" dirty="0">
                <a:latin typeface="Ems bolder font" pitchFamily="50" charset="0"/>
                <a:cs typeface="Arial"/>
              </a:rPr>
              <a:t>Primary research methods</a:t>
            </a:r>
          </a:p>
        </p:txBody>
      </p:sp>
      <p:pic>
        <p:nvPicPr>
          <p:cNvPr id="2" name="Picture 1" descr="A yellow sticky note on a black background&#10;&#10;AI-generated content may be incorrect.">
            <a:extLst>
              <a:ext uri="{FF2B5EF4-FFF2-40B4-BE49-F238E27FC236}">
                <a16:creationId xmlns:a16="http://schemas.microsoft.com/office/drawing/2014/main" id="{9963E8F4-B4E1-BB4B-9AD1-7517CA86AF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832498" y="-106269"/>
            <a:ext cx="4223203" cy="3878244"/>
          </a:xfrm>
          <a:prstGeom prst="rect">
            <a:avLst/>
          </a:prstGeom>
        </p:spPr>
      </p:pic>
      <p:sp>
        <p:nvSpPr>
          <p:cNvPr id="4" name="TextBox 4">
            <a:extLst>
              <a:ext uri="{FF2B5EF4-FFF2-40B4-BE49-F238E27FC236}">
                <a16:creationId xmlns:a16="http://schemas.microsoft.com/office/drawing/2014/main" id="{F3F4F081-EF01-2FD6-2BB2-3D562F8DE3ED}"/>
              </a:ext>
            </a:extLst>
          </p:cNvPr>
          <p:cNvSpPr txBox="1"/>
          <p:nvPr/>
        </p:nvSpPr>
        <p:spPr>
          <a:xfrm rot="21360000">
            <a:off x="8252585" y="541029"/>
            <a:ext cx="3423557" cy="28044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391"/>
              </a:lnSpc>
            </a:pPr>
            <a:r>
              <a:rPr lang="en-US" sz="2400" dirty="0">
                <a:solidFill>
                  <a:srgbClr val="C00000"/>
                </a:solidFill>
                <a:latin typeface="Montserrat" pitchFamily="2" charset="0"/>
              </a:rPr>
              <a:t>STARTER ACTIVITY</a:t>
            </a:r>
            <a:endParaRPr lang="en-US" sz="2400" dirty="0">
              <a:latin typeface="Montserrat" pitchFamily="2" charset="0"/>
              <a:ea typeface="Calibri"/>
              <a:cs typeface="Calibri"/>
            </a:endParaRPr>
          </a:p>
          <a:p>
            <a:pPr algn="ctr">
              <a:lnSpc>
                <a:spcPts val="1391"/>
              </a:lnSpc>
            </a:pPr>
            <a:endParaRPr lang="en-US" sz="2400" b="1" dirty="0">
              <a:solidFill>
                <a:srgbClr val="C00000"/>
              </a:solidFill>
              <a:latin typeface="Montserrat" pitchFamily="2" charset="0"/>
              <a:ea typeface="Calibri"/>
              <a:cs typeface="Calibri"/>
            </a:endParaRPr>
          </a:p>
          <a:p>
            <a:pPr algn="ctr"/>
            <a:r>
              <a:rPr lang="en-US" sz="2000" dirty="0">
                <a:latin typeface="Montserrat" pitchFamily="2" charset="0"/>
                <a:ea typeface="Calibri"/>
                <a:cs typeface="Calibri"/>
              </a:rPr>
              <a:t>Think of a question that you could ask someone in the room (something they won’t mind answering) </a:t>
            </a:r>
          </a:p>
          <a:p>
            <a:pPr algn="ctr"/>
            <a:r>
              <a:rPr lang="en-US" sz="2000" dirty="0">
                <a:latin typeface="Montserrat" pitchFamily="2" charset="0"/>
                <a:ea typeface="Calibri"/>
                <a:cs typeface="Calibri"/>
              </a:rPr>
              <a:t>and write it on a </a:t>
            </a:r>
          </a:p>
          <a:p>
            <a:pPr algn="ctr"/>
            <a:r>
              <a:rPr lang="en-US" sz="2000" dirty="0" err="1">
                <a:latin typeface="Montserrat" pitchFamily="2" charset="0"/>
                <a:ea typeface="Calibri"/>
                <a:cs typeface="Calibri"/>
              </a:rPr>
              <a:t>post-it</a:t>
            </a:r>
            <a:r>
              <a:rPr lang="en-US" sz="2000" dirty="0">
                <a:latin typeface="Montserrat" pitchFamily="2" charset="0"/>
                <a:ea typeface="Calibri"/>
                <a:cs typeface="Calibri"/>
              </a:rPr>
              <a:t> note.</a:t>
            </a:r>
            <a:endParaRPr lang="en-US" sz="2000" dirty="0">
              <a:latin typeface="Montserrat" pitchFamily="2" charset="0"/>
            </a:endParaRPr>
          </a:p>
          <a:p>
            <a:pPr>
              <a:lnSpc>
                <a:spcPts val="1391"/>
              </a:lnSpc>
            </a:pPr>
            <a:endParaRPr lang="en-US" dirty="0">
              <a:latin typeface="Aptos"/>
              <a:ea typeface="Calibri"/>
              <a:cs typeface="Calibri"/>
            </a:endParaRPr>
          </a:p>
        </p:txBody>
      </p:sp>
      <p:pic>
        <p:nvPicPr>
          <p:cNvPr id="5" name="Picture 4" descr="A logo of a person with a globe and arrows&#10;&#10;AI-generated content may be incorrect.">
            <a:extLst>
              <a:ext uri="{FF2B5EF4-FFF2-40B4-BE49-F238E27FC236}">
                <a16:creationId xmlns:a16="http://schemas.microsoft.com/office/drawing/2014/main" id="{C20DD1CE-9FBE-2FBD-8047-E18E944F8FB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black and tan rectangle with a black border&#10;&#10;Description automatically generated">
            <a:extLst>
              <a:ext uri="{FF2B5EF4-FFF2-40B4-BE49-F238E27FC236}">
                <a16:creationId xmlns:a16="http://schemas.microsoft.com/office/drawing/2014/main" id="{69E2F173-4251-EA4D-9A30-BD0B057665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9258" y="1432599"/>
            <a:ext cx="7995555" cy="4908460"/>
          </a:xfrm>
          <a:prstGeom prst="rect">
            <a:avLst/>
          </a:prstGeom>
        </p:spPr>
      </p:pic>
      <p:sp>
        <p:nvSpPr>
          <p:cNvPr id="3" name="Freeform 5">
            <a:extLst>
              <a:ext uri="{FF2B5EF4-FFF2-40B4-BE49-F238E27FC236}">
                <a16:creationId xmlns:a16="http://schemas.microsoft.com/office/drawing/2014/main" id="{325EEBAD-89CC-4F8D-C09B-74331818BDAB}"/>
              </a:ext>
            </a:extLst>
          </p:cNvPr>
          <p:cNvSpPr/>
          <p:nvPr/>
        </p:nvSpPr>
        <p:spPr>
          <a:xfrm>
            <a:off x="8446868" y="1714572"/>
            <a:ext cx="2419268" cy="2263756"/>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029F2E55-6E5A-F37B-3BB9-53708192B3D4}"/>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Title 1">
            <a:extLst>
              <a:ext uri="{FF2B5EF4-FFF2-40B4-BE49-F238E27FC236}">
                <a16:creationId xmlns:a16="http://schemas.microsoft.com/office/drawing/2014/main" id="{B139F124-0CA2-9B4A-9C2B-B07E9B6D9818}"/>
              </a:ext>
            </a:extLst>
          </p:cNvPr>
          <p:cNvSpPr txBox="1">
            <a:spLocks/>
          </p:cNvSpPr>
          <p:nvPr/>
        </p:nvSpPr>
        <p:spPr>
          <a:xfrm>
            <a:off x="3527192" y="302614"/>
            <a:ext cx="513761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Learning outcomes</a:t>
            </a:r>
          </a:p>
        </p:txBody>
      </p:sp>
      <p:graphicFrame>
        <p:nvGraphicFramePr>
          <p:cNvPr id="7" name="Table 6">
            <a:extLst>
              <a:ext uri="{FF2B5EF4-FFF2-40B4-BE49-F238E27FC236}">
                <a16:creationId xmlns:a16="http://schemas.microsoft.com/office/drawing/2014/main" id="{3261CDB3-9B94-FCBF-03B6-EBC9F9E14A92}"/>
              </a:ext>
            </a:extLst>
          </p:cNvPr>
          <p:cNvGraphicFramePr>
            <a:graphicFrameLocks noGrp="1"/>
          </p:cNvGraphicFramePr>
          <p:nvPr>
            <p:extLst>
              <p:ext uri="{D42A27DB-BD31-4B8C-83A1-F6EECF244321}">
                <p14:modId xmlns:p14="http://schemas.microsoft.com/office/powerpoint/2010/main" val="2021892876"/>
              </p:ext>
            </p:extLst>
          </p:nvPr>
        </p:nvGraphicFramePr>
        <p:xfrm>
          <a:off x="1182360" y="2577358"/>
          <a:ext cx="6229350" cy="2802128"/>
        </p:xfrm>
        <a:graphic>
          <a:graphicData uri="http://schemas.openxmlformats.org/drawingml/2006/table">
            <a:tbl>
              <a:tblPr bandRow="1">
                <a:tableStyleId>{5C22544A-7EE6-4342-B048-85BDC9FD1C3A}</a:tableStyleId>
              </a:tblPr>
              <a:tblGrid>
                <a:gridCol w="6229350">
                  <a:extLst>
                    <a:ext uri="{9D8B030D-6E8A-4147-A177-3AD203B41FA5}">
                      <a16:colId xmlns:a16="http://schemas.microsoft.com/office/drawing/2014/main" val="11206850"/>
                    </a:ext>
                  </a:extLst>
                </a:gridCol>
              </a:tblGrid>
              <a:tr h="381000">
                <a:tc>
                  <a:txBody>
                    <a:bodyPr/>
                    <a:lstStyle/>
                    <a:p>
                      <a:pPr algn="l" fontAlgn="base">
                        <a:lnSpc>
                          <a:spcPts val="2880"/>
                        </a:lnSpc>
                        <a:buNone/>
                      </a:pPr>
                      <a:r>
                        <a:rPr lang="en-GB" sz="2400" b="1" i="0" dirty="0">
                          <a:solidFill>
                            <a:srgbClr val="2CADB0"/>
                          </a:solidFill>
                          <a:effectLst/>
                          <a:latin typeface="Montserrat" pitchFamily="2" charset="0"/>
                        </a:rPr>
                        <a:t>LO1: </a:t>
                      </a:r>
                      <a:r>
                        <a:rPr lang="en-GB" sz="2400" b="0" i="0" u="none" strike="noStrike" kern="1200" dirty="0">
                          <a:solidFill>
                            <a:srgbClr val="104575"/>
                          </a:solidFill>
                          <a:effectLst/>
                          <a:latin typeface="Montserrat" pitchFamily="2" charset="0"/>
                          <a:ea typeface="+mn-ea"/>
                          <a:cs typeface="+mn-cs"/>
                        </a:rPr>
                        <a:t>D</a:t>
                      </a:r>
                      <a:r>
                        <a:rPr lang="en-US" sz="2400" b="0" i="0" u="none" strike="noStrike" noProof="0" dirty="0" err="1">
                          <a:solidFill>
                            <a:srgbClr val="104575"/>
                          </a:solidFill>
                          <a:effectLst/>
                          <a:latin typeface="Montserrat" pitchFamily="2" charset="0"/>
                        </a:rPr>
                        <a:t>ifferentiate</a:t>
                      </a:r>
                      <a:r>
                        <a:rPr lang="en-US" sz="2400" b="0" i="0" u="none" strike="noStrike" noProof="0" dirty="0">
                          <a:solidFill>
                            <a:srgbClr val="104575"/>
                          </a:solidFill>
                          <a:effectLst/>
                          <a:latin typeface="Montserrat" pitchFamily="2" charset="0"/>
                        </a:rPr>
                        <a:t> between qualitative and quantitative research.</a:t>
                      </a: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1238591075"/>
                  </a:ext>
                </a:extLst>
              </a:tr>
              <a:tr h="123825">
                <a:tc>
                  <a:txBody>
                    <a:bodyPr/>
                    <a:lstStyle/>
                    <a:p>
                      <a:pPr algn="l" fontAlgn="base">
                        <a:lnSpc>
                          <a:spcPts val="2880"/>
                        </a:lnSpc>
                        <a:buNone/>
                      </a:pPr>
                      <a:r>
                        <a:rPr lang="en-GB" sz="2400" b="1" i="0">
                          <a:solidFill>
                            <a:srgbClr val="2CADB0"/>
                          </a:solidFill>
                          <a:effectLst/>
                          <a:latin typeface="Montserrat"/>
                        </a:rPr>
                        <a:t>LO2: </a:t>
                      </a:r>
                      <a:r>
                        <a:rPr lang="en-GB" sz="2400" b="0" i="0" u="none" strike="noStrike" noProof="0">
                          <a:solidFill>
                            <a:srgbClr val="104575"/>
                          </a:solidFill>
                          <a:effectLst/>
                          <a:latin typeface="Montserrat"/>
                        </a:rPr>
                        <a:t>D</a:t>
                      </a:r>
                      <a:r>
                        <a:rPr lang="en-US" sz="2400" b="0" i="0" u="none" strike="noStrike" noProof="0">
                          <a:solidFill>
                            <a:srgbClr val="104575"/>
                          </a:solidFill>
                          <a:effectLst/>
                          <a:latin typeface="Montserrat"/>
                        </a:rPr>
                        <a:t>escribe different research methods</a:t>
                      </a:r>
                      <a:r>
                        <a:rPr lang="en-US" sz="2400" b="0" i="0" u="none" strike="noStrike" kern="1200" noProof="0">
                          <a:solidFill>
                            <a:srgbClr val="104575"/>
                          </a:solidFill>
                          <a:effectLst/>
                          <a:latin typeface="Montserrat"/>
                          <a:ea typeface="+mn-ea"/>
                          <a:cs typeface="+mn-cs"/>
                        </a:rPr>
                        <a:t>. </a:t>
                      </a:r>
                      <a:r>
                        <a:rPr lang="en-GB" sz="2400" b="0" i="0" u="none" strike="noStrike" kern="1200" noProof="0">
                          <a:solidFill>
                            <a:srgbClr val="104575"/>
                          </a:solidFill>
                          <a:effectLst/>
                          <a:latin typeface="Montserrat"/>
                          <a:ea typeface="+mn-ea"/>
                          <a:cs typeface="+mn-cs"/>
                        </a:rPr>
                        <a:t>(e.g. river of life, focus groups and others).</a:t>
                      </a:r>
                      <a:endParaRPr lang="en-US" sz="2400" b="0" i="0" u="none" strike="noStrike" kern="1200">
                        <a:solidFill>
                          <a:srgbClr val="104575"/>
                        </a:solidFill>
                        <a:effectLst/>
                        <a:latin typeface="Montserrat"/>
                        <a:ea typeface="+mn-ea"/>
                        <a:cs typeface="+mn-cs"/>
                      </a:endParaRP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3857529148"/>
                  </a:ext>
                </a:extLst>
              </a:tr>
              <a:tr h="123825">
                <a:tc>
                  <a:txBody>
                    <a:bodyPr/>
                    <a:lstStyle/>
                    <a:p>
                      <a:pPr algn="l" fontAlgn="auto">
                        <a:lnSpc>
                          <a:spcPts val="2880"/>
                        </a:lnSpc>
                        <a:buNone/>
                      </a:pPr>
                      <a:r>
                        <a:rPr lang="en-GB" sz="2400" b="1" i="0" dirty="0">
                          <a:solidFill>
                            <a:srgbClr val="2CADB0"/>
                          </a:solidFill>
                          <a:effectLst/>
                          <a:latin typeface="Montserrat"/>
                        </a:rPr>
                        <a:t>LO3: </a:t>
                      </a:r>
                      <a:r>
                        <a:rPr lang="en-GB" sz="2400" b="0" i="0" u="none" strike="noStrike" kern="1200" dirty="0">
                          <a:solidFill>
                            <a:srgbClr val="104575"/>
                          </a:solidFill>
                          <a:effectLst/>
                          <a:latin typeface="Montserrat"/>
                          <a:ea typeface="+mn-ea"/>
                          <a:cs typeface="+mn-cs"/>
                        </a:rPr>
                        <a:t> Practice </a:t>
                      </a:r>
                      <a:r>
                        <a:rPr lang="en-US" sz="2400" b="0" i="0" u="none" strike="noStrike" noProof="0" dirty="0">
                          <a:solidFill>
                            <a:srgbClr val="104575"/>
                          </a:solidFill>
                          <a:effectLst/>
                          <a:latin typeface="Montserrat"/>
                        </a:rPr>
                        <a:t>conducting different research methods.</a:t>
                      </a:r>
                      <a:endParaRPr lang="en-GB" sz="2400" b="0" i="0" u="none" strike="noStrike" noProof="0" dirty="0">
                        <a:solidFill>
                          <a:srgbClr val="104575"/>
                        </a:solidFill>
                        <a:effectLst/>
                        <a:latin typeface="Montserrat"/>
                      </a:endParaRP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286385201"/>
                  </a:ext>
                </a:extLst>
              </a:tr>
            </a:tbl>
          </a:graphicData>
        </a:graphic>
      </p:graphicFrame>
    </p:spTree>
    <p:extLst>
      <p:ext uri="{BB962C8B-B14F-4D97-AF65-F5344CB8AC3E}">
        <p14:creationId xmlns:p14="http://schemas.microsoft.com/office/powerpoint/2010/main" val="4194089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3" name="Picture 12" descr="A blue rectangle with black border&#10;&#10;AI-generated content may be incorrect.">
            <a:extLst>
              <a:ext uri="{FF2B5EF4-FFF2-40B4-BE49-F238E27FC236}">
                <a16:creationId xmlns:a16="http://schemas.microsoft.com/office/drawing/2014/main" id="{F88C5734-52FA-F649-F323-6A1ED73774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8560" y="4045391"/>
            <a:ext cx="4250889" cy="2487386"/>
          </a:xfrm>
          <a:prstGeom prst="rect">
            <a:avLst/>
          </a:prstGeom>
        </p:spPr>
      </p:pic>
      <p:pic>
        <p:nvPicPr>
          <p:cNvPr id="2" name="Picture 1" descr="A yellow rectangular object with black border&#10;&#10;AI-generated content may be incorrect.">
            <a:extLst>
              <a:ext uri="{FF2B5EF4-FFF2-40B4-BE49-F238E27FC236}">
                <a16:creationId xmlns:a16="http://schemas.microsoft.com/office/drawing/2014/main" id="{91DEFFE4-89ED-0EFE-716C-05DAA3B3EF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8575" y="1726731"/>
            <a:ext cx="4033176" cy="2487389"/>
          </a:xfrm>
          <a:prstGeom prst="rect">
            <a:avLst/>
          </a:prstGeom>
        </p:spPr>
      </p:pic>
      <p:pic>
        <p:nvPicPr>
          <p:cNvPr id="11" name="Picture 10" descr="A blue rectangle with black border&#10;&#10;AI-generated content may be incorrect.">
            <a:extLst>
              <a:ext uri="{FF2B5EF4-FFF2-40B4-BE49-F238E27FC236}">
                <a16:creationId xmlns:a16="http://schemas.microsoft.com/office/drawing/2014/main" id="{3CB4A5A9-89C0-41B9-9FB4-D6AE6EE1BBB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33517" y="4029061"/>
            <a:ext cx="4218234" cy="2520044"/>
          </a:xfrm>
          <a:prstGeom prst="rect">
            <a:avLst/>
          </a:prstGeom>
        </p:spPr>
      </p:pic>
      <p:pic>
        <p:nvPicPr>
          <p:cNvPr id="15" name="Picture 14" descr="A close up of a pink rectangle&#10;&#10;AI-generated content may be incorrect.">
            <a:extLst>
              <a:ext uri="{FF2B5EF4-FFF2-40B4-BE49-F238E27FC236}">
                <a16:creationId xmlns:a16="http://schemas.microsoft.com/office/drawing/2014/main" id="{CE07ED71-6A17-114E-3156-B4E67EAF0D9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3246" y="1726731"/>
            <a:ext cx="4071277" cy="2476502"/>
          </a:xfrm>
          <a:prstGeom prst="rect">
            <a:avLst/>
          </a:prstGeom>
        </p:spPr>
      </p:pic>
      <p:sp>
        <p:nvSpPr>
          <p:cNvPr id="8" name="TextBox 7">
            <a:extLst>
              <a:ext uri="{FF2B5EF4-FFF2-40B4-BE49-F238E27FC236}">
                <a16:creationId xmlns:a16="http://schemas.microsoft.com/office/drawing/2014/main" id="{476EADC9-4B93-F62D-EA20-386C3EE2805E}"/>
              </a:ext>
            </a:extLst>
          </p:cNvPr>
          <p:cNvSpPr txBox="1"/>
          <p:nvPr/>
        </p:nvSpPr>
        <p:spPr>
          <a:xfrm>
            <a:off x="766410" y="1995864"/>
            <a:ext cx="3266240" cy="1692771"/>
          </a:xfrm>
          <a:prstGeom prst="rect">
            <a:avLst/>
          </a:prstGeom>
          <a:noFill/>
        </p:spPr>
        <p:txBody>
          <a:bodyPr wrap="square" lIns="91440" tIns="45720" rIns="91440" bIns="45720" rtlCol="0" anchor="t">
            <a:spAutoFit/>
          </a:bodyPr>
          <a:lstStyle/>
          <a:p>
            <a:r>
              <a:rPr lang="en-GB" sz="2400" b="1" dirty="0">
                <a:latin typeface="Montserrat" pitchFamily="2" charset="0"/>
              </a:rPr>
              <a:t>Primary data </a:t>
            </a:r>
            <a:r>
              <a:rPr lang="en-GB" sz="2000" dirty="0">
                <a:latin typeface="Montserrat" pitchFamily="2" charset="0"/>
              </a:rPr>
              <a:t>is data that you collect yourself – you know where it has come from and whether it’s reliable.</a:t>
            </a:r>
          </a:p>
        </p:txBody>
      </p:sp>
      <p:sp>
        <p:nvSpPr>
          <p:cNvPr id="10" name="TextBox 9">
            <a:extLst>
              <a:ext uri="{FF2B5EF4-FFF2-40B4-BE49-F238E27FC236}">
                <a16:creationId xmlns:a16="http://schemas.microsoft.com/office/drawing/2014/main" id="{77D853E6-06CE-D3ED-D0B5-3061D3566007}"/>
              </a:ext>
            </a:extLst>
          </p:cNvPr>
          <p:cNvSpPr txBox="1"/>
          <p:nvPr/>
        </p:nvSpPr>
        <p:spPr>
          <a:xfrm>
            <a:off x="893041" y="4319587"/>
            <a:ext cx="3541482" cy="1938992"/>
          </a:xfrm>
          <a:prstGeom prst="rect">
            <a:avLst/>
          </a:prstGeom>
          <a:noFill/>
        </p:spPr>
        <p:txBody>
          <a:bodyPr wrap="square" lIns="91440" tIns="45720" rIns="91440" bIns="45720" anchor="t">
            <a:spAutoFit/>
          </a:bodyPr>
          <a:lstStyle/>
          <a:p>
            <a:r>
              <a:rPr lang="en-GB" sz="2000" b="1" dirty="0">
                <a:latin typeface="Montserrat" pitchFamily="2" charset="0"/>
              </a:rPr>
              <a:t>Secondary data </a:t>
            </a:r>
            <a:r>
              <a:rPr lang="en-GB" sz="2000" dirty="0">
                <a:latin typeface="Montserrat" pitchFamily="2" charset="0"/>
              </a:rPr>
              <a:t>is data that someone else has collected – it can save you time e.g. desk research helps you find previous studies.</a:t>
            </a:r>
          </a:p>
        </p:txBody>
      </p:sp>
      <p:sp>
        <p:nvSpPr>
          <p:cNvPr id="12" name="TextBox 11">
            <a:extLst>
              <a:ext uri="{FF2B5EF4-FFF2-40B4-BE49-F238E27FC236}">
                <a16:creationId xmlns:a16="http://schemas.microsoft.com/office/drawing/2014/main" id="{977ED0D3-699A-B88B-C3F4-4C301391009E}"/>
              </a:ext>
            </a:extLst>
          </p:cNvPr>
          <p:cNvSpPr txBox="1"/>
          <p:nvPr/>
        </p:nvSpPr>
        <p:spPr>
          <a:xfrm>
            <a:off x="8022774" y="2136441"/>
            <a:ext cx="3642148" cy="1384995"/>
          </a:xfrm>
          <a:prstGeom prst="rect">
            <a:avLst/>
          </a:prstGeom>
          <a:noFill/>
        </p:spPr>
        <p:txBody>
          <a:bodyPr wrap="square" lIns="91440" tIns="45720" rIns="91440" bIns="45720" anchor="t">
            <a:spAutoFit/>
          </a:bodyPr>
          <a:lstStyle/>
          <a:p>
            <a:r>
              <a:rPr lang="en-GB" sz="2400" b="1" dirty="0">
                <a:latin typeface="Montserrat" pitchFamily="2" charset="0"/>
              </a:rPr>
              <a:t>Qualitative data </a:t>
            </a:r>
            <a:r>
              <a:rPr lang="en-GB" sz="2000" dirty="0">
                <a:latin typeface="Montserrat" pitchFamily="2" charset="0"/>
              </a:rPr>
              <a:t>is descriptive data, often in the form of words or pictures.</a:t>
            </a:r>
          </a:p>
        </p:txBody>
      </p:sp>
      <p:sp>
        <p:nvSpPr>
          <p:cNvPr id="14" name="TextBox 13">
            <a:extLst>
              <a:ext uri="{FF2B5EF4-FFF2-40B4-BE49-F238E27FC236}">
                <a16:creationId xmlns:a16="http://schemas.microsoft.com/office/drawing/2014/main" id="{86D06C4A-3D1C-F4CF-69C5-2FDDB3A05A4C}"/>
              </a:ext>
            </a:extLst>
          </p:cNvPr>
          <p:cNvSpPr txBox="1"/>
          <p:nvPr/>
        </p:nvSpPr>
        <p:spPr>
          <a:xfrm>
            <a:off x="8022774" y="4408844"/>
            <a:ext cx="3227110" cy="1692771"/>
          </a:xfrm>
          <a:prstGeom prst="rect">
            <a:avLst/>
          </a:prstGeom>
          <a:noFill/>
        </p:spPr>
        <p:txBody>
          <a:bodyPr wrap="square" lIns="91440" tIns="45720" rIns="91440" bIns="45720" anchor="t">
            <a:spAutoFit/>
          </a:bodyPr>
          <a:lstStyle/>
          <a:p>
            <a:r>
              <a:rPr lang="en-GB" sz="2400" b="1">
                <a:latin typeface="Montserrat" pitchFamily="2" charset="0"/>
              </a:rPr>
              <a:t>Quantitative data </a:t>
            </a:r>
            <a:r>
              <a:rPr lang="en-GB" sz="2000">
                <a:latin typeface="Montserrat" pitchFamily="2" charset="0"/>
              </a:rPr>
              <a:t>is numeric data (anything that can be expressed as numbers or closed answers).</a:t>
            </a:r>
          </a:p>
        </p:txBody>
      </p:sp>
      <p:sp>
        <p:nvSpPr>
          <p:cNvPr id="7" name="Title 1">
            <a:extLst>
              <a:ext uri="{FF2B5EF4-FFF2-40B4-BE49-F238E27FC236}">
                <a16:creationId xmlns:a16="http://schemas.microsoft.com/office/drawing/2014/main" id="{4959A10E-5887-F5E2-CCE2-FA1776E78595}"/>
              </a:ext>
            </a:extLst>
          </p:cNvPr>
          <p:cNvSpPr>
            <a:spLocks noGrp="1"/>
          </p:cNvSpPr>
          <p:nvPr>
            <p:ph type="title"/>
          </p:nvPr>
        </p:nvSpPr>
        <p:spPr>
          <a:xfrm>
            <a:off x="2546761" y="390150"/>
            <a:ext cx="7097486" cy="535531"/>
          </a:xfrm>
        </p:spPr>
        <p:txBody>
          <a:bodyPr/>
          <a:lstStyle/>
          <a:p>
            <a:pPr algn="ctr"/>
            <a:r>
              <a:rPr lang="en-US" sz="4000" dirty="0">
                <a:latin typeface="Ems bolder font" pitchFamily="50" charset="0"/>
                <a:ea typeface="Calibri"/>
                <a:cs typeface="Calibri"/>
              </a:rPr>
              <a:t>Key terms</a:t>
            </a:r>
            <a:endParaRPr lang="en-US" sz="4000" dirty="0">
              <a:latin typeface="Ems bolder font" pitchFamily="50" charset="0"/>
              <a:ea typeface="Calibri" panose="020F0502020204030204" pitchFamily="34" charset="0"/>
              <a:cs typeface="Calibri" panose="020F0502020204030204" pitchFamily="34" charset="0"/>
            </a:endParaRPr>
          </a:p>
        </p:txBody>
      </p:sp>
      <p:pic>
        <p:nvPicPr>
          <p:cNvPr id="9" name="Picture 8" descr="A person holding a book&#10;&#10;Description automatically generated">
            <a:extLst>
              <a:ext uri="{FF2B5EF4-FFF2-40B4-BE49-F238E27FC236}">
                <a16:creationId xmlns:a16="http://schemas.microsoft.com/office/drawing/2014/main" id="{D2D7D981-72BA-8FC6-A0CC-DF2E92DD6B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81180" y="1585044"/>
            <a:ext cx="2255445" cy="4882806"/>
          </a:xfrm>
          <a:prstGeom prst="rect">
            <a:avLst/>
          </a:prstGeom>
        </p:spPr>
      </p:pic>
    </p:spTree>
    <p:extLst>
      <p:ext uri="{BB962C8B-B14F-4D97-AF65-F5344CB8AC3E}">
        <p14:creationId xmlns:p14="http://schemas.microsoft.com/office/powerpoint/2010/main" val="274953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le with black border&#10;&#10;AI-generated content may be incorrect.">
            <a:extLst>
              <a:ext uri="{FF2B5EF4-FFF2-40B4-BE49-F238E27FC236}">
                <a16:creationId xmlns:a16="http://schemas.microsoft.com/office/drawing/2014/main" id="{00D4BEF6-697C-B4C4-7918-F4A8EB1C9EC3}"/>
              </a:ext>
            </a:extLst>
          </p:cNvPr>
          <p:cNvPicPr>
            <a:picLocks noChangeAspect="1"/>
          </p:cNvPicPr>
          <p:nvPr/>
        </p:nvPicPr>
        <p:blipFill>
          <a:blip r:embed="rId4"/>
          <a:stretch>
            <a:fillRect/>
          </a:stretch>
        </p:blipFill>
        <p:spPr>
          <a:xfrm>
            <a:off x="0" y="1543266"/>
            <a:ext cx="11901556" cy="5312229"/>
          </a:xfrm>
          <a:prstGeom prst="rect">
            <a:avLst/>
          </a:prstGeom>
        </p:spPr>
      </p:pic>
      <p:sp>
        <p:nvSpPr>
          <p:cNvPr id="6" name="TextBox 5">
            <a:extLst>
              <a:ext uri="{FF2B5EF4-FFF2-40B4-BE49-F238E27FC236}">
                <a16:creationId xmlns:a16="http://schemas.microsoft.com/office/drawing/2014/main" id="{1CB3E25F-1DE4-6C1B-80B0-8B6B515340E0}"/>
              </a:ext>
            </a:extLst>
          </p:cNvPr>
          <p:cNvSpPr txBox="1"/>
          <p:nvPr/>
        </p:nvSpPr>
        <p:spPr>
          <a:xfrm>
            <a:off x="1142293" y="2541348"/>
            <a:ext cx="4953707" cy="3046988"/>
          </a:xfrm>
          <a:prstGeom prst="rect">
            <a:avLst/>
          </a:prstGeom>
          <a:noFill/>
        </p:spPr>
        <p:txBody>
          <a:bodyPr wrap="square" lIns="91440" tIns="45720" rIns="91440" bIns="45720" anchor="t">
            <a:spAutoFit/>
          </a:bodyPr>
          <a:lstStyle/>
          <a:p>
            <a:pPr marL="0" indent="0" algn="ctr">
              <a:buNone/>
            </a:pPr>
            <a:r>
              <a:rPr lang="en-GB" sz="3200" dirty="0">
                <a:latin typeface="Montserrat" pitchFamily="2" charset="0"/>
                <a:ea typeface="Calibri"/>
                <a:cs typeface="Calibri"/>
              </a:rPr>
              <a:t>As we share the questions and answer some of them, think about whether they are </a:t>
            </a:r>
            <a:r>
              <a:rPr lang="en-GB" sz="3200" b="1" dirty="0">
                <a:solidFill>
                  <a:srgbClr val="F29330"/>
                </a:solidFill>
                <a:latin typeface="Montserrat" pitchFamily="2" charset="0"/>
                <a:ea typeface="Calibri"/>
                <a:cs typeface="Calibri"/>
              </a:rPr>
              <a:t>quantitative</a:t>
            </a:r>
            <a:r>
              <a:rPr lang="en-GB" sz="3200" dirty="0">
                <a:solidFill>
                  <a:srgbClr val="F29330"/>
                </a:solidFill>
                <a:latin typeface="Montserrat" pitchFamily="2" charset="0"/>
                <a:ea typeface="Calibri"/>
                <a:cs typeface="Calibri"/>
              </a:rPr>
              <a:t> </a:t>
            </a:r>
            <a:r>
              <a:rPr lang="en-GB" sz="3200" dirty="0">
                <a:latin typeface="Montserrat" pitchFamily="2" charset="0"/>
                <a:ea typeface="Calibri"/>
                <a:cs typeface="Calibri"/>
              </a:rPr>
              <a:t>or </a:t>
            </a:r>
            <a:r>
              <a:rPr lang="en-GB" sz="3200" b="1" dirty="0">
                <a:solidFill>
                  <a:srgbClr val="2EA9B0"/>
                </a:solidFill>
                <a:latin typeface="Montserrat" pitchFamily="2" charset="0"/>
                <a:ea typeface="Calibri"/>
                <a:cs typeface="Calibri"/>
              </a:rPr>
              <a:t>qualitative</a:t>
            </a:r>
            <a:r>
              <a:rPr lang="en-GB" sz="3200" dirty="0">
                <a:solidFill>
                  <a:srgbClr val="2EA9B0"/>
                </a:solidFill>
                <a:latin typeface="Montserrat" pitchFamily="2" charset="0"/>
                <a:ea typeface="Calibri"/>
                <a:cs typeface="Calibri"/>
              </a:rPr>
              <a:t> </a:t>
            </a:r>
            <a:r>
              <a:rPr lang="en-GB" sz="3200" dirty="0">
                <a:latin typeface="Montserrat" pitchFamily="2" charset="0"/>
                <a:ea typeface="Calibri"/>
                <a:cs typeface="Calibri"/>
              </a:rPr>
              <a:t>questions</a:t>
            </a:r>
            <a:r>
              <a:rPr lang="en-GB" sz="3200" dirty="0">
                <a:latin typeface="Calibri"/>
                <a:ea typeface="Calibri"/>
                <a:cs typeface="Calibri"/>
              </a:rPr>
              <a:t>!</a:t>
            </a:r>
          </a:p>
        </p:txBody>
      </p:sp>
      <p:pic>
        <p:nvPicPr>
          <p:cNvPr id="10" name="Picture 9" descr="A person holding a sign&#10;&#10;Description automatically generated">
            <a:extLst>
              <a:ext uri="{FF2B5EF4-FFF2-40B4-BE49-F238E27FC236}">
                <a16:creationId xmlns:a16="http://schemas.microsoft.com/office/drawing/2014/main" id="{5488ABC1-381C-CD58-4C1A-75E169D7A24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13962" y="1274189"/>
            <a:ext cx="6104239" cy="5581306"/>
          </a:xfrm>
          <a:prstGeom prst="rect">
            <a:avLst/>
          </a:prstGeom>
        </p:spPr>
      </p:pic>
      <p:sp>
        <p:nvSpPr>
          <p:cNvPr id="4" name="TextBox 3">
            <a:extLst>
              <a:ext uri="{FF2B5EF4-FFF2-40B4-BE49-F238E27FC236}">
                <a16:creationId xmlns:a16="http://schemas.microsoft.com/office/drawing/2014/main" id="{720D31BD-7A70-C15B-D042-9AF4722BD542}"/>
              </a:ext>
            </a:extLst>
          </p:cNvPr>
          <p:cNvSpPr txBox="1"/>
          <p:nvPr/>
        </p:nvSpPr>
        <p:spPr>
          <a:xfrm rot="20658607">
            <a:off x="6598895" y="1960858"/>
            <a:ext cx="2591417" cy="1384995"/>
          </a:xfrm>
          <a:prstGeom prst="rect">
            <a:avLst/>
          </a:prstGeom>
          <a:noFill/>
        </p:spPr>
        <p:txBody>
          <a:bodyPr wrap="square">
            <a:spAutoFit/>
          </a:bodyPr>
          <a:lstStyle/>
          <a:p>
            <a:pPr algn="ctr"/>
            <a:r>
              <a:rPr lang="en-US" sz="2800" b="1" dirty="0">
                <a:latin typeface="Montserrat" pitchFamily="2" charset="0"/>
                <a:cs typeface="Calibri" panose="020F0502020204030204" pitchFamily="34" charset="0"/>
              </a:rPr>
              <a:t>Time to share some questions </a:t>
            </a:r>
          </a:p>
        </p:txBody>
      </p:sp>
      <p:sp>
        <p:nvSpPr>
          <p:cNvPr id="2" name="Title 1">
            <a:extLst>
              <a:ext uri="{FF2B5EF4-FFF2-40B4-BE49-F238E27FC236}">
                <a16:creationId xmlns:a16="http://schemas.microsoft.com/office/drawing/2014/main" id="{F7F62910-981A-0040-B2DD-19A4B17C7EBE}"/>
              </a:ext>
            </a:extLst>
          </p:cNvPr>
          <p:cNvSpPr txBox="1">
            <a:spLocks/>
          </p:cNvSpPr>
          <p:nvPr/>
        </p:nvSpPr>
        <p:spPr>
          <a:xfrm>
            <a:off x="2558069" y="326785"/>
            <a:ext cx="7803662"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dirty="0">
                <a:latin typeface="Ems bolder font"/>
                <a:cs typeface="Arial"/>
              </a:rPr>
              <a:t>Activity 1: Share your questions</a:t>
            </a:r>
          </a:p>
        </p:txBody>
      </p:sp>
    </p:spTree>
    <p:extLst>
      <p:ext uri="{BB962C8B-B14F-4D97-AF65-F5344CB8AC3E}">
        <p14:creationId xmlns:p14="http://schemas.microsoft.com/office/powerpoint/2010/main" val="20846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5" name="Picture 14" descr="A blue rectangle with black border&#10;&#10;AI-generated content may be incorrect.">
            <a:extLst>
              <a:ext uri="{FF2B5EF4-FFF2-40B4-BE49-F238E27FC236}">
                <a16:creationId xmlns:a16="http://schemas.microsoft.com/office/drawing/2014/main" id="{56A5C19A-3070-1EB2-BE74-98352E52ED0B}"/>
              </a:ext>
            </a:extLst>
          </p:cNvPr>
          <p:cNvPicPr>
            <a:picLocks noChangeAspect="1"/>
          </p:cNvPicPr>
          <p:nvPr/>
        </p:nvPicPr>
        <p:blipFill>
          <a:blip r:embed="rId4"/>
          <a:stretch>
            <a:fillRect/>
          </a:stretch>
        </p:blipFill>
        <p:spPr>
          <a:xfrm>
            <a:off x="1620" y="1317172"/>
            <a:ext cx="12183316" cy="5415642"/>
          </a:xfrm>
          <a:prstGeom prst="rect">
            <a:avLst/>
          </a:prstGeom>
        </p:spPr>
      </p:pic>
      <p:pic>
        <p:nvPicPr>
          <p:cNvPr id="17" name="Picture 16" descr="A yellow sticky note on a black background&#10;&#10;AI-generated content may be incorrect.">
            <a:extLst>
              <a:ext uri="{FF2B5EF4-FFF2-40B4-BE49-F238E27FC236}">
                <a16:creationId xmlns:a16="http://schemas.microsoft.com/office/drawing/2014/main" id="{9C454293-1C4A-D051-363B-FCAB32ABC1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254" y="1556657"/>
            <a:ext cx="3526104" cy="2699658"/>
          </a:xfrm>
          <a:prstGeom prst="rect">
            <a:avLst/>
          </a:prstGeom>
        </p:spPr>
      </p:pic>
      <p:pic>
        <p:nvPicPr>
          <p:cNvPr id="21" name="Picture 20" descr="A paper with a curved edge&#10;&#10;AI-generated content may be incorrect.">
            <a:extLst>
              <a:ext uri="{FF2B5EF4-FFF2-40B4-BE49-F238E27FC236}">
                <a16:creationId xmlns:a16="http://schemas.microsoft.com/office/drawing/2014/main" id="{8E42C8D6-F9D7-DF62-F755-A74A9F9C7EEF}"/>
              </a:ext>
            </a:extLst>
          </p:cNvPr>
          <p:cNvPicPr>
            <a:picLocks noChangeAspect="1"/>
          </p:cNvPicPr>
          <p:nvPr/>
        </p:nvPicPr>
        <p:blipFill>
          <a:blip r:embed="rId6"/>
          <a:stretch>
            <a:fillRect/>
          </a:stretch>
        </p:blipFill>
        <p:spPr>
          <a:xfrm>
            <a:off x="616663" y="4409397"/>
            <a:ext cx="3369128" cy="2374444"/>
          </a:xfrm>
          <a:prstGeom prst="rect">
            <a:avLst/>
          </a:prstGeom>
        </p:spPr>
      </p:pic>
      <p:pic>
        <p:nvPicPr>
          <p:cNvPr id="25" name="Picture 24" descr="A blue square with black background&#10;&#10;AI-generated content may be incorrect.">
            <a:extLst>
              <a:ext uri="{FF2B5EF4-FFF2-40B4-BE49-F238E27FC236}">
                <a16:creationId xmlns:a16="http://schemas.microsoft.com/office/drawing/2014/main" id="{67E3769A-7043-56B1-D74F-BAA98E31CDF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38199" y="4131128"/>
            <a:ext cx="3531545" cy="2737758"/>
          </a:xfrm>
          <a:prstGeom prst="rect">
            <a:avLst/>
          </a:prstGeom>
        </p:spPr>
      </p:pic>
      <p:pic>
        <p:nvPicPr>
          <p:cNvPr id="26" name="Picture 25" descr="A yellow sticky note on a black background&#10;&#10;AI-generated content may be incorrect.">
            <a:extLst>
              <a:ext uri="{FF2B5EF4-FFF2-40B4-BE49-F238E27FC236}">
                <a16:creationId xmlns:a16="http://schemas.microsoft.com/office/drawing/2014/main" id="{7BC3EADB-E0E3-2396-CF98-12B8CB6AC2B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00983" y="4131126"/>
            <a:ext cx="3515217" cy="2715989"/>
          </a:xfrm>
          <a:prstGeom prst="rect">
            <a:avLst/>
          </a:prstGeom>
        </p:spPr>
      </p:pic>
      <p:sp>
        <p:nvSpPr>
          <p:cNvPr id="12" name="TextBox 11">
            <a:extLst>
              <a:ext uri="{FF2B5EF4-FFF2-40B4-BE49-F238E27FC236}">
                <a16:creationId xmlns:a16="http://schemas.microsoft.com/office/drawing/2014/main" id="{707FE9CB-4C0A-E49A-AC9A-145F6D93C205}"/>
              </a:ext>
            </a:extLst>
          </p:cNvPr>
          <p:cNvSpPr txBox="1"/>
          <p:nvPr/>
        </p:nvSpPr>
        <p:spPr>
          <a:xfrm rot="-240000">
            <a:off x="1052659" y="2025455"/>
            <a:ext cx="2262566" cy="1631216"/>
          </a:xfrm>
          <a:prstGeom prst="rect">
            <a:avLst/>
          </a:prstGeom>
          <a:noFill/>
        </p:spPr>
        <p:txBody>
          <a:bodyPr wrap="square" lIns="91440" tIns="45720" rIns="91440" bIns="45720" anchor="t">
            <a:spAutoFit/>
          </a:bodyPr>
          <a:lstStyle/>
          <a:p>
            <a:pPr algn="ctr"/>
            <a:r>
              <a:rPr lang="en-US" sz="2000" dirty="0">
                <a:latin typeface="Montserrat" pitchFamily="2" charset="0"/>
                <a:cs typeface="Futura Medium"/>
              </a:rPr>
              <a:t>1. Number of times per week that families eat together at the dinner table.</a:t>
            </a:r>
          </a:p>
        </p:txBody>
      </p:sp>
      <p:sp>
        <p:nvSpPr>
          <p:cNvPr id="20" name="TextBox 19">
            <a:extLst>
              <a:ext uri="{FF2B5EF4-FFF2-40B4-BE49-F238E27FC236}">
                <a16:creationId xmlns:a16="http://schemas.microsoft.com/office/drawing/2014/main" id="{5921D0E3-EF70-63F9-002C-329070235353}"/>
              </a:ext>
            </a:extLst>
          </p:cNvPr>
          <p:cNvSpPr txBox="1"/>
          <p:nvPr/>
        </p:nvSpPr>
        <p:spPr>
          <a:xfrm>
            <a:off x="1181597" y="4824196"/>
            <a:ext cx="2039410" cy="1323439"/>
          </a:xfrm>
          <a:prstGeom prst="rect">
            <a:avLst/>
          </a:prstGeom>
          <a:noFill/>
        </p:spPr>
        <p:txBody>
          <a:bodyPr wrap="square" lIns="91440" tIns="45720" rIns="91440" bIns="45720" anchor="t">
            <a:spAutoFit/>
          </a:bodyPr>
          <a:lstStyle/>
          <a:p>
            <a:pPr algn="ctr"/>
            <a:r>
              <a:rPr lang="en-US" sz="2000">
                <a:latin typeface="Montserrat" pitchFamily="2" charset="0"/>
                <a:cs typeface="Futura Medium"/>
              </a:rPr>
              <a:t>4. Reasons why employees </a:t>
            </a:r>
          </a:p>
          <a:p>
            <a:pPr algn="ctr"/>
            <a:r>
              <a:rPr lang="en-US" sz="2000">
                <a:latin typeface="Montserrat" pitchFamily="2" charset="0"/>
                <a:cs typeface="Futura Medium"/>
              </a:rPr>
              <a:t>cycle to work.</a:t>
            </a:r>
            <a:endParaRPr lang="en-US" sz="2000">
              <a:latin typeface="Montserrat" pitchFamily="2" charset="0"/>
              <a:cs typeface="Futura Medium" panose="020B0602020204020303" pitchFamily="34" charset="-79"/>
            </a:endParaRPr>
          </a:p>
        </p:txBody>
      </p:sp>
      <p:sp>
        <p:nvSpPr>
          <p:cNvPr id="22" name="TextBox 21">
            <a:extLst>
              <a:ext uri="{FF2B5EF4-FFF2-40B4-BE49-F238E27FC236}">
                <a16:creationId xmlns:a16="http://schemas.microsoft.com/office/drawing/2014/main" id="{3CF8E8C7-8BB5-E499-510F-43A50E782F16}"/>
              </a:ext>
            </a:extLst>
          </p:cNvPr>
          <p:cNvSpPr txBox="1"/>
          <p:nvPr/>
        </p:nvSpPr>
        <p:spPr>
          <a:xfrm rot="-240000">
            <a:off x="5122955" y="4471474"/>
            <a:ext cx="2075267" cy="1938992"/>
          </a:xfrm>
          <a:prstGeom prst="rect">
            <a:avLst/>
          </a:prstGeom>
          <a:noFill/>
        </p:spPr>
        <p:txBody>
          <a:bodyPr wrap="square" lIns="91440" tIns="45720" rIns="91440" bIns="45720" anchor="t">
            <a:spAutoFit/>
          </a:bodyPr>
          <a:lstStyle/>
          <a:p>
            <a:pPr algn="ctr"/>
            <a:r>
              <a:rPr lang="en-US" sz="2000">
                <a:latin typeface="Montserrat" pitchFamily="2" charset="0"/>
                <a:cs typeface="Futura Medium"/>
              </a:rPr>
              <a:t>5. Number of employees in each workplace that cycle or walk to work.</a:t>
            </a:r>
            <a:endParaRPr lang="en-US">
              <a:latin typeface="Montserrat" pitchFamily="2" charset="0"/>
            </a:endParaRPr>
          </a:p>
        </p:txBody>
      </p:sp>
      <p:pic>
        <p:nvPicPr>
          <p:cNvPr id="19" name="Picture 18" descr="A blue square with black background&#10;&#10;AI-generated content may be incorrect.">
            <a:extLst>
              <a:ext uri="{FF2B5EF4-FFF2-40B4-BE49-F238E27FC236}">
                <a16:creationId xmlns:a16="http://schemas.microsoft.com/office/drawing/2014/main" id="{8B11B091-6BB2-A9FC-1A84-A6FDFB4E64F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41113" y="1670955"/>
            <a:ext cx="3515215" cy="2672444"/>
          </a:xfrm>
          <a:prstGeom prst="rect">
            <a:avLst/>
          </a:prstGeom>
        </p:spPr>
      </p:pic>
      <p:sp>
        <p:nvSpPr>
          <p:cNvPr id="24" name="TextBox 23">
            <a:extLst>
              <a:ext uri="{FF2B5EF4-FFF2-40B4-BE49-F238E27FC236}">
                <a16:creationId xmlns:a16="http://schemas.microsoft.com/office/drawing/2014/main" id="{736CF251-B6DB-713B-7BD5-1470DE33B267}"/>
              </a:ext>
            </a:extLst>
          </p:cNvPr>
          <p:cNvSpPr txBox="1"/>
          <p:nvPr/>
        </p:nvSpPr>
        <p:spPr>
          <a:xfrm rot="21420000">
            <a:off x="8902218" y="4448725"/>
            <a:ext cx="2202694" cy="1938992"/>
          </a:xfrm>
          <a:prstGeom prst="rect">
            <a:avLst/>
          </a:prstGeom>
          <a:noFill/>
        </p:spPr>
        <p:txBody>
          <a:bodyPr wrap="square" lIns="91440" tIns="45720" rIns="91440" bIns="45720" anchor="t">
            <a:spAutoFit/>
          </a:bodyPr>
          <a:lstStyle/>
          <a:p>
            <a:pPr algn="ctr"/>
            <a:r>
              <a:rPr lang="en-US" sz="2000">
                <a:latin typeface="Montserrat" pitchFamily="2" charset="0"/>
                <a:cs typeface="Futura Medium"/>
              </a:rPr>
              <a:t>6. Distance from where people live to their nearest gym or sports </a:t>
            </a:r>
            <a:r>
              <a:rPr lang="en-US" sz="2000" err="1">
                <a:latin typeface="Montserrat" pitchFamily="2" charset="0"/>
                <a:cs typeface="Futura Medium"/>
              </a:rPr>
              <a:t>centre</a:t>
            </a:r>
            <a:r>
              <a:rPr lang="en-US" sz="2000">
                <a:latin typeface="Montserrat" pitchFamily="2" charset="0"/>
                <a:cs typeface="Futura Medium"/>
              </a:rPr>
              <a:t>.</a:t>
            </a:r>
            <a:endParaRPr lang="en-US" sz="2000">
              <a:latin typeface="Montserrat" pitchFamily="2" charset="0"/>
              <a:cs typeface="Futura Medium" panose="020B0602020204020303" pitchFamily="34" charset="-79"/>
            </a:endParaRPr>
          </a:p>
        </p:txBody>
      </p:sp>
      <p:sp>
        <p:nvSpPr>
          <p:cNvPr id="11" name="Title 1">
            <a:extLst>
              <a:ext uri="{FF2B5EF4-FFF2-40B4-BE49-F238E27FC236}">
                <a16:creationId xmlns:a16="http://schemas.microsoft.com/office/drawing/2014/main" id="{71034117-10E4-A653-7720-C8877B86E942}"/>
              </a:ext>
            </a:extLst>
          </p:cNvPr>
          <p:cNvSpPr txBox="1">
            <a:spLocks/>
          </p:cNvSpPr>
          <p:nvPr/>
        </p:nvSpPr>
        <p:spPr>
          <a:xfrm>
            <a:off x="1094710" y="297504"/>
            <a:ext cx="10127762"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a:cs typeface="Arial"/>
              </a:rPr>
              <a:t>Activity 2: Quantitative or qualitative?</a:t>
            </a:r>
          </a:p>
        </p:txBody>
      </p:sp>
      <p:sp>
        <p:nvSpPr>
          <p:cNvPr id="14" name="TextBox 13">
            <a:extLst>
              <a:ext uri="{FF2B5EF4-FFF2-40B4-BE49-F238E27FC236}">
                <a16:creationId xmlns:a16="http://schemas.microsoft.com/office/drawing/2014/main" id="{35868236-05B4-AF87-6E7B-2E4B01F1C786}"/>
              </a:ext>
            </a:extLst>
          </p:cNvPr>
          <p:cNvSpPr txBox="1"/>
          <p:nvPr/>
        </p:nvSpPr>
        <p:spPr>
          <a:xfrm rot="-240000">
            <a:off x="5107351" y="2175771"/>
            <a:ext cx="2102481" cy="1631216"/>
          </a:xfrm>
          <a:prstGeom prst="rect">
            <a:avLst/>
          </a:prstGeom>
          <a:noFill/>
        </p:spPr>
        <p:txBody>
          <a:bodyPr wrap="square" lIns="91440" tIns="45720" rIns="91440" bIns="45720" anchor="t">
            <a:spAutoFit/>
          </a:bodyPr>
          <a:lstStyle/>
          <a:p>
            <a:pPr algn="ctr"/>
            <a:r>
              <a:rPr lang="en-US" sz="2000">
                <a:latin typeface="Montserrat" pitchFamily="2" charset="0"/>
                <a:cs typeface="Futura Medium"/>
              </a:rPr>
              <a:t>2. How people feel about being vegetarian or vegan.</a:t>
            </a:r>
            <a:endParaRPr lang="en-US">
              <a:latin typeface="Montserrat" pitchFamily="2" charset="0"/>
            </a:endParaRPr>
          </a:p>
        </p:txBody>
      </p:sp>
      <p:pic>
        <p:nvPicPr>
          <p:cNvPr id="27" name="Picture 26" descr="A paper with a curved edge&#10;&#10;AI-generated content may be incorrect.">
            <a:extLst>
              <a:ext uri="{FF2B5EF4-FFF2-40B4-BE49-F238E27FC236}">
                <a16:creationId xmlns:a16="http://schemas.microsoft.com/office/drawing/2014/main" id="{B3447B8A-8BE4-A034-EDF9-87005BD33755}"/>
              </a:ext>
            </a:extLst>
          </p:cNvPr>
          <p:cNvPicPr>
            <a:picLocks noChangeAspect="1"/>
          </p:cNvPicPr>
          <p:nvPr/>
        </p:nvPicPr>
        <p:blipFill>
          <a:blip r:embed="rId6"/>
          <a:stretch>
            <a:fillRect/>
          </a:stretch>
        </p:blipFill>
        <p:spPr>
          <a:xfrm>
            <a:off x="8396040" y="1758042"/>
            <a:ext cx="3369128" cy="2374444"/>
          </a:xfrm>
          <a:prstGeom prst="rect">
            <a:avLst/>
          </a:prstGeom>
        </p:spPr>
      </p:pic>
      <p:sp>
        <p:nvSpPr>
          <p:cNvPr id="16" name="TextBox 15">
            <a:extLst>
              <a:ext uri="{FF2B5EF4-FFF2-40B4-BE49-F238E27FC236}">
                <a16:creationId xmlns:a16="http://schemas.microsoft.com/office/drawing/2014/main" id="{8FC052B7-BD24-DD10-63E3-C46FA5A009D5}"/>
              </a:ext>
            </a:extLst>
          </p:cNvPr>
          <p:cNvSpPr txBox="1"/>
          <p:nvPr/>
        </p:nvSpPr>
        <p:spPr>
          <a:xfrm>
            <a:off x="9152591" y="2333618"/>
            <a:ext cx="1745494" cy="1323439"/>
          </a:xfrm>
          <a:prstGeom prst="rect">
            <a:avLst/>
          </a:prstGeom>
          <a:noFill/>
        </p:spPr>
        <p:txBody>
          <a:bodyPr wrap="square" lIns="91440" tIns="45720" rIns="91440" bIns="45720" anchor="t">
            <a:spAutoFit/>
          </a:bodyPr>
          <a:lstStyle/>
          <a:p>
            <a:pPr algn="ctr"/>
            <a:r>
              <a:rPr lang="en-US" sz="2000">
                <a:latin typeface="Montserrat" pitchFamily="2" charset="0"/>
                <a:cs typeface="Futura Medium"/>
              </a:rPr>
              <a:t>3. Opinions on why people start vaping.</a:t>
            </a:r>
            <a:endParaRPr lang="en-US" sz="2000">
              <a:latin typeface="Montserrat" pitchFamily="2" charset="0"/>
              <a:cs typeface="Futura Medium" panose="020B0602020204020303" pitchFamily="34" charset="-79"/>
            </a:endParaRPr>
          </a:p>
        </p:txBody>
      </p:sp>
    </p:spTree>
    <p:extLst>
      <p:ext uri="{BB962C8B-B14F-4D97-AF65-F5344CB8AC3E}">
        <p14:creationId xmlns:p14="http://schemas.microsoft.com/office/powerpoint/2010/main" val="3654682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F801AD0-545E-96AB-1C12-74F3BDB4A562}"/>
              </a:ext>
            </a:extLst>
          </p:cNvPr>
          <p:cNvSpPr txBox="1">
            <a:spLocks/>
          </p:cNvSpPr>
          <p:nvPr/>
        </p:nvSpPr>
        <p:spPr>
          <a:xfrm>
            <a:off x="1302238" y="308940"/>
            <a:ext cx="9587523"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pitchFamily="50" charset="0"/>
                <a:cs typeface="Arial"/>
              </a:rPr>
              <a:t>Activity 2: Answers</a:t>
            </a:r>
          </a:p>
        </p:txBody>
      </p:sp>
      <p:pic>
        <p:nvPicPr>
          <p:cNvPr id="17" name="Picture 16" descr="A blue rectangle with black border&#10;&#10;AI-generated content may be incorrect.">
            <a:extLst>
              <a:ext uri="{FF2B5EF4-FFF2-40B4-BE49-F238E27FC236}">
                <a16:creationId xmlns:a16="http://schemas.microsoft.com/office/drawing/2014/main" id="{900BA00C-DB52-D8A8-D373-C2401833E9ED}"/>
              </a:ext>
            </a:extLst>
          </p:cNvPr>
          <p:cNvPicPr>
            <a:picLocks noChangeAspect="1"/>
          </p:cNvPicPr>
          <p:nvPr/>
        </p:nvPicPr>
        <p:blipFill>
          <a:blip r:embed="rId4"/>
          <a:stretch>
            <a:fillRect/>
          </a:stretch>
        </p:blipFill>
        <p:spPr>
          <a:xfrm>
            <a:off x="1620" y="1317172"/>
            <a:ext cx="12183316" cy="5415642"/>
          </a:xfrm>
          <a:prstGeom prst="rect">
            <a:avLst/>
          </a:prstGeom>
        </p:spPr>
      </p:pic>
      <p:pic>
        <p:nvPicPr>
          <p:cNvPr id="19" name="Picture 18" descr="A yellow sticky note on a black background&#10;&#10;AI-generated content may be incorrect.">
            <a:extLst>
              <a:ext uri="{FF2B5EF4-FFF2-40B4-BE49-F238E27FC236}">
                <a16:creationId xmlns:a16="http://schemas.microsoft.com/office/drawing/2014/main" id="{793317CB-BD5F-D8E7-EDCF-58D9D914B7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254" y="1556657"/>
            <a:ext cx="3526104" cy="2699658"/>
          </a:xfrm>
          <a:prstGeom prst="rect">
            <a:avLst/>
          </a:prstGeom>
        </p:spPr>
      </p:pic>
      <p:pic>
        <p:nvPicPr>
          <p:cNvPr id="23" name="Picture 22" descr="A paper with a curved edge&#10;&#10;AI-generated content may be incorrect.">
            <a:extLst>
              <a:ext uri="{FF2B5EF4-FFF2-40B4-BE49-F238E27FC236}">
                <a16:creationId xmlns:a16="http://schemas.microsoft.com/office/drawing/2014/main" id="{8ABBFFD7-45C8-2761-8C2D-19A2A395A20D}"/>
              </a:ext>
            </a:extLst>
          </p:cNvPr>
          <p:cNvPicPr>
            <a:picLocks noChangeAspect="1"/>
          </p:cNvPicPr>
          <p:nvPr/>
        </p:nvPicPr>
        <p:blipFill>
          <a:blip r:embed="rId6"/>
          <a:stretch>
            <a:fillRect/>
          </a:stretch>
        </p:blipFill>
        <p:spPr>
          <a:xfrm>
            <a:off x="574655" y="4256315"/>
            <a:ext cx="3369128" cy="2374444"/>
          </a:xfrm>
          <a:prstGeom prst="rect">
            <a:avLst/>
          </a:prstGeom>
        </p:spPr>
      </p:pic>
      <p:pic>
        <p:nvPicPr>
          <p:cNvPr id="26" name="Picture 25" descr="A blue square with black background&#10;&#10;AI-generated content may be incorrect.">
            <a:extLst>
              <a:ext uri="{FF2B5EF4-FFF2-40B4-BE49-F238E27FC236}">
                <a16:creationId xmlns:a16="http://schemas.microsoft.com/office/drawing/2014/main" id="{6932459D-52C5-96AA-520B-B64E6D57FEC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38199" y="4131128"/>
            <a:ext cx="3531545" cy="2737758"/>
          </a:xfrm>
          <a:prstGeom prst="rect">
            <a:avLst/>
          </a:prstGeom>
        </p:spPr>
      </p:pic>
      <p:pic>
        <p:nvPicPr>
          <p:cNvPr id="28" name="Picture 27" descr="A yellow sticky note on a black background&#10;&#10;AI-generated content may be incorrect.">
            <a:extLst>
              <a:ext uri="{FF2B5EF4-FFF2-40B4-BE49-F238E27FC236}">
                <a16:creationId xmlns:a16="http://schemas.microsoft.com/office/drawing/2014/main" id="{5482F08E-E7B0-151E-D8D4-29FA1060D16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00983" y="4131126"/>
            <a:ext cx="3515217" cy="2715989"/>
          </a:xfrm>
          <a:prstGeom prst="rect">
            <a:avLst/>
          </a:prstGeom>
        </p:spPr>
      </p:pic>
      <p:sp>
        <p:nvSpPr>
          <p:cNvPr id="30" name="TextBox 29">
            <a:extLst>
              <a:ext uri="{FF2B5EF4-FFF2-40B4-BE49-F238E27FC236}">
                <a16:creationId xmlns:a16="http://schemas.microsoft.com/office/drawing/2014/main" id="{33501A5F-3B13-8C9D-DED9-C9AB18796D9A}"/>
              </a:ext>
            </a:extLst>
          </p:cNvPr>
          <p:cNvSpPr txBox="1"/>
          <p:nvPr/>
        </p:nvSpPr>
        <p:spPr>
          <a:xfrm rot="-240000">
            <a:off x="1052659" y="2025455"/>
            <a:ext cx="2262566" cy="1631216"/>
          </a:xfrm>
          <a:prstGeom prst="rect">
            <a:avLst/>
          </a:prstGeom>
          <a:noFill/>
        </p:spPr>
        <p:txBody>
          <a:bodyPr wrap="square" lIns="91440" tIns="45720" rIns="91440" bIns="45720" anchor="t">
            <a:spAutoFit/>
          </a:bodyPr>
          <a:lstStyle/>
          <a:p>
            <a:pPr algn="ctr"/>
            <a:r>
              <a:rPr lang="en-US" sz="2000">
                <a:latin typeface="Montserrat"/>
                <a:cs typeface="Futura Medium"/>
              </a:rPr>
              <a:t>1. Number of times per week that families eat together at the dinner table.</a:t>
            </a:r>
          </a:p>
        </p:txBody>
      </p:sp>
      <p:sp>
        <p:nvSpPr>
          <p:cNvPr id="32" name="TextBox 31">
            <a:extLst>
              <a:ext uri="{FF2B5EF4-FFF2-40B4-BE49-F238E27FC236}">
                <a16:creationId xmlns:a16="http://schemas.microsoft.com/office/drawing/2014/main" id="{689FD46B-F26E-379B-E2F4-10038E86EC89}"/>
              </a:ext>
            </a:extLst>
          </p:cNvPr>
          <p:cNvSpPr txBox="1"/>
          <p:nvPr/>
        </p:nvSpPr>
        <p:spPr>
          <a:xfrm>
            <a:off x="1168048" y="4931139"/>
            <a:ext cx="2039410" cy="1323439"/>
          </a:xfrm>
          <a:prstGeom prst="rect">
            <a:avLst/>
          </a:prstGeom>
          <a:noFill/>
        </p:spPr>
        <p:txBody>
          <a:bodyPr wrap="square" lIns="91440" tIns="45720" rIns="91440" bIns="45720" anchor="t">
            <a:spAutoFit/>
          </a:bodyPr>
          <a:lstStyle/>
          <a:p>
            <a:pPr algn="ctr"/>
            <a:r>
              <a:rPr lang="en-US" sz="2000">
                <a:latin typeface="Montserrat"/>
                <a:cs typeface="Futura Medium"/>
              </a:rPr>
              <a:t>4. Reasons why employees cycle to work.</a:t>
            </a:r>
            <a:endParaRPr lang="en-US" sz="2000">
              <a:latin typeface="Montserrat"/>
              <a:cs typeface="Futura Medium" panose="020B0602020204020303" pitchFamily="34" charset="-79"/>
            </a:endParaRPr>
          </a:p>
        </p:txBody>
      </p:sp>
      <p:sp>
        <p:nvSpPr>
          <p:cNvPr id="34" name="TextBox 33">
            <a:extLst>
              <a:ext uri="{FF2B5EF4-FFF2-40B4-BE49-F238E27FC236}">
                <a16:creationId xmlns:a16="http://schemas.microsoft.com/office/drawing/2014/main" id="{822F9069-6EC0-073C-5187-5706FF459FB3}"/>
              </a:ext>
            </a:extLst>
          </p:cNvPr>
          <p:cNvSpPr txBox="1"/>
          <p:nvPr/>
        </p:nvSpPr>
        <p:spPr>
          <a:xfrm rot="21360000">
            <a:off x="5122955" y="4471474"/>
            <a:ext cx="2075267" cy="1938992"/>
          </a:xfrm>
          <a:prstGeom prst="rect">
            <a:avLst/>
          </a:prstGeom>
          <a:noFill/>
        </p:spPr>
        <p:txBody>
          <a:bodyPr wrap="square" lIns="91440" tIns="45720" rIns="91440" bIns="45720" anchor="t">
            <a:spAutoFit/>
          </a:bodyPr>
          <a:lstStyle/>
          <a:p>
            <a:pPr algn="ctr"/>
            <a:r>
              <a:rPr lang="en-US" sz="2000">
                <a:latin typeface="Montserrat"/>
                <a:cs typeface="Futura Medium"/>
              </a:rPr>
              <a:t>5. Number of employees in each workplace that cycle or walk to work.</a:t>
            </a:r>
            <a:endParaRPr lang="en-US">
              <a:latin typeface="Montserrat"/>
            </a:endParaRPr>
          </a:p>
        </p:txBody>
      </p:sp>
      <p:pic>
        <p:nvPicPr>
          <p:cNvPr id="36" name="Picture 35" descr="A blue square with black background&#10;&#10;AI-generated content may be incorrect.">
            <a:extLst>
              <a:ext uri="{FF2B5EF4-FFF2-40B4-BE49-F238E27FC236}">
                <a16:creationId xmlns:a16="http://schemas.microsoft.com/office/drawing/2014/main" id="{9DE82646-A99E-221D-49B3-59A761684F9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41113" y="1670955"/>
            <a:ext cx="3515215" cy="2672444"/>
          </a:xfrm>
          <a:prstGeom prst="rect">
            <a:avLst/>
          </a:prstGeom>
        </p:spPr>
      </p:pic>
      <p:sp>
        <p:nvSpPr>
          <p:cNvPr id="38" name="TextBox 37">
            <a:extLst>
              <a:ext uri="{FF2B5EF4-FFF2-40B4-BE49-F238E27FC236}">
                <a16:creationId xmlns:a16="http://schemas.microsoft.com/office/drawing/2014/main" id="{DE855A66-247C-5059-20AC-113F43F9E015}"/>
              </a:ext>
            </a:extLst>
          </p:cNvPr>
          <p:cNvSpPr txBox="1"/>
          <p:nvPr/>
        </p:nvSpPr>
        <p:spPr>
          <a:xfrm rot="21420000">
            <a:off x="8902218" y="4448725"/>
            <a:ext cx="2202694" cy="1938992"/>
          </a:xfrm>
          <a:prstGeom prst="rect">
            <a:avLst/>
          </a:prstGeom>
          <a:noFill/>
        </p:spPr>
        <p:txBody>
          <a:bodyPr wrap="square" lIns="91440" tIns="45720" rIns="91440" bIns="45720" anchor="t">
            <a:spAutoFit/>
          </a:bodyPr>
          <a:lstStyle/>
          <a:p>
            <a:pPr algn="ctr"/>
            <a:r>
              <a:rPr lang="en-US" sz="2000">
                <a:latin typeface="Montserrat"/>
                <a:cs typeface="Futura Medium"/>
              </a:rPr>
              <a:t>6. Distance from where people live to their nearest gym or sports </a:t>
            </a:r>
            <a:r>
              <a:rPr lang="en-US" sz="2000" err="1">
                <a:latin typeface="Montserrat"/>
                <a:cs typeface="Futura Medium"/>
              </a:rPr>
              <a:t>centre</a:t>
            </a:r>
            <a:r>
              <a:rPr lang="en-US" sz="2000">
                <a:latin typeface="Montserrat"/>
                <a:cs typeface="Futura Medium"/>
              </a:rPr>
              <a:t>.</a:t>
            </a:r>
            <a:endParaRPr lang="en-US" sz="2000">
              <a:latin typeface="Montserrat"/>
              <a:cs typeface="Futura Medium" panose="020B0602020204020303" pitchFamily="34" charset="-79"/>
            </a:endParaRPr>
          </a:p>
        </p:txBody>
      </p:sp>
      <p:sp>
        <p:nvSpPr>
          <p:cNvPr id="40" name="TextBox 39">
            <a:extLst>
              <a:ext uri="{FF2B5EF4-FFF2-40B4-BE49-F238E27FC236}">
                <a16:creationId xmlns:a16="http://schemas.microsoft.com/office/drawing/2014/main" id="{CEB32801-A280-0C3A-89C4-5A1B3DBCD61C}"/>
              </a:ext>
            </a:extLst>
          </p:cNvPr>
          <p:cNvSpPr txBox="1"/>
          <p:nvPr/>
        </p:nvSpPr>
        <p:spPr>
          <a:xfrm rot="21360000">
            <a:off x="5107351" y="2175771"/>
            <a:ext cx="2102481" cy="1631216"/>
          </a:xfrm>
          <a:prstGeom prst="rect">
            <a:avLst/>
          </a:prstGeom>
          <a:noFill/>
        </p:spPr>
        <p:txBody>
          <a:bodyPr wrap="square" lIns="91440" tIns="45720" rIns="91440" bIns="45720" anchor="t">
            <a:spAutoFit/>
          </a:bodyPr>
          <a:lstStyle/>
          <a:p>
            <a:pPr algn="ctr"/>
            <a:r>
              <a:rPr lang="en-US" sz="2000">
                <a:latin typeface="Montserrat"/>
                <a:cs typeface="Futura Medium"/>
              </a:rPr>
              <a:t>2. How people feel about being vegetarian or vegan.</a:t>
            </a:r>
            <a:endParaRPr lang="en-US">
              <a:latin typeface="Montserrat"/>
            </a:endParaRPr>
          </a:p>
        </p:txBody>
      </p:sp>
      <p:pic>
        <p:nvPicPr>
          <p:cNvPr id="42" name="Picture 41" descr="A paper with a curved edge&#10;&#10;AI-generated content may be incorrect.">
            <a:extLst>
              <a:ext uri="{FF2B5EF4-FFF2-40B4-BE49-F238E27FC236}">
                <a16:creationId xmlns:a16="http://schemas.microsoft.com/office/drawing/2014/main" id="{8DB6195D-561E-41C1-DC31-6E2D77ECCAEA}"/>
              </a:ext>
            </a:extLst>
          </p:cNvPr>
          <p:cNvPicPr>
            <a:picLocks noChangeAspect="1"/>
          </p:cNvPicPr>
          <p:nvPr/>
        </p:nvPicPr>
        <p:blipFill>
          <a:blip r:embed="rId6"/>
          <a:stretch>
            <a:fillRect/>
          </a:stretch>
        </p:blipFill>
        <p:spPr>
          <a:xfrm>
            <a:off x="8396040" y="1758042"/>
            <a:ext cx="3369128" cy="2374444"/>
          </a:xfrm>
          <a:prstGeom prst="rect">
            <a:avLst/>
          </a:prstGeom>
        </p:spPr>
      </p:pic>
      <p:sp>
        <p:nvSpPr>
          <p:cNvPr id="44" name="TextBox 43">
            <a:extLst>
              <a:ext uri="{FF2B5EF4-FFF2-40B4-BE49-F238E27FC236}">
                <a16:creationId xmlns:a16="http://schemas.microsoft.com/office/drawing/2014/main" id="{6A204C96-15D0-078E-2DD2-515B4C278002}"/>
              </a:ext>
            </a:extLst>
          </p:cNvPr>
          <p:cNvSpPr txBox="1"/>
          <p:nvPr/>
        </p:nvSpPr>
        <p:spPr>
          <a:xfrm>
            <a:off x="9152591" y="2333618"/>
            <a:ext cx="1745494" cy="1323439"/>
          </a:xfrm>
          <a:prstGeom prst="rect">
            <a:avLst/>
          </a:prstGeom>
          <a:noFill/>
        </p:spPr>
        <p:txBody>
          <a:bodyPr wrap="square" lIns="91440" tIns="45720" rIns="91440" bIns="45720" anchor="t">
            <a:spAutoFit/>
          </a:bodyPr>
          <a:lstStyle/>
          <a:p>
            <a:pPr algn="ctr"/>
            <a:r>
              <a:rPr lang="en-US" sz="2000">
                <a:latin typeface="Montserrat"/>
                <a:cs typeface="Futura Medium"/>
              </a:rPr>
              <a:t>3. Opinions on why people start vaping.</a:t>
            </a:r>
            <a:endParaRPr lang="en-US" sz="2000">
              <a:latin typeface="Montserrat"/>
              <a:cs typeface="Futura Medium" panose="020B0602020204020303" pitchFamily="34" charset="-79"/>
            </a:endParaRPr>
          </a:p>
        </p:txBody>
      </p:sp>
      <p:grpSp>
        <p:nvGrpSpPr>
          <p:cNvPr id="58" name="Group 57">
            <a:extLst>
              <a:ext uri="{FF2B5EF4-FFF2-40B4-BE49-F238E27FC236}">
                <a16:creationId xmlns:a16="http://schemas.microsoft.com/office/drawing/2014/main" id="{44199611-8244-1D22-085C-F0022B64F49C}"/>
              </a:ext>
            </a:extLst>
          </p:cNvPr>
          <p:cNvGrpSpPr/>
          <p:nvPr/>
        </p:nvGrpSpPr>
        <p:grpSpPr>
          <a:xfrm>
            <a:off x="1090723" y="2321758"/>
            <a:ext cx="2353520" cy="990598"/>
            <a:chOff x="1090723" y="2321758"/>
            <a:chExt cx="2353520" cy="990598"/>
          </a:xfrm>
        </p:grpSpPr>
        <p:pic>
          <p:nvPicPr>
            <p:cNvPr id="53" name="Picture 52" descr="A white rectangular object with black edges&#10;&#10;AI-generated content may be incorrect.">
              <a:extLst>
                <a:ext uri="{FF2B5EF4-FFF2-40B4-BE49-F238E27FC236}">
                  <a16:creationId xmlns:a16="http://schemas.microsoft.com/office/drawing/2014/main" id="{00A89EB8-E49C-6674-2504-70A493E645F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1090723" y="2321758"/>
              <a:ext cx="2353520" cy="990598"/>
            </a:xfrm>
            <a:prstGeom prst="rect">
              <a:avLst/>
            </a:prstGeom>
          </p:spPr>
        </p:pic>
        <p:sp>
          <p:nvSpPr>
            <p:cNvPr id="52" name="TextBox 51">
              <a:extLst>
                <a:ext uri="{FF2B5EF4-FFF2-40B4-BE49-F238E27FC236}">
                  <a16:creationId xmlns:a16="http://schemas.microsoft.com/office/drawing/2014/main" id="{EBEB8979-1BD8-168E-D3CE-329A39AA79D4}"/>
                </a:ext>
              </a:extLst>
            </p:cNvPr>
            <p:cNvSpPr txBox="1"/>
            <p:nvPr/>
          </p:nvSpPr>
          <p:spPr>
            <a:xfrm rot="20280000">
              <a:off x="1315718" y="2533575"/>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C00000"/>
                  </a:solidFill>
                  <a:latin typeface="Ems bolder font"/>
                </a:rPr>
                <a:t>Quantitative </a:t>
              </a:r>
            </a:p>
          </p:txBody>
        </p:sp>
      </p:grpSp>
      <p:grpSp>
        <p:nvGrpSpPr>
          <p:cNvPr id="59" name="Group 58">
            <a:extLst>
              <a:ext uri="{FF2B5EF4-FFF2-40B4-BE49-F238E27FC236}">
                <a16:creationId xmlns:a16="http://schemas.microsoft.com/office/drawing/2014/main" id="{763D1FA6-1728-B6E8-88C6-3B17698D899F}"/>
              </a:ext>
            </a:extLst>
          </p:cNvPr>
          <p:cNvGrpSpPr/>
          <p:nvPr/>
        </p:nvGrpSpPr>
        <p:grpSpPr>
          <a:xfrm>
            <a:off x="4982366" y="2408843"/>
            <a:ext cx="2353520" cy="990598"/>
            <a:chOff x="3518237" y="3263372"/>
            <a:chExt cx="2353520" cy="990598"/>
          </a:xfrm>
        </p:grpSpPr>
        <p:pic>
          <p:nvPicPr>
            <p:cNvPr id="56" name="Picture 55" descr="A white rectangular object with black edges&#10;&#10;AI-generated content may be incorrect.">
              <a:extLst>
                <a:ext uri="{FF2B5EF4-FFF2-40B4-BE49-F238E27FC236}">
                  <a16:creationId xmlns:a16="http://schemas.microsoft.com/office/drawing/2014/main" id="{230CE3DA-FB1F-0368-579C-4A940AF2844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3518237" y="3263372"/>
              <a:ext cx="2353520" cy="990598"/>
            </a:xfrm>
            <a:prstGeom prst="rect">
              <a:avLst/>
            </a:prstGeom>
          </p:spPr>
        </p:pic>
        <p:sp>
          <p:nvSpPr>
            <p:cNvPr id="57" name="TextBox 56">
              <a:extLst>
                <a:ext uri="{FF2B5EF4-FFF2-40B4-BE49-F238E27FC236}">
                  <a16:creationId xmlns:a16="http://schemas.microsoft.com/office/drawing/2014/main" id="{71029CF2-1B22-FDED-FC64-C3AF88522F97}"/>
                </a:ext>
              </a:extLst>
            </p:cNvPr>
            <p:cNvSpPr txBox="1"/>
            <p:nvPr/>
          </p:nvSpPr>
          <p:spPr>
            <a:xfrm rot="20280000">
              <a:off x="3743232" y="3475189"/>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chemeClr val="accent2">
                      <a:lumMod val="76000"/>
                    </a:schemeClr>
                  </a:solidFill>
                  <a:latin typeface="Ems bolder font"/>
                </a:rPr>
                <a:t>Qualitative </a:t>
              </a:r>
            </a:p>
          </p:txBody>
        </p:sp>
      </p:grpSp>
      <p:grpSp>
        <p:nvGrpSpPr>
          <p:cNvPr id="63" name="Group 62">
            <a:extLst>
              <a:ext uri="{FF2B5EF4-FFF2-40B4-BE49-F238E27FC236}">
                <a16:creationId xmlns:a16="http://schemas.microsoft.com/office/drawing/2014/main" id="{9747CFDE-2FC4-C859-1882-83EEF6B94DD0}"/>
              </a:ext>
            </a:extLst>
          </p:cNvPr>
          <p:cNvGrpSpPr/>
          <p:nvPr/>
        </p:nvGrpSpPr>
        <p:grpSpPr>
          <a:xfrm>
            <a:off x="1090723" y="4923442"/>
            <a:ext cx="2353520" cy="990598"/>
            <a:chOff x="3518237" y="3263372"/>
            <a:chExt cx="2353520" cy="990598"/>
          </a:xfrm>
        </p:grpSpPr>
        <p:pic>
          <p:nvPicPr>
            <p:cNvPr id="64" name="Picture 63" descr="A white rectangular object with black edges&#10;&#10;AI-generated content may be incorrect.">
              <a:extLst>
                <a:ext uri="{FF2B5EF4-FFF2-40B4-BE49-F238E27FC236}">
                  <a16:creationId xmlns:a16="http://schemas.microsoft.com/office/drawing/2014/main" id="{E73DAFAD-501E-7A3B-670D-D85BA8E7CEC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3518237" y="3263372"/>
              <a:ext cx="2353520" cy="990598"/>
            </a:xfrm>
            <a:prstGeom prst="rect">
              <a:avLst/>
            </a:prstGeom>
          </p:spPr>
        </p:pic>
        <p:sp>
          <p:nvSpPr>
            <p:cNvPr id="65" name="TextBox 64">
              <a:extLst>
                <a:ext uri="{FF2B5EF4-FFF2-40B4-BE49-F238E27FC236}">
                  <a16:creationId xmlns:a16="http://schemas.microsoft.com/office/drawing/2014/main" id="{061C3745-7E2D-2B47-8ED9-6A3C9DBCB99B}"/>
                </a:ext>
              </a:extLst>
            </p:cNvPr>
            <p:cNvSpPr txBox="1"/>
            <p:nvPr/>
          </p:nvSpPr>
          <p:spPr>
            <a:xfrm rot="20280000">
              <a:off x="3743232" y="3475189"/>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chemeClr val="accent2">
                      <a:lumMod val="76000"/>
                    </a:schemeClr>
                  </a:solidFill>
                  <a:latin typeface="Ems bolder font"/>
                </a:rPr>
                <a:t>Qualitative </a:t>
              </a:r>
            </a:p>
          </p:txBody>
        </p:sp>
      </p:grpSp>
      <p:grpSp>
        <p:nvGrpSpPr>
          <p:cNvPr id="66" name="Group 65">
            <a:extLst>
              <a:ext uri="{FF2B5EF4-FFF2-40B4-BE49-F238E27FC236}">
                <a16:creationId xmlns:a16="http://schemas.microsoft.com/office/drawing/2014/main" id="{22E6EA92-28C8-F599-84AC-23DEF39FFD9F}"/>
              </a:ext>
            </a:extLst>
          </p:cNvPr>
          <p:cNvGrpSpPr/>
          <p:nvPr/>
        </p:nvGrpSpPr>
        <p:grpSpPr>
          <a:xfrm>
            <a:off x="8863122" y="2321756"/>
            <a:ext cx="2353520" cy="990598"/>
            <a:chOff x="3518237" y="3263372"/>
            <a:chExt cx="2353520" cy="990598"/>
          </a:xfrm>
        </p:grpSpPr>
        <p:pic>
          <p:nvPicPr>
            <p:cNvPr id="67" name="Picture 66" descr="A white rectangular object with black edges&#10;&#10;AI-generated content may be incorrect.">
              <a:extLst>
                <a:ext uri="{FF2B5EF4-FFF2-40B4-BE49-F238E27FC236}">
                  <a16:creationId xmlns:a16="http://schemas.microsoft.com/office/drawing/2014/main" id="{48986D37-ED57-8577-EBE3-480DA332B46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3518237" y="3263372"/>
              <a:ext cx="2353520" cy="990598"/>
            </a:xfrm>
            <a:prstGeom prst="rect">
              <a:avLst/>
            </a:prstGeom>
          </p:spPr>
        </p:pic>
        <p:sp>
          <p:nvSpPr>
            <p:cNvPr id="68" name="TextBox 67">
              <a:extLst>
                <a:ext uri="{FF2B5EF4-FFF2-40B4-BE49-F238E27FC236}">
                  <a16:creationId xmlns:a16="http://schemas.microsoft.com/office/drawing/2014/main" id="{5A47E987-7373-259B-DB9F-A05174B15998}"/>
                </a:ext>
              </a:extLst>
            </p:cNvPr>
            <p:cNvSpPr txBox="1"/>
            <p:nvPr/>
          </p:nvSpPr>
          <p:spPr>
            <a:xfrm rot="20280000">
              <a:off x="3743232" y="3475189"/>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chemeClr val="accent2">
                      <a:lumMod val="76000"/>
                    </a:schemeClr>
                  </a:solidFill>
                  <a:latin typeface="Ems bolder font"/>
                </a:rPr>
                <a:t>Qualitative </a:t>
              </a:r>
            </a:p>
          </p:txBody>
        </p:sp>
      </p:grpSp>
      <p:grpSp>
        <p:nvGrpSpPr>
          <p:cNvPr id="69" name="Group 68">
            <a:extLst>
              <a:ext uri="{FF2B5EF4-FFF2-40B4-BE49-F238E27FC236}">
                <a16:creationId xmlns:a16="http://schemas.microsoft.com/office/drawing/2014/main" id="{D069643D-2D34-489A-9897-65968EA74D25}"/>
              </a:ext>
            </a:extLst>
          </p:cNvPr>
          <p:cNvGrpSpPr/>
          <p:nvPr/>
        </p:nvGrpSpPr>
        <p:grpSpPr>
          <a:xfrm>
            <a:off x="8863123" y="4923444"/>
            <a:ext cx="2353520" cy="990598"/>
            <a:chOff x="1090723" y="2321758"/>
            <a:chExt cx="2353520" cy="990598"/>
          </a:xfrm>
        </p:grpSpPr>
        <p:pic>
          <p:nvPicPr>
            <p:cNvPr id="70" name="Picture 69" descr="A white rectangular object with black edges&#10;&#10;AI-generated content may be incorrect.">
              <a:extLst>
                <a:ext uri="{FF2B5EF4-FFF2-40B4-BE49-F238E27FC236}">
                  <a16:creationId xmlns:a16="http://schemas.microsoft.com/office/drawing/2014/main" id="{DB6D47A6-28D5-BAAE-64A1-37C703036A5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1090723" y="2321758"/>
              <a:ext cx="2353520" cy="990598"/>
            </a:xfrm>
            <a:prstGeom prst="rect">
              <a:avLst/>
            </a:prstGeom>
          </p:spPr>
        </p:pic>
        <p:sp>
          <p:nvSpPr>
            <p:cNvPr id="71" name="TextBox 70">
              <a:extLst>
                <a:ext uri="{FF2B5EF4-FFF2-40B4-BE49-F238E27FC236}">
                  <a16:creationId xmlns:a16="http://schemas.microsoft.com/office/drawing/2014/main" id="{951DAE08-0F89-8050-4716-E45BEE52CF29}"/>
                </a:ext>
              </a:extLst>
            </p:cNvPr>
            <p:cNvSpPr txBox="1"/>
            <p:nvPr/>
          </p:nvSpPr>
          <p:spPr>
            <a:xfrm rot="20280000">
              <a:off x="1315718" y="2533575"/>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C00000"/>
                  </a:solidFill>
                  <a:latin typeface="Ems bolder font"/>
                </a:rPr>
                <a:t>Quantitative </a:t>
              </a:r>
            </a:p>
          </p:txBody>
        </p:sp>
      </p:grpSp>
      <p:grpSp>
        <p:nvGrpSpPr>
          <p:cNvPr id="72" name="Group 71">
            <a:extLst>
              <a:ext uri="{FF2B5EF4-FFF2-40B4-BE49-F238E27FC236}">
                <a16:creationId xmlns:a16="http://schemas.microsoft.com/office/drawing/2014/main" id="{6D77F82F-F3B4-A854-9B30-9A127617BB78}"/>
              </a:ext>
            </a:extLst>
          </p:cNvPr>
          <p:cNvGrpSpPr/>
          <p:nvPr/>
        </p:nvGrpSpPr>
        <p:grpSpPr>
          <a:xfrm>
            <a:off x="5069451" y="4923443"/>
            <a:ext cx="2353520" cy="990598"/>
            <a:chOff x="1090723" y="2321758"/>
            <a:chExt cx="2353520" cy="990598"/>
          </a:xfrm>
        </p:grpSpPr>
        <p:pic>
          <p:nvPicPr>
            <p:cNvPr id="73" name="Picture 72" descr="A white rectangular object with black edges&#10;&#10;AI-generated content may be incorrect.">
              <a:extLst>
                <a:ext uri="{FF2B5EF4-FFF2-40B4-BE49-F238E27FC236}">
                  <a16:creationId xmlns:a16="http://schemas.microsoft.com/office/drawing/2014/main" id="{9AC374A2-3EF4-BD33-118E-57CC5960B48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200000">
              <a:off x="1090723" y="2321758"/>
              <a:ext cx="2353520" cy="990598"/>
            </a:xfrm>
            <a:prstGeom prst="rect">
              <a:avLst/>
            </a:prstGeom>
          </p:spPr>
        </p:pic>
        <p:sp>
          <p:nvSpPr>
            <p:cNvPr id="74" name="TextBox 73">
              <a:extLst>
                <a:ext uri="{FF2B5EF4-FFF2-40B4-BE49-F238E27FC236}">
                  <a16:creationId xmlns:a16="http://schemas.microsoft.com/office/drawing/2014/main" id="{515B1C7E-CD74-D6DC-7CA6-4426EA1E309D}"/>
                </a:ext>
              </a:extLst>
            </p:cNvPr>
            <p:cNvSpPr txBox="1"/>
            <p:nvPr/>
          </p:nvSpPr>
          <p:spPr>
            <a:xfrm rot="20280000">
              <a:off x="1315718" y="2533575"/>
              <a:ext cx="1972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C00000"/>
                  </a:solidFill>
                  <a:latin typeface="Ems bolder font"/>
                </a:rPr>
                <a:t>Quantitative </a:t>
              </a:r>
            </a:p>
          </p:txBody>
        </p:sp>
      </p:grpSp>
    </p:spTree>
    <p:extLst>
      <p:ext uri="{BB962C8B-B14F-4D97-AF65-F5344CB8AC3E}">
        <p14:creationId xmlns:p14="http://schemas.microsoft.com/office/powerpoint/2010/main" val="423909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 name="Picture 1" descr="A blue and orange text with a cup and a chain&#10;&#10;AI-generated content may be incorrect.">
            <a:extLst>
              <a:ext uri="{FF2B5EF4-FFF2-40B4-BE49-F238E27FC236}">
                <a16:creationId xmlns:a16="http://schemas.microsoft.com/office/drawing/2014/main" id="{8EFA66C6-4EEA-1F63-0A7D-CBBF47DFE710}"/>
              </a:ext>
            </a:extLst>
          </p:cNvPr>
          <p:cNvPicPr>
            <a:picLocks noChangeAspect="1"/>
          </p:cNvPicPr>
          <p:nvPr/>
        </p:nvPicPr>
        <p:blipFill>
          <a:blip r:embed="rId4" cstate="screen">
            <a:extLst>
              <a:ext uri="{28A0092B-C50C-407E-A947-70E740481C1C}">
                <a14:useLocalDpi xmlns:a14="http://schemas.microsoft.com/office/drawing/2010/main"/>
              </a:ext>
            </a:extLst>
          </a:blip>
          <a:srcRect r="-60"/>
          <a:stretch>
            <a:fillRect/>
          </a:stretch>
        </p:blipFill>
        <p:spPr>
          <a:xfrm>
            <a:off x="1103709" y="1460897"/>
            <a:ext cx="9978638" cy="4966066"/>
          </a:xfrm>
          <a:prstGeom prst="rect">
            <a:avLst/>
          </a:prstGeom>
        </p:spPr>
      </p:pic>
    </p:spTree>
    <p:extLst>
      <p:ext uri="{BB962C8B-B14F-4D97-AF65-F5344CB8AC3E}">
        <p14:creationId xmlns:p14="http://schemas.microsoft.com/office/powerpoint/2010/main" val="858017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48C4AF1-5EB9-B264-4507-20981A9B3C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8811" y="1440655"/>
            <a:ext cx="4900264" cy="845345"/>
          </a:xfrm>
          <a:prstGeom prst="rect">
            <a:avLst/>
          </a:prstGeom>
        </p:spPr>
      </p:pic>
      <p:pic>
        <p:nvPicPr>
          <p:cNvPr id="17" name="Picture 16" descr="An orange rectangular object with black border&#10;&#10;AI-generated content may be incorrect.">
            <a:extLst>
              <a:ext uri="{FF2B5EF4-FFF2-40B4-BE49-F238E27FC236}">
                <a16:creationId xmlns:a16="http://schemas.microsoft.com/office/drawing/2014/main" id="{623CC590-059C-FB13-EE4E-BD6E14B925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64732" y="2541979"/>
            <a:ext cx="4906218" cy="779862"/>
          </a:xfrm>
          <a:prstGeom prst="rect">
            <a:avLst/>
          </a:prstGeom>
        </p:spPr>
      </p:pic>
      <p:pic>
        <p:nvPicPr>
          <p:cNvPr id="21" name="Picture 20" descr="A white rectangular object with black edges&#10;&#10;AI-generated content may be incorrect.">
            <a:extLst>
              <a:ext uri="{FF2B5EF4-FFF2-40B4-BE49-F238E27FC236}">
                <a16:creationId xmlns:a16="http://schemas.microsoft.com/office/drawing/2014/main" id="{8B41A772-600F-5709-10BE-E7594CD483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94400" y="3689626"/>
            <a:ext cx="4840735" cy="791767"/>
          </a:xfrm>
          <a:prstGeom prst="rect">
            <a:avLst/>
          </a:prstGeom>
        </p:spPr>
      </p:pic>
      <p:pic>
        <p:nvPicPr>
          <p:cNvPr id="23" name="Picture 22" descr="A blue rectangle with black border&#10;&#10;AI-generated content may be incorrect.">
            <a:extLst>
              <a:ext uri="{FF2B5EF4-FFF2-40B4-BE49-F238E27FC236}">
                <a16:creationId xmlns:a16="http://schemas.microsoft.com/office/drawing/2014/main" id="{7857F9DF-2E60-9F6B-5CD4-9C5BA116615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38515" y="4738683"/>
            <a:ext cx="4894312" cy="833440"/>
          </a:xfrm>
          <a:prstGeom prst="rect">
            <a:avLst/>
          </a:prstGeom>
        </p:spPr>
      </p:pic>
      <p:pic>
        <p:nvPicPr>
          <p:cNvPr id="25" name="Picture 24" descr="A blue rectangle with black border&#10;&#10;AI-generated content may be incorrect.">
            <a:extLst>
              <a:ext uri="{FF2B5EF4-FFF2-40B4-BE49-F238E27FC236}">
                <a16:creationId xmlns:a16="http://schemas.microsoft.com/office/drawing/2014/main" id="{41381EFA-B5F9-9905-8D24-7C1A761B8C4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46814" y="5875732"/>
            <a:ext cx="5370563" cy="815580"/>
          </a:xfrm>
          <a:prstGeom prst="rect">
            <a:avLst/>
          </a:prstGeom>
        </p:spPr>
      </p:pic>
      <p:pic>
        <p:nvPicPr>
          <p:cNvPr id="2" name="Picture 1">
            <a:extLst>
              <a:ext uri="{FF2B5EF4-FFF2-40B4-BE49-F238E27FC236}">
                <a16:creationId xmlns:a16="http://schemas.microsoft.com/office/drawing/2014/main" id="{DFD71EB1-1DD6-4D19-C78C-3AE4F689245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827" y="1366959"/>
            <a:ext cx="5569031" cy="960714"/>
          </a:xfrm>
          <a:prstGeom prst="rect">
            <a:avLst/>
          </a:prstGeom>
        </p:spPr>
      </p:pic>
      <p:pic>
        <p:nvPicPr>
          <p:cNvPr id="5" name="Picture 4" descr="An orange rectangular object with black border&#10;&#10;AI-generated content may be incorrect.">
            <a:extLst>
              <a:ext uri="{FF2B5EF4-FFF2-40B4-BE49-F238E27FC236}">
                <a16:creationId xmlns:a16="http://schemas.microsoft.com/office/drawing/2014/main" id="{54D81CD3-3522-6CCC-57F1-BC017491F4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9373" y="2541981"/>
            <a:ext cx="4906218" cy="779862"/>
          </a:xfrm>
          <a:prstGeom prst="rect">
            <a:avLst/>
          </a:prstGeom>
        </p:spPr>
      </p:pic>
      <p:pic>
        <p:nvPicPr>
          <p:cNvPr id="6" name="Picture 5" descr="A white rectangular object with black edges&#10;&#10;AI-generated content may be incorrect.">
            <a:extLst>
              <a:ext uri="{FF2B5EF4-FFF2-40B4-BE49-F238E27FC236}">
                <a16:creationId xmlns:a16="http://schemas.microsoft.com/office/drawing/2014/main" id="{CD46D6B2-CB45-0F86-2422-43F003DA58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1" y="3708795"/>
            <a:ext cx="4840735" cy="791767"/>
          </a:xfrm>
          <a:prstGeom prst="rect">
            <a:avLst/>
          </a:prstGeom>
        </p:spPr>
      </p:pic>
      <p:pic>
        <p:nvPicPr>
          <p:cNvPr id="7" name="Picture 6" descr="A blue rectangle with black border&#10;&#10;AI-generated content may be incorrect.">
            <a:extLst>
              <a:ext uri="{FF2B5EF4-FFF2-40B4-BE49-F238E27FC236}">
                <a16:creationId xmlns:a16="http://schemas.microsoft.com/office/drawing/2014/main" id="{54AA4BC8-7FAB-AE92-DDDE-71D969622B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8032" y="4738685"/>
            <a:ext cx="4894312" cy="833440"/>
          </a:xfrm>
          <a:prstGeom prst="rect">
            <a:avLst/>
          </a:prstGeom>
        </p:spPr>
      </p:pic>
      <p:pic>
        <p:nvPicPr>
          <p:cNvPr id="8" name="Picture 7" descr="A blue rectangle with black border&#10;&#10;AI-generated content may be incorrect.">
            <a:extLst>
              <a:ext uri="{FF2B5EF4-FFF2-40B4-BE49-F238E27FC236}">
                <a16:creationId xmlns:a16="http://schemas.microsoft.com/office/drawing/2014/main" id="{D810D3ED-0FEF-6F4F-8301-10D35C78911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4623" y="5810248"/>
            <a:ext cx="4906220" cy="815580"/>
          </a:xfrm>
          <a:prstGeom prst="rect">
            <a:avLst/>
          </a:prstGeom>
        </p:spPr>
      </p:pic>
      <p:sp>
        <p:nvSpPr>
          <p:cNvPr id="22" name="TextBox 21">
            <a:extLst>
              <a:ext uri="{FF2B5EF4-FFF2-40B4-BE49-F238E27FC236}">
                <a16:creationId xmlns:a16="http://schemas.microsoft.com/office/drawing/2014/main" id="{90410885-8249-EEC9-8F24-CFFF8F8C8D66}"/>
              </a:ext>
            </a:extLst>
          </p:cNvPr>
          <p:cNvSpPr txBox="1"/>
          <p:nvPr/>
        </p:nvSpPr>
        <p:spPr>
          <a:xfrm>
            <a:off x="416765" y="1504128"/>
            <a:ext cx="5051314" cy="707886"/>
          </a:xfrm>
          <a:prstGeom prst="rect">
            <a:avLst/>
          </a:prstGeom>
          <a:noFill/>
        </p:spPr>
        <p:txBody>
          <a:bodyPr wrap="square">
            <a:spAutoFit/>
          </a:bodyPr>
          <a:lstStyle/>
          <a:p>
            <a:pPr algn="ctr"/>
            <a:r>
              <a:rPr lang="en-US" sz="2000" b="1" dirty="0">
                <a:latin typeface="Montserrat" pitchFamily="2" charset="0"/>
                <a:cs typeface="Futura Medium"/>
              </a:rPr>
              <a:t>Giving people questionnaires to complete</a:t>
            </a:r>
            <a:r>
              <a:rPr lang="en-US" sz="2000" dirty="0">
                <a:latin typeface="Montserrat" pitchFamily="2" charset="0"/>
                <a:cs typeface="Futura Medium"/>
              </a:rPr>
              <a:t>  </a:t>
            </a:r>
            <a:endParaRPr lang="en-US" sz="2000" dirty="0">
              <a:latin typeface="Montserrat" pitchFamily="2" charset="0"/>
              <a:cs typeface="Futura Medium" panose="020B0602020204020303" pitchFamily="34" charset="-79"/>
            </a:endParaRPr>
          </a:p>
        </p:txBody>
      </p:sp>
      <p:sp>
        <p:nvSpPr>
          <p:cNvPr id="24" name="TextBox 23">
            <a:extLst>
              <a:ext uri="{FF2B5EF4-FFF2-40B4-BE49-F238E27FC236}">
                <a16:creationId xmlns:a16="http://schemas.microsoft.com/office/drawing/2014/main" id="{25F3BE6A-17DC-1959-E128-E9A6FE8972E4}"/>
              </a:ext>
            </a:extLst>
          </p:cNvPr>
          <p:cNvSpPr txBox="1"/>
          <p:nvPr/>
        </p:nvSpPr>
        <p:spPr>
          <a:xfrm>
            <a:off x="8151471" y="1695270"/>
            <a:ext cx="3014944" cy="400110"/>
          </a:xfrm>
          <a:prstGeom prst="rect">
            <a:avLst/>
          </a:prstGeom>
          <a:noFill/>
        </p:spPr>
        <p:txBody>
          <a:bodyPr wrap="square">
            <a:spAutoFit/>
          </a:bodyPr>
          <a:lstStyle/>
          <a:p>
            <a:pPr algn="ctr"/>
            <a:r>
              <a:rPr lang="en-US" sz="2000" b="1" dirty="0">
                <a:latin typeface="Montserrat" pitchFamily="2" charset="0"/>
                <a:cs typeface="Futura Medium"/>
              </a:rPr>
              <a:t>Interviewing people  </a:t>
            </a:r>
            <a:endParaRPr lang="en-US" sz="2000" b="1" dirty="0">
              <a:latin typeface="Montserrat" pitchFamily="2" charset="0"/>
              <a:cs typeface="Futura Medium" panose="020B0602020204020303" pitchFamily="34" charset="-79"/>
            </a:endParaRPr>
          </a:p>
        </p:txBody>
      </p:sp>
      <p:sp>
        <p:nvSpPr>
          <p:cNvPr id="26" name="TextBox 25">
            <a:extLst>
              <a:ext uri="{FF2B5EF4-FFF2-40B4-BE49-F238E27FC236}">
                <a16:creationId xmlns:a16="http://schemas.microsoft.com/office/drawing/2014/main" id="{7059E151-4DF2-AF81-DCDF-86046331A259}"/>
              </a:ext>
            </a:extLst>
          </p:cNvPr>
          <p:cNvSpPr txBox="1"/>
          <p:nvPr/>
        </p:nvSpPr>
        <p:spPr>
          <a:xfrm>
            <a:off x="1399589" y="2721826"/>
            <a:ext cx="2856288" cy="400110"/>
          </a:xfrm>
          <a:prstGeom prst="rect">
            <a:avLst/>
          </a:prstGeom>
          <a:noFill/>
        </p:spPr>
        <p:txBody>
          <a:bodyPr wrap="square">
            <a:spAutoFit/>
          </a:bodyPr>
          <a:lstStyle/>
          <a:p>
            <a:pPr algn="ctr"/>
            <a:r>
              <a:rPr lang="en-US" sz="2000" b="1" dirty="0">
                <a:latin typeface="Montserrat" pitchFamily="2" charset="0"/>
                <a:cs typeface="Futura Medium"/>
              </a:rPr>
              <a:t>Story completion </a:t>
            </a:r>
            <a:endParaRPr lang="en-US" sz="2000" b="1" dirty="0">
              <a:latin typeface="Montserrat" pitchFamily="2" charset="0"/>
              <a:cs typeface="Futura Medium" panose="020B0602020204020303" pitchFamily="34" charset="-79"/>
            </a:endParaRPr>
          </a:p>
        </p:txBody>
      </p:sp>
      <p:sp>
        <p:nvSpPr>
          <p:cNvPr id="28" name="TextBox 27">
            <a:extLst>
              <a:ext uri="{FF2B5EF4-FFF2-40B4-BE49-F238E27FC236}">
                <a16:creationId xmlns:a16="http://schemas.microsoft.com/office/drawing/2014/main" id="{A3CFD5E9-6C60-B044-A69F-7A322E555D3D}"/>
              </a:ext>
            </a:extLst>
          </p:cNvPr>
          <p:cNvSpPr txBox="1"/>
          <p:nvPr/>
        </p:nvSpPr>
        <p:spPr>
          <a:xfrm>
            <a:off x="7872154" y="2748553"/>
            <a:ext cx="3287485" cy="400110"/>
          </a:xfrm>
          <a:prstGeom prst="rect">
            <a:avLst/>
          </a:prstGeom>
          <a:noFill/>
        </p:spPr>
        <p:txBody>
          <a:bodyPr wrap="square">
            <a:spAutoFit/>
          </a:bodyPr>
          <a:lstStyle/>
          <a:p>
            <a:r>
              <a:rPr lang="en-US" sz="2000" b="1" dirty="0">
                <a:latin typeface="Montserrat" pitchFamily="2" charset="0"/>
                <a:cs typeface="Futura Medium"/>
              </a:rPr>
              <a:t>Carrying out a survey </a:t>
            </a:r>
            <a:endParaRPr lang="en-US" sz="2000" b="1" dirty="0">
              <a:latin typeface="Montserrat" pitchFamily="2" charset="0"/>
              <a:cs typeface="Futura Medium" panose="020B0602020204020303" pitchFamily="34" charset="-79"/>
            </a:endParaRPr>
          </a:p>
        </p:txBody>
      </p:sp>
      <p:sp>
        <p:nvSpPr>
          <p:cNvPr id="30" name="TextBox 29">
            <a:extLst>
              <a:ext uri="{FF2B5EF4-FFF2-40B4-BE49-F238E27FC236}">
                <a16:creationId xmlns:a16="http://schemas.microsoft.com/office/drawing/2014/main" id="{5F4F3FC7-17A2-A33E-B6E9-9A74AB2474BF}"/>
              </a:ext>
            </a:extLst>
          </p:cNvPr>
          <p:cNvSpPr txBox="1"/>
          <p:nvPr/>
        </p:nvSpPr>
        <p:spPr>
          <a:xfrm>
            <a:off x="937435" y="3898809"/>
            <a:ext cx="2965022" cy="400110"/>
          </a:xfrm>
          <a:prstGeom prst="rect">
            <a:avLst/>
          </a:prstGeom>
          <a:noFill/>
        </p:spPr>
        <p:txBody>
          <a:bodyPr wrap="square">
            <a:spAutoFit/>
          </a:bodyPr>
          <a:lstStyle/>
          <a:p>
            <a:pPr algn="ctr"/>
            <a:r>
              <a:rPr lang="en-US" sz="2000" b="1" dirty="0">
                <a:latin typeface="Montserrat" pitchFamily="2" charset="0"/>
                <a:cs typeface="Futura Medium"/>
              </a:rPr>
              <a:t>Using a case study</a:t>
            </a:r>
          </a:p>
        </p:txBody>
      </p:sp>
      <p:sp>
        <p:nvSpPr>
          <p:cNvPr id="32" name="TextBox 31">
            <a:extLst>
              <a:ext uri="{FF2B5EF4-FFF2-40B4-BE49-F238E27FC236}">
                <a16:creationId xmlns:a16="http://schemas.microsoft.com/office/drawing/2014/main" id="{F087A482-629B-9F83-E77A-6D5AE79A9D64}"/>
              </a:ext>
            </a:extLst>
          </p:cNvPr>
          <p:cNvSpPr txBox="1"/>
          <p:nvPr/>
        </p:nvSpPr>
        <p:spPr>
          <a:xfrm>
            <a:off x="7168927" y="3784394"/>
            <a:ext cx="4374292" cy="707886"/>
          </a:xfrm>
          <a:prstGeom prst="rect">
            <a:avLst/>
          </a:prstGeom>
          <a:noFill/>
        </p:spPr>
        <p:txBody>
          <a:bodyPr wrap="square">
            <a:spAutoFit/>
          </a:bodyPr>
          <a:lstStyle/>
          <a:p>
            <a:pPr algn="ctr"/>
            <a:r>
              <a:rPr lang="en-US" sz="2000" b="1" dirty="0">
                <a:latin typeface="Montserrat" pitchFamily="2" charset="0"/>
                <a:cs typeface="Futura Medium" panose="020B0602020204020303" pitchFamily="34" charset="-79"/>
              </a:rPr>
              <a:t>Reading books or scientific papers</a:t>
            </a:r>
          </a:p>
        </p:txBody>
      </p:sp>
      <p:sp>
        <p:nvSpPr>
          <p:cNvPr id="34" name="TextBox 33">
            <a:extLst>
              <a:ext uri="{FF2B5EF4-FFF2-40B4-BE49-F238E27FC236}">
                <a16:creationId xmlns:a16="http://schemas.microsoft.com/office/drawing/2014/main" id="{F4678F78-2CE2-06C2-8D1F-07637DA0AAC7}"/>
              </a:ext>
            </a:extLst>
          </p:cNvPr>
          <p:cNvSpPr txBox="1"/>
          <p:nvPr/>
        </p:nvSpPr>
        <p:spPr>
          <a:xfrm>
            <a:off x="1579909" y="4953762"/>
            <a:ext cx="4030213" cy="400110"/>
          </a:xfrm>
          <a:prstGeom prst="rect">
            <a:avLst/>
          </a:prstGeom>
          <a:noFill/>
        </p:spPr>
        <p:txBody>
          <a:bodyPr wrap="square">
            <a:spAutoFit/>
          </a:bodyPr>
          <a:lstStyle/>
          <a:p>
            <a:pPr algn="ctr"/>
            <a:r>
              <a:rPr lang="en-US" sz="2000" b="1" dirty="0">
                <a:latin typeface="Montserrat" pitchFamily="2" charset="0"/>
                <a:cs typeface="Futura Medium"/>
              </a:rPr>
              <a:t>Looking at photos or videos</a:t>
            </a:r>
            <a:r>
              <a:rPr lang="en-US" sz="2000" dirty="0">
                <a:latin typeface="Montserrat" pitchFamily="2" charset="0"/>
                <a:cs typeface="Futura Medium"/>
              </a:rPr>
              <a:t>  </a:t>
            </a:r>
            <a:endParaRPr lang="en-US" sz="2000" dirty="0">
              <a:latin typeface="Montserrat" pitchFamily="2" charset="0"/>
              <a:cs typeface="Futura Medium" panose="020B0602020204020303" pitchFamily="34" charset="-79"/>
            </a:endParaRPr>
          </a:p>
        </p:txBody>
      </p:sp>
      <p:sp>
        <p:nvSpPr>
          <p:cNvPr id="36" name="TextBox 35">
            <a:extLst>
              <a:ext uri="{FF2B5EF4-FFF2-40B4-BE49-F238E27FC236}">
                <a16:creationId xmlns:a16="http://schemas.microsoft.com/office/drawing/2014/main" id="{FE5EC077-6626-255C-AA99-D6C8DF01E94F}"/>
              </a:ext>
            </a:extLst>
          </p:cNvPr>
          <p:cNvSpPr txBox="1"/>
          <p:nvPr/>
        </p:nvSpPr>
        <p:spPr>
          <a:xfrm>
            <a:off x="7787008" y="4921272"/>
            <a:ext cx="2655518" cy="400110"/>
          </a:xfrm>
          <a:prstGeom prst="rect">
            <a:avLst/>
          </a:prstGeom>
          <a:noFill/>
        </p:spPr>
        <p:txBody>
          <a:bodyPr wrap="square">
            <a:spAutoFit/>
          </a:bodyPr>
          <a:lstStyle/>
          <a:p>
            <a:pPr algn="ctr"/>
            <a:r>
              <a:rPr lang="en-US" sz="2000" b="1" dirty="0">
                <a:latin typeface="Montserrat" pitchFamily="2" charset="0"/>
                <a:cs typeface="Futura Medium" panose="020B0602020204020303" pitchFamily="34" charset="-79"/>
              </a:rPr>
              <a:t>Observation tasks </a:t>
            </a:r>
          </a:p>
        </p:txBody>
      </p:sp>
      <p:sp>
        <p:nvSpPr>
          <p:cNvPr id="38" name="TextBox 37">
            <a:extLst>
              <a:ext uri="{FF2B5EF4-FFF2-40B4-BE49-F238E27FC236}">
                <a16:creationId xmlns:a16="http://schemas.microsoft.com/office/drawing/2014/main" id="{5C718107-B4F6-52B9-D30C-C522CC7E6545}"/>
              </a:ext>
            </a:extLst>
          </p:cNvPr>
          <p:cNvSpPr txBox="1"/>
          <p:nvPr/>
        </p:nvSpPr>
        <p:spPr>
          <a:xfrm>
            <a:off x="1263004" y="6017983"/>
            <a:ext cx="2938956" cy="400110"/>
          </a:xfrm>
          <a:prstGeom prst="rect">
            <a:avLst/>
          </a:prstGeom>
          <a:noFill/>
        </p:spPr>
        <p:txBody>
          <a:bodyPr wrap="square">
            <a:spAutoFit/>
          </a:bodyPr>
          <a:lstStyle/>
          <a:p>
            <a:pPr algn="ctr"/>
            <a:r>
              <a:rPr lang="en-US" sz="2000" b="1" dirty="0">
                <a:latin typeface="Montserrat" pitchFamily="2" charset="0"/>
                <a:cs typeface="Futura Medium"/>
              </a:rPr>
              <a:t>Internet research </a:t>
            </a:r>
            <a:endParaRPr lang="en-US" sz="2000" b="1" dirty="0">
              <a:latin typeface="Montserrat" pitchFamily="2" charset="0"/>
              <a:cs typeface="Futura Medium" panose="020B0602020204020303" pitchFamily="34" charset="-79"/>
            </a:endParaRPr>
          </a:p>
        </p:txBody>
      </p:sp>
      <p:sp>
        <p:nvSpPr>
          <p:cNvPr id="40" name="TextBox 39">
            <a:extLst>
              <a:ext uri="{FF2B5EF4-FFF2-40B4-BE49-F238E27FC236}">
                <a16:creationId xmlns:a16="http://schemas.microsoft.com/office/drawing/2014/main" id="{A700FC63-AEA6-507F-E021-CE2D7A991952}"/>
              </a:ext>
            </a:extLst>
          </p:cNvPr>
          <p:cNvSpPr txBox="1"/>
          <p:nvPr/>
        </p:nvSpPr>
        <p:spPr>
          <a:xfrm>
            <a:off x="6739142" y="5967344"/>
            <a:ext cx="4804077" cy="707886"/>
          </a:xfrm>
          <a:prstGeom prst="rect">
            <a:avLst/>
          </a:prstGeom>
          <a:noFill/>
        </p:spPr>
        <p:txBody>
          <a:bodyPr wrap="square">
            <a:spAutoFit/>
          </a:bodyPr>
          <a:lstStyle/>
          <a:p>
            <a:pPr algn="ctr"/>
            <a:r>
              <a:rPr lang="en-US" sz="2000" b="1" dirty="0">
                <a:latin typeface="Montserrat" pitchFamily="2" charset="0"/>
                <a:cs typeface="Futura Medium"/>
              </a:rPr>
              <a:t>Using focus groups to find out information</a:t>
            </a:r>
          </a:p>
        </p:txBody>
      </p:sp>
      <p:sp>
        <p:nvSpPr>
          <p:cNvPr id="41" name="Freeform 8">
            <a:extLst>
              <a:ext uri="{FF2B5EF4-FFF2-40B4-BE49-F238E27FC236}">
                <a16:creationId xmlns:a16="http://schemas.microsoft.com/office/drawing/2014/main" id="{77768997-E0A6-12CD-5FF8-7DB8B630EE07}"/>
              </a:ext>
            </a:extLst>
          </p:cNvPr>
          <p:cNvSpPr/>
          <p:nvPr/>
        </p:nvSpPr>
        <p:spPr>
          <a:xfrm flipH="1">
            <a:off x="5184026" y="2540521"/>
            <a:ext cx="1976818" cy="2028864"/>
          </a:xfrm>
          <a:custGeom>
            <a:avLst/>
            <a:gdLst/>
            <a:ahLst/>
            <a:cxnLst/>
            <a:rect l="l" t="t" r="r" b="b"/>
            <a:pathLst>
              <a:path w="3098655" h="3447739">
                <a:moveTo>
                  <a:pt x="3098656" y="0"/>
                </a:moveTo>
                <a:lnTo>
                  <a:pt x="0" y="0"/>
                </a:lnTo>
                <a:lnTo>
                  <a:pt x="0" y="3447739"/>
                </a:lnTo>
                <a:lnTo>
                  <a:pt x="3098656" y="3447739"/>
                </a:lnTo>
                <a:lnTo>
                  <a:pt x="3098656"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4" name="Title 1">
            <a:extLst>
              <a:ext uri="{FF2B5EF4-FFF2-40B4-BE49-F238E27FC236}">
                <a16:creationId xmlns:a16="http://schemas.microsoft.com/office/drawing/2014/main" id="{FF8A1BEE-C070-FA30-D296-2D5012511F8A}"/>
              </a:ext>
            </a:extLst>
          </p:cNvPr>
          <p:cNvSpPr>
            <a:spLocks noGrp="1"/>
          </p:cNvSpPr>
          <p:nvPr>
            <p:ph type="title"/>
          </p:nvPr>
        </p:nvSpPr>
        <p:spPr>
          <a:xfrm>
            <a:off x="2420214" y="388789"/>
            <a:ext cx="7836694" cy="535531"/>
          </a:xfrm>
        </p:spPr>
        <p:txBody>
          <a:bodyPr/>
          <a:lstStyle/>
          <a:p>
            <a:pPr algn="ctr"/>
            <a:r>
              <a:rPr lang="en-US" sz="4000">
                <a:latin typeface="Ems bolder font" pitchFamily="50" charset="0"/>
                <a:ea typeface="Calibri"/>
                <a:cs typeface="Calibri"/>
              </a:rPr>
              <a:t>Examples of research methods</a:t>
            </a:r>
            <a:endParaRPr lang="en-US" sz="4000">
              <a:latin typeface="Ems bolder font" pitchFamily="50" charset="0"/>
            </a:endParaRPr>
          </a:p>
        </p:txBody>
      </p:sp>
    </p:spTree>
    <p:extLst>
      <p:ext uri="{BB962C8B-B14F-4D97-AF65-F5344CB8AC3E}">
        <p14:creationId xmlns:p14="http://schemas.microsoft.com/office/powerpoint/2010/main" val="1415709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 name="Picture 1" descr="A blue rectangle with black border&#10;&#10;AI-generated content may be incorrect.">
            <a:extLst>
              <a:ext uri="{FF2B5EF4-FFF2-40B4-BE49-F238E27FC236}">
                <a16:creationId xmlns:a16="http://schemas.microsoft.com/office/drawing/2014/main" id="{AFB4D15B-C2FA-26C2-5350-103DEF9E68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5657" y="1605642"/>
            <a:ext cx="6579504" cy="5252357"/>
          </a:xfrm>
          <a:prstGeom prst="rect">
            <a:avLst/>
          </a:prstGeom>
        </p:spPr>
      </p:pic>
      <p:sp>
        <p:nvSpPr>
          <p:cNvPr id="6" name="TextBox 5">
            <a:extLst>
              <a:ext uri="{FF2B5EF4-FFF2-40B4-BE49-F238E27FC236}">
                <a16:creationId xmlns:a16="http://schemas.microsoft.com/office/drawing/2014/main" id="{97CE4BA0-4381-145B-1197-86801C9CBFA5}"/>
              </a:ext>
            </a:extLst>
          </p:cNvPr>
          <p:cNvSpPr txBox="1"/>
          <p:nvPr/>
        </p:nvSpPr>
        <p:spPr>
          <a:xfrm>
            <a:off x="520362" y="1932650"/>
            <a:ext cx="5309529" cy="4524315"/>
          </a:xfrm>
          <a:prstGeom prst="rect">
            <a:avLst/>
          </a:prstGeom>
          <a:noFill/>
        </p:spPr>
        <p:txBody>
          <a:bodyPr wrap="square" lIns="91440" tIns="45720" rIns="91440" bIns="45720" anchor="t">
            <a:spAutoFit/>
          </a:bodyPr>
          <a:lstStyle/>
          <a:p>
            <a:r>
              <a:rPr lang="en-US" sz="2400" b="1">
                <a:latin typeface="Montserrat" pitchFamily="2" charset="0"/>
                <a:cs typeface="Futura Medium"/>
              </a:rPr>
              <a:t>In pairs or small groups, you will move around the room trying out some different research methods:</a:t>
            </a:r>
          </a:p>
          <a:p>
            <a:endParaRPr lang="en-US" sz="2400">
              <a:latin typeface="Montserrat" pitchFamily="2" charset="0"/>
              <a:cs typeface="Futura Medium" panose="020B0602020204020303" pitchFamily="34" charset="-79"/>
            </a:endParaRP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River of life</a:t>
            </a: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Emoji mapping / using maps</a:t>
            </a: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Focus groups</a:t>
            </a: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Interviews: open-ended questions</a:t>
            </a: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Questionnaires</a:t>
            </a:r>
          </a:p>
          <a:p>
            <a:pPr marL="457200" indent="-457200">
              <a:buFont typeface="Arial" panose="020B0604020202020204" pitchFamily="34" charset="0"/>
              <a:buChar char="•"/>
            </a:pPr>
            <a:r>
              <a:rPr lang="en-US" sz="2400">
                <a:latin typeface="Montserrat" pitchFamily="2" charset="0"/>
                <a:cs typeface="Futura Medium" panose="020B0602020204020303" pitchFamily="34" charset="-79"/>
              </a:rPr>
              <a:t>Story completion</a:t>
            </a:r>
          </a:p>
        </p:txBody>
      </p:sp>
      <p:sp>
        <p:nvSpPr>
          <p:cNvPr id="7" name="Freeform 5">
            <a:extLst>
              <a:ext uri="{FF2B5EF4-FFF2-40B4-BE49-F238E27FC236}">
                <a16:creationId xmlns:a16="http://schemas.microsoft.com/office/drawing/2014/main" id="{48BA16F9-B570-1099-BA3F-CC283529A714}"/>
              </a:ext>
            </a:extLst>
          </p:cNvPr>
          <p:cNvSpPr/>
          <p:nvPr/>
        </p:nvSpPr>
        <p:spPr>
          <a:xfrm>
            <a:off x="6371941" y="1352982"/>
            <a:ext cx="5395616" cy="5443612"/>
          </a:xfrm>
          <a:custGeom>
            <a:avLst/>
            <a:gdLst/>
            <a:ahLst/>
            <a:cxnLst/>
            <a:rect l="l" t="t" r="r" b="b"/>
            <a:pathLst>
              <a:path w="5878002" h="5826569">
                <a:moveTo>
                  <a:pt x="0" y="0"/>
                </a:moveTo>
                <a:lnTo>
                  <a:pt x="5878002" y="0"/>
                </a:lnTo>
                <a:lnTo>
                  <a:pt x="5878002" y="5826569"/>
                </a:lnTo>
                <a:lnTo>
                  <a:pt x="0" y="582656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7">
            <a:extLst>
              <a:ext uri="{FF2B5EF4-FFF2-40B4-BE49-F238E27FC236}">
                <a16:creationId xmlns:a16="http://schemas.microsoft.com/office/drawing/2014/main" id="{784A215E-6EB7-91CF-9705-9AD0B6B3EA00}"/>
              </a:ext>
            </a:extLst>
          </p:cNvPr>
          <p:cNvSpPr txBox="1"/>
          <p:nvPr/>
        </p:nvSpPr>
        <p:spPr>
          <a:xfrm>
            <a:off x="8556401" y="1893538"/>
            <a:ext cx="1026696" cy="646331"/>
          </a:xfrm>
          <a:prstGeom prst="rect">
            <a:avLst/>
          </a:prstGeom>
          <a:noFill/>
        </p:spPr>
        <p:txBody>
          <a:bodyPr wrap="square" rtlCol="0">
            <a:spAutoFit/>
          </a:bodyPr>
          <a:lstStyle/>
          <a:p>
            <a:pPr algn="ctr"/>
            <a:r>
              <a:rPr lang="en-US">
                <a:latin typeface="Montserrat"/>
                <a:cs typeface="Calibri" panose="020F0502020204030204" pitchFamily="34" charset="0"/>
              </a:rPr>
              <a:t>River of life</a:t>
            </a:r>
          </a:p>
        </p:txBody>
      </p:sp>
      <p:sp>
        <p:nvSpPr>
          <p:cNvPr id="9" name="TextBox 8">
            <a:extLst>
              <a:ext uri="{FF2B5EF4-FFF2-40B4-BE49-F238E27FC236}">
                <a16:creationId xmlns:a16="http://schemas.microsoft.com/office/drawing/2014/main" id="{63BB8BB6-D7E9-9F01-78A8-4DF4BF2B91F6}"/>
              </a:ext>
            </a:extLst>
          </p:cNvPr>
          <p:cNvSpPr txBox="1"/>
          <p:nvPr/>
        </p:nvSpPr>
        <p:spPr>
          <a:xfrm>
            <a:off x="6786973" y="2846169"/>
            <a:ext cx="1409604" cy="584775"/>
          </a:xfrm>
          <a:prstGeom prst="rect">
            <a:avLst/>
          </a:prstGeom>
          <a:noFill/>
        </p:spPr>
        <p:txBody>
          <a:bodyPr wrap="square" lIns="91440" tIns="45720" rIns="91440" bIns="45720" rtlCol="0" anchor="t">
            <a:spAutoFit/>
          </a:bodyPr>
          <a:lstStyle/>
          <a:p>
            <a:pPr algn="ctr"/>
            <a:r>
              <a:rPr lang="en-US" sz="1600">
                <a:latin typeface="Montserrat"/>
                <a:ea typeface="Calibri"/>
                <a:cs typeface="Calibri"/>
              </a:rPr>
              <a:t>Story completion</a:t>
            </a:r>
            <a:endParaRPr lang="en-US" sz="1600">
              <a:latin typeface="Montserrat"/>
              <a:ea typeface="Calibri"/>
              <a:cs typeface="Calibri" panose="020F0502020204030204" pitchFamily="34" charset="0"/>
            </a:endParaRPr>
          </a:p>
        </p:txBody>
      </p:sp>
      <p:sp>
        <p:nvSpPr>
          <p:cNvPr id="10" name="TextBox 9">
            <a:extLst>
              <a:ext uri="{FF2B5EF4-FFF2-40B4-BE49-F238E27FC236}">
                <a16:creationId xmlns:a16="http://schemas.microsoft.com/office/drawing/2014/main" id="{8340E6FF-DCF3-61B7-5660-12AFC037B25D}"/>
              </a:ext>
            </a:extLst>
          </p:cNvPr>
          <p:cNvSpPr txBox="1"/>
          <p:nvPr/>
        </p:nvSpPr>
        <p:spPr>
          <a:xfrm>
            <a:off x="6663968" y="4790719"/>
            <a:ext cx="1704600" cy="307777"/>
          </a:xfrm>
          <a:prstGeom prst="rect">
            <a:avLst/>
          </a:prstGeom>
          <a:noFill/>
        </p:spPr>
        <p:txBody>
          <a:bodyPr wrap="square" lIns="91440" tIns="45720" rIns="91440" bIns="45720" rtlCol="0" anchor="t">
            <a:spAutoFit/>
          </a:bodyPr>
          <a:lstStyle/>
          <a:p>
            <a:pPr algn="ctr"/>
            <a:r>
              <a:rPr lang="en-US" sz="1400">
                <a:latin typeface="Montserrat"/>
                <a:ea typeface="Calibri"/>
                <a:cs typeface="Calibri"/>
              </a:rPr>
              <a:t>Questionnaires</a:t>
            </a:r>
            <a:endParaRPr lang="en-US" sz="1600" err="1">
              <a:latin typeface="Montserrat"/>
              <a:ea typeface="Calibri"/>
              <a:cs typeface="Calibri" panose="020F0502020204030204" pitchFamily="34" charset="0"/>
            </a:endParaRPr>
          </a:p>
        </p:txBody>
      </p:sp>
      <p:sp>
        <p:nvSpPr>
          <p:cNvPr id="11" name="TextBox 10">
            <a:extLst>
              <a:ext uri="{FF2B5EF4-FFF2-40B4-BE49-F238E27FC236}">
                <a16:creationId xmlns:a16="http://schemas.microsoft.com/office/drawing/2014/main" id="{F7D3B207-1DB6-9833-D2CD-0DB9F9320FCE}"/>
              </a:ext>
            </a:extLst>
          </p:cNvPr>
          <p:cNvSpPr txBox="1"/>
          <p:nvPr/>
        </p:nvSpPr>
        <p:spPr>
          <a:xfrm>
            <a:off x="8335555" y="5501388"/>
            <a:ext cx="1468388" cy="830997"/>
          </a:xfrm>
          <a:prstGeom prst="rect">
            <a:avLst/>
          </a:prstGeom>
          <a:noFill/>
        </p:spPr>
        <p:txBody>
          <a:bodyPr wrap="square" lIns="91440" tIns="45720" rIns="91440" bIns="45720" rtlCol="0" anchor="t">
            <a:spAutoFit/>
          </a:bodyPr>
          <a:lstStyle/>
          <a:p>
            <a:pPr algn="ctr"/>
            <a:r>
              <a:rPr lang="en-US" sz="1600">
                <a:latin typeface="Montserrat"/>
                <a:cs typeface="Calibri"/>
              </a:rPr>
              <a:t>Interviews: open-ended questions</a:t>
            </a:r>
          </a:p>
        </p:txBody>
      </p:sp>
      <p:sp>
        <p:nvSpPr>
          <p:cNvPr id="12" name="TextBox 11">
            <a:extLst>
              <a:ext uri="{FF2B5EF4-FFF2-40B4-BE49-F238E27FC236}">
                <a16:creationId xmlns:a16="http://schemas.microsoft.com/office/drawing/2014/main" id="{BB691300-636A-81F0-A8A8-D9D8CE034E6F}"/>
              </a:ext>
            </a:extLst>
          </p:cNvPr>
          <p:cNvSpPr txBox="1"/>
          <p:nvPr/>
        </p:nvSpPr>
        <p:spPr>
          <a:xfrm>
            <a:off x="9708245" y="4791589"/>
            <a:ext cx="1808481" cy="338554"/>
          </a:xfrm>
          <a:prstGeom prst="rect">
            <a:avLst/>
          </a:prstGeom>
          <a:noFill/>
        </p:spPr>
        <p:txBody>
          <a:bodyPr wrap="square" lIns="91440" tIns="45720" rIns="91440" bIns="45720" rtlCol="0" anchor="t">
            <a:spAutoFit/>
          </a:bodyPr>
          <a:lstStyle/>
          <a:p>
            <a:pPr algn="ctr"/>
            <a:r>
              <a:rPr lang="en-US" sz="1600">
                <a:latin typeface="Montserrat"/>
                <a:ea typeface="Calibri"/>
                <a:cs typeface="Calibri"/>
              </a:rPr>
              <a:t>Focus groups</a:t>
            </a:r>
            <a:endParaRPr lang="en-US" sz="1600">
              <a:latin typeface="Montserrat"/>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635AC808-662B-A936-6635-D4AE71FD428E}"/>
              </a:ext>
            </a:extLst>
          </p:cNvPr>
          <p:cNvSpPr txBox="1"/>
          <p:nvPr/>
        </p:nvSpPr>
        <p:spPr>
          <a:xfrm>
            <a:off x="10024789" y="2782668"/>
            <a:ext cx="1318890" cy="646331"/>
          </a:xfrm>
          <a:prstGeom prst="rect">
            <a:avLst/>
          </a:prstGeom>
          <a:noFill/>
        </p:spPr>
        <p:txBody>
          <a:bodyPr wrap="square" lIns="91440" tIns="45720" rIns="91440" bIns="45720" rtlCol="0" anchor="t">
            <a:spAutoFit/>
          </a:bodyPr>
          <a:lstStyle/>
          <a:p>
            <a:pPr algn="ctr"/>
            <a:r>
              <a:rPr lang="en-US">
                <a:latin typeface="Montserrat"/>
                <a:ea typeface="Calibri"/>
                <a:cs typeface="Calibri"/>
              </a:rPr>
              <a:t>Emoji mapping</a:t>
            </a:r>
            <a:endParaRPr lang="en-US">
              <a:latin typeface="Montserrat"/>
              <a:ea typeface="Calibri"/>
              <a:cs typeface="Calibri" panose="020F0502020204030204" pitchFamily="34" charset="0"/>
            </a:endParaRPr>
          </a:p>
        </p:txBody>
      </p:sp>
      <p:sp>
        <p:nvSpPr>
          <p:cNvPr id="5" name="Title 1">
            <a:extLst>
              <a:ext uri="{FF2B5EF4-FFF2-40B4-BE49-F238E27FC236}">
                <a16:creationId xmlns:a16="http://schemas.microsoft.com/office/drawing/2014/main" id="{EE12A611-B0B4-A468-2C8A-461851194309}"/>
              </a:ext>
            </a:extLst>
          </p:cNvPr>
          <p:cNvSpPr>
            <a:spLocks noGrp="1"/>
          </p:cNvSpPr>
          <p:nvPr>
            <p:ph type="title"/>
          </p:nvPr>
        </p:nvSpPr>
        <p:spPr>
          <a:xfrm>
            <a:off x="1381990" y="401035"/>
            <a:ext cx="9432471" cy="535531"/>
          </a:xfrm>
        </p:spPr>
        <p:txBody>
          <a:bodyPr/>
          <a:lstStyle/>
          <a:p>
            <a:pPr algn="ctr"/>
            <a:r>
              <a:rPr lang="en-US" sz="4000">
                <a:latin typeface="Ems bolder font" pitchFamily="50" charset="0"/>
                <a:ea typeface="Calibri"/>
                <a:cs typeface="Calibri"/>
              </a:rPr>
              <a:t>Activity 3: Research methods circus</a:t>
            </a:r>
          </a:p>
        </p:txBody>
      </p:sp>
    </p:spTree>
    <p:extLst>
      <p:ext uri="{BB962C8B-B14F-4D97-AF65-F5344CB8AC3E}">
        <p14:creationId xmlns:p14="http://schemas.microsoft.com/office/powerpoint/2010/main" val="2818678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9" name="Freeform 7">
            <a:extLst>
              <a:ext uri="{FF2B5EF4-FFF2-40B4-BE49-F238E27FC236}">
                <a16:creationId xmlns:a16="http://schemas.microsoft.com/office/drawing/2014/main" id="{D422AB90-0335-957E-FE4C-6D4738998E3D}"/>
              </a:ext>
            </a:extLst>
          </p:cNvPr>
          <p:cNvSpPr/>
          <p:nvPr/>
        </p:nvSpPr>
        <p:spPr>
          <a:xfrm rot="720000">
            <a:off x="9926787" y="3505567"/>
            <a:ext cx="2048934" cy="1160573"/>
          </a:xfrm>
          <a:custGeom>
            <a:avLst/>
            <a:gdLst/>
            <a:ahLst/>
            <a:cxnLst/>
            <a:rect l="l" t="t" r="r" b="b"/>
            <a:pathLst>
              <a:path w="4765067" h="2988996">
                <a:moveTo>
                  <a:pt x="0" y="0"/>
                </a:moveTo>
                <a:lnTo>
                  <a:pt x="4765067" y="0"/>
                </a:lnTo>
                <a:lnTo>
                  <a:pt x="4765067" y="2988997"/>
                </a:lnTo>
                <a:lnTo>
                  <a:pt x="0" y="29889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8">
            <a:extLst>
              <a:ext uri="{FF2B5EF4-FFF2-40B4-BE49-F238E27FC236}">
                <a16:creationId xmlns:a16="http://schemas.microsoft.com/office/drawing/2014/main" id="{A32FED29-D40C-09A0-ABEF-5503AFE41D04}"/>
              </a:ext>
            </a:extLst>
          </p:cNvPr>
          <p:cNvSpPr/>
          <p:nvPr/>
        </p:nvSpPr>
        <p:spPr>
          <a:xfrm rot="-420000">
            <a:off x="9342248" y="1507875"/>
            <a:ext cx="1722740" cy="1699728"/>
          </a:xfrm>
          <a:custGeom>
            <a:avLst/>
            <a:gdLst/>
            <a:ahLst/>
            <a:cxnLst/>
            <a:rect l="l" t="t" r="r" b="b"/>
            <a:pathLst>
              <a:path w="3405937" h="3604166">
                <a:moveTo>
                  <a:pt x="0" y="0"/>
                </a:moveTo>
                <a:lnTo>
                  <a:pt x="3405937" y="0"/>
                </a:lnTo>
                <a:lnTo>
                  <a:pt x="3405937" y="3604166"/>
                </a:lnTo>
                <a:lnTo>
                  <a:pt x="0" y="360416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5">
            <a:extLst>
              <a:ext uri="{FF2B5EF4-FFF2-40B4-BE49-F238E27FC236}">
                <a16:creationId xmlns:a16="http://schemas.microsoft.com/office/drawing/2014/main" id="{F663CE3E-C6DB-A50C-A2BF-878CF0C8D114}"/>
              </a:ext>
            </a:extLst>
          </p:cNvPr>
          <p:cNvSpPr/>
          <p:nvPr/>
        </p:nvSpPr>
        <p:spPr>
          <a:xfrm rot="-780000">
            <a:off x="9405117" y="5061130"/>
            <a:ext cx="1171481" cy="1546115"/>
          </a:xfrm>
          <a:custGeom>
            <a:avLst/>
            <a:gdLst/>
            <a:ahLst/>
            <a:cxnLst/>
            <a:rect l="l" t="t" r="r" b="b"/>
            <a:pathLst>
              <a:path w="2612187" h="3376010">
                <a:moveTo>
                  <a:pt x="0" y="0"/>
                </a:moveTo>
                <a:lnTo>
                  <a:pt x="2612187" y="0"/>
                </a:lnTo>
                <a:lnTo>
                  <a:pt x="2612187" y="3376010"/>
                </a:lnTo>
                <a:lnTo>
                  <a:pt x="0" y="337601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Title 1">
            <a:extLst>
              <a:ext uri="{FF2B5EF4-FFF2-40B4-BE49-F238E27FC236}">
                <a16:creationId xmlns:a16="http://schemas.microsoft.com/office/drawing/2014/main" id="{B2D52F9D-6527-6668-6BA6-630198F66E80}"/>
              </a:ext>
            </a:extLst>
          </p:cNvPr>
          <p:cNvSpPr txBox="1">
            <a:spLocks/>
          </p:cNvSpPr>
          <p:nvPr/>
        </p:nvSpPr>
        <p:spPr>
          <a:xfrm>
            <a:off x="3701347" y="250982"/>
            <a:ext cx="5543749" cy="812866"/>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a:latin typeface="Ems bolder font" pitchFamily="50" charset="0"/>
                <a:cs typeface="Arial"/>
              </a:rPr>
              <a:t>Self-directed tasks</a:t>
            </a:r>
          </a:p>
        </p:txBody>
      </p:sp>
      <p:pic>
        <p:nvPicPr>
          <p:cNvPr id="6" name="Picture 5" descr="A blue rectangle with black border&#10;&#10;AI-generated content may be incorrect.">
            <a:extLst>
              <a:ext uri="{FF2B5EF4-FFF2-40B4-BE49-F238E27FC236}">
                <a16:creationId xmlns:a16="http://schemas.microsoft.com/office/drawing/2014/main" id="{3EDDB06E-D00D-A3E8-A9E5-A2F72CDE1A56}"/>
              </a:ext>
            </a:extLst>
          </p:cNvPr>
          <p:cNvPicPr>
            <a:picLocks noChangeAspect="1"/>
          </p:cNvPicPr>
          <p:nvPr/>
        </p:nvPicPr>
        <p:blipFill>
          <a:blip r:embed="rId7"/>
          <a:stretch>
            <a:fillRect/>
          </a:stretch>
        </p:blipFill>
        <p:spPr>
          <a:xfrm>
            <a:off x="-421" y="1177818"/>
            <a:ext cx="9264064" cy="5756382"/>
          </a:xfrm>
          <a:prstGeom prst="rect">
            <a:avLst/>
          </a:prstGeom>
        </p:spPr>
      </p:pic>
      <p:sp>
        <p:nvSpPr>
          <p:cNvPr id="8" name="TextBox 7">
            <a:extLst>
              <a:ext uri="{FF2B5EF4-FFF2-40B4-BE49-F238E27FC236}">
                <a16:creationId xmlns:a16="http://schemas.microsoft.com/office/drawing/2014/main" id="{0B3A5FB8-938F-E195-4B39-C0C37E78F33F}"/>
              </a:ext>
            </a:extLst>
          </p:cNvPr>
          <p:cNvSpPr txBox="1"/>
          <p:nvPr/>
        </p:nvSpPr>
        <p:spPr>
          <a:xfrm>
            <a:off x="278865" y="1573510"/>
            <a:ext cx="8527678" cy="5386090"/>
          </a:xfrm>
          <a:prstGeom prst="rect">
            <a:avLst/>
          </a:prstGeom>
          <a:noFill/>
        </p:spPr>
        <p:txBody>
          <a:bodyPr wrap="square" lIns="91440" tIns="45720" rIns="91440" bIns="45720" anchor="t">
            <a:spAutoFit/>
          </a:bodyPr>
          <a:lstStyle/>
          <a:p>
            <a:pPr marL="457200" indent="-457200" algn="l" rtl="0" fontAlgn="base">
              <a:buFont typeface="+mj-lt"/>
              <a:buAutoNum type="arabicPeriod"/>
            </a:pPr>
            <a:r>
              <a:rPr lang="en-GB" sz="1900" b="1" i="0" dirty="0">
                <a:solidFill>
                  <a:schemeClr val="accent1"/>
                </a:solidFill>
                <a:effectLst/>
                <a:latin typeface="Montserrat"/>
                <a:ea typeface="Calibri"/>
                <a:cs typeface="Calibri"/>
              </a:rPr>
              <a:t>Recap </a:t>
            </a:r>
            <a:r>
              <a:rPr lang="en-GB" sz="1900" b="0" i="0" dirty="0">
                <a:effectLst/>
                <a:latin typeface="Montserrat"/>
                <a:ea typeface="Calibri"/>
                <a:cs typeface="Calibri"/>
              </a:rPr>
              <a:t>the difference between qualitative and quantitative research methods by looking at a list of research methods and writing each one in the correct column</a:t>
            </a:r>
            <a:r>
              <a:rPr lang="en-GB" sz="1900" dirty="0">
                <a:latin typeface="Montserrat"/>
                <a:ea typeface="Calibri"/>
                <a:cs typeface="Calibri"/>
              </a:rPr>
              <a:t>.</a:t>
            </a:r>
            <a:endParaRPr lang="en-GB" sz="1900" b="0" i="0" dirty="0">
              <a:effectLst/>
              <a:latin typeface="Montserrat" pitchFamily="2" charset="0"/>
              <a:ea typeface="Calibri"/>
              <a:cs typeface="Calibri"/>
            </a:endParaRPr>
          </a:p>
          <a:p>
            <a:pPr marL="457200" indent="-457200" algn="l" rtl="0" fontAlgn="base">
              <a:buFont typeface="+mj-lt"/>
              <a:buAutoNum type="arabicPeriod"/>
            </a:pPr>
            <a:endParaRPr lang="en-GB" sz="1900" b="0" i="0" dirty="0">
              <a:effectLst/>
              <a:latin typeface="Montserrat" pitchFamily="2" charset="0"/>
            </a:endParaRPr>
          </a:p>
          <a:p>
            <a:pPr marL="457200" indent="-457200" fontAlgn="base">
              <a:buFont typeface="+mj-lt"/>
              <a:buAutoNum type="arabicPeriod"/>
            </a:pPr>
            <a:r>
              <a:rPr lang="en-GB" sz="1900" b="1" i="0" dirty="0">
                <a:solidFill>
                  <a:schemeClr val="accent1"/>
                </a:solidFill>
                <a:effectLst/>
                <a:latin typeface="Montserrat"/>
                <a:ea typeface="Calibri"/>
                <a:cs typeface="Calibri"/>
              </a:rPr>
              <a:t>Read </a:t>
            </a:r>
            <a:r>
              <a:rPr lang="en-GB" sz="1900" b="0" i="0" dirty="0">
                <a:effectLst/>
                <a:latin typeface="Montserrat"/>
                <a:ea typeface="Calibri"/>
                <a:cs typeface="Calibri"/>
              </a:rPr>
              <a:t>some information to recap </a:t>
            </a:r>
            <a:r>
              <a:rPr lang="en-GB" sz="1900" dirty="0">
                <a:latin typeface="Montserrat"/>
                <a:ea typeface="Calibri"/>
                <a:cs typeface="Calibri"/>
              </a:rPr>
              <a:t>on research methods and their advantages and disadvantages and answer the questions.</a:t>
            </a:r>
            <a:endParaRPr lang="en-GB" sz="1900" dirty="0">
              <a:latin typeface="Montserrat" pitchFamily="2" charset="0"/>
              <a:ea typeface="Calibri"/>
              <a:cs typeface="Calibri"/>
            </a:endParaRPr>
          </a:p>
          <a:p>
            <a:pPr marL="457200" indent="-457200" algn="l" rtl="0" fontAlgn="base">
              <a:buFont typeface="+mj-lt"/>
              <a:buAutoNum type="arabicPeriod"/>
            </a:pPr>
            <a:endParaRPr lang="en-GB" sz="1900" dirty="0">
              <a:latin typeface="Montserrat" pitchFamily="2" charset="0"/>
            </a:endParaRPr>
          </a:p>
          <a:p>
            <a:pPr marL="457200" indent="-457200" algn="l" rtl="0" fontAlgn="base">
              <a:buFont typeface="+mj-lt"/>
              <a:buAutoNum type="arabicPeriod"/>
            </a:pPr>
            <a:r>
              <a:rPr lang="en-GB" sz="1900" b="1" i="0" dirty="0">
                <a:solidFill>
                  <a:schemeClr val="accent1"/>
                </a:solidFill>
                <a:effectLst/>
                <a:latin typeface="Montserrat"/>
                <a:ea typeface="Calibri"/>
                <a:cs typeface="Calibri"/>
              </a:rPr>
              <a:t>Complete the table</a:t>
            </a:r>
            <a:r>
              <a:rPr lang="en-GB" sz="1900" b="0" i="0" dirty="0">
                <a:solidFill>
                  <a:schemeClr val="accent1"/>
                </a:solidFill>
                <a:effectLst/>
                <a:latin typeface="Montserrat"/>
                <a:ea typeface="Calibri"/>
                <a:cs typeface="Calibri"/>
              </a:rPr>
              <a:t> </a:t>
            </a:r>
            <a:r>
              <a:rPr lang="en-GB" sz="1900" b="0" i="0" dirty="0">
                <a:effectLst/>
                <a:latin typeface="Montserrat"/>
                <a:ea typeface="Calibri"/>
                <a:cs typeface="Calibri"/>
              </a:rPr>
              <a:t>to help you choose your primary research method(s</a:t>
            </a:r>
            <a:r>
              <a:rPr lang="en-GB" sz="1900" dirty="0">
                <a:latin typeface="Montserrat"/>
                <a:ea typeface="Calibri"/>
                <a:cs typeface="Calibri"/>
              </a:rPr>
              <a:t>).</a:t>
            </a:r>
            <a:endParaRPr lang="en-GB" sz="1900" b="0" i="0" dirty="0">
              <a:effectLst/>
              <a:latin typeface="Montserrat" pitchFamily="2" charset="0"/>
              <a:ea typeface="Calibri"/>
              <a:cs typeface="Calibri"/>
            </a:endParaRPr>
          </a:p>
          <a:p>
            <a:pPr marL="457200" indent="-457200" algn="l" rtl="0" fontAlgn="base">
              <a:buFont typeface="+mj-lt"/>
              <a:buAutoNum type="arabicPeriod"/>
            </a:pPr>
            <a:endParaRPr lang="en-GB" sz="1900" b="0" i="0" dirty="0">
              <a:effectLst/>
              <a:latin typeface="Montserrat" pitchFamily="2" charset="0"/>
            </a:endParaRPr>
          </a:p>
          <a:p>
            <a:pPr marL="457200" indent="-457200" fontAlgn="base">
              <a:buFont typeface="+mj-lt"/>
              <a:buAutoNum type="arabicPeriod"/>
            </a:pPr>
            <a:r>
              <a:rPr lang="en-GB" sz="1900" dirty="0">
                <a:latin typeface="Montserrat"/>
                <a:ea typeface="Calibri"/>
                <a:cs typeface="Calibri"/>
              </a:rPr>
              <a:t>Use what you have learnt to </a:t>
            </a:r>
            <a:r>
              <a:rPr lang="en-GB" sz="1900" b="1" dirty="0">
                <a:solidFill>
                  <a:schemeClr val="accent4">
                    <a:lumMod val="49000"/>
                  </a:schemeClr>
                </a:solidFill>
                <a:latin typeface="Montserrat"/>
                <a:ea typeface="Calibri"/>
                <a:cs typeface="Calibri"/>
              </a:rPr>
              <a:t>answer</a:t>
            </a:r>
            <a:r>
              <a:rPr lang="en-GB" sz="1900" dirty="0">
                <a:latin typeface="Montserrat"/>
                <a:ea typeface="Calibri"/>
                <a:cs typeface="Calibri"/>
              </a:rPr>
              <a:t> the questions in your workbook about your own research project.</a:t>
            </a:r>
            <a:br>
              <a:rPr lang="en-GB" sz="1900" dirty="0">
                <a:latin typeface="Montserrat" pitchFamily="2" charset="0"/>
                <a:ea typeface="Calibri"/>
                <a:cs typeface="Calibri"/>
              </a:rPr>
            </a:br>
            <a:endParaRPr lang="en-GB" sz="1900" dirty="0">
              <a:latin typeface="Montserrat" pitchFamily="2" charset="0"/>
              <a:ea typeface="Calibri"/>
              <a:cs typeface="Calibri"/>
            </a:endParaRPr>
          </a:p>
          <a:p>
            <a:pPr marL="457200" indent="-457200" fontAlgn="base">
              <a:buFont typeface="+mj-lt"/>
              <a:buAutoNum type="arabicPeriod"/>
            </a:pPr>
            <a:r>
              <a:rPr lang="en-GB" sz="1900" b="1" dirty="0">
                <a:solidFill>
                  <a:schemeClr val="accent1"/>
                </a:solidFill>
                <a:latin typeface="Montserrat"/>
                <a:ea typeface="Calibri"/>
                <a:cs typeface="Calibri"/>
              </a:rPr>
              <a:t>Watch </a:t>
            </a:r>
            <a:r>
              <a:rPr lang="en-GB" sz="1900" dirty="0">
                <a:latin typeface="Montserrat"/>
                <a:ea typeface="Calibri"/>
                <a:cs typeface="Calibri"/>
              </a:rPr>
              <a:t>the video on “Research ethics” to prepare for next session and answer the questions.</a:t>
            </a:r>
            <a:br>
              <a:rPr lang="en-GB" sz="1900" dirty="0">
                <a:latin typeface="Montserrat"/>
                <a:ea typeface="Calibri"/>
                <a:cs typeface="Calibri"/>
              </a:rPr>
            </a:br>
            <a:endParaRPr lang="en-GB" sz="1900" dirty="0">
              <a:latin typeface="Montserrat"/>
              <a:ea typeface="Calibri"/>
              <a:cs typeface="Calibri"/>
            </a:endParaRPr>
          </a:p>
          <a:p>
            <a:pPr marL="457200" indent="-457200" fontAlgn="base">
              <a:buFont typeface="+mj-lt"/>
              <a:buAutoNum type="arabicPeriod"/>
            </a:pPr>
            <a:r>
              <a:rPr lang="en-GB" sz="1900" b="1" dirty="0">
                <a:solidFill>
                  <a:schemeClr val="accent1"/>
                </a:solidFill>
                <a:latin typeface="Montserrat"/>
                <a:ea typeface="Calibri"/>
                <a:cs typeface="Calibri"/>
              </a:rPr>
              <a:t>Complete an entry</a:t>
            </a:r>
            <a:r>
              <a:rPr lang="en-GB" sz="1900" dirty="0">
                <a:solidFill>
                  <a:schemeClr val="accent1"/>
                </a:solidFill>
                <a:latin typeface="Montserrat"/>
                <a:ea typeface="Calibri"/>
                <a:cs typeface="Calibri"/>
              </a:rPr>
              <a:t> </a:t>
            </a:r>
            <a:r>
              <a:rPr lang="en-GB" sz="1900" dirty="0">
                <a:latin typeface="Montserrat"/>
                <a:ea typeface="Calibri"/>
                <a:cs typeface="Calibri"/>
              </a:rPr>
              <a:t>in your Reflection Log.</a:t>
            </a:r>
            <a:endParaRPr lang="en-GB" sz="1900" dirty="0">
              <a:latin typeface="Montserrat" pitchFamily="2" charset="0"/>
              <a:ea typeface="Calibri"/>
              <a:cs typeface="Calibri"/>
            </a:endParaRPr>
          </a:p>
          <a:p>
            <a:pPr marL="457200" indent="-457200" fontAlgn="base">
              <a:buFont typeface="+mj-lt"/>
              <a:buAutoNum type="arabicPeriod"/>
            </a:pPr>
            <a:endParaRPr lang="en-GB" sz="2100" b="0" i="0" dirty="0">
              <a:effectLst/>
              <a:latin typeface="Calibri"/>
              <a:ea typeface="Calibri"/>
              <a:cs typeface="Calibri"/>
            </a:endParaRPr>
          </a:p>
        </p:txBody>
      </p:sp>
    </p:spTree>
    <p:extLst>
      <p:ext uri="{BB962C8B-B14F-4D97-AF65-F5344CB8AC3E}">
        <p14:creationId xmlns:p14="http://schemas.microsoft.com/office/powerpoint/2010/main" val="110869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a:cs typeface="Arial"/>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071442" y="2375401"/>
            <a:ext cx="6914201" cy="3618426"/>
          </a:xfrm>
          <a:prstGeom prst="rect">
            <a:avLst/>
          </a:prstGeom>
          <a:noFill/>
        </p:spPr>
        <p:txBody>
          <a:bodyPr wrap="square" lIns="91440" tIns="45720" rIns="91440" bIns="45720" rtlCol="0" anchor="t">
            <a:spAutoFit/>
          </a:bodyPr>
          <a:lstStyle/>
          <a:p>
            <a:r>
              <a:rPr lang="en-GB" sz="2800" b="1">
                <a:latin typeface="Montserrat" pitchFamily="2" charset="0"/>
                <a:ea typeface="Calibri"/>
                <a:cs typeface="Calibri"/>
              </a:rPr>
              <a:t>On one </a:t>
            </a:r>
            <a:r>
              <a:rPr lang="en-GB" sz="2800" b="1" err="1">
                <a:latin typeface="Montserrat" pitchFamily="2" charset="0"/>
                <a:ea typeface="Calibri"/>
                <a:cs typeface="Calibri"/>
              </a:rPr>
              <a:t>post-it</a:t>
            </a:r>
            <a:r>
              <a:rPr lang="en-GB" sz="2800" b="1">
                <a:latin typeface="Montserrat" pitchFamily="2" charset="0"/>
                <a:ea typeface="Calibri"/>
                <a:cs typeface="Calibri"/>
              </a:rPr>
              <a:t> note per statement, please:</a:t>
            </a:r>
            <a:endParaRPr lang="en-US">
              <a:latin typeface="Montserrat" pitchFamily="2" charset="0"/>
            </a:endParaRPr>
          </a:p>
          <a:p>
            <a:endParaRPr lang="en-GB" sz="2800" b="1">
              <a:latin typeface="Montserrat" pitchFamily="2" charset="0"/>
              <a:ea typeface="Calibri"/>
              <a:cs typeface="Calibri"/>
            </a:endParaRPr>
          </a:p>
          <a:p>
            <a:pPr marL="285750" indent="-285750">
              <a:lnSpc>
                <a:spcPct val="90000"/>
              </a:lnSpc>
              <a:spcBef>
                <a:spcPts val="1000"/>
              </a:spcBef>
              <a:buFont typeface="Arial"/>
              <a:buChar char="•"/>
            </a:pPr>
            <a:r>
              <a:rPr lang="en-GB" sz="2400">
                <a:latin typeface="Montserrat" pitchFamily="2" charset="0"/>
                <a:ea typeface="Calibri"/>
                <a:cs typeface="Calibri"/>
              </a:rPr>
              <a:t>Tell us one thing you enjoyed today / learnt / found interesting</a:t>
            </a:r>
            <a:br>
              <a:rPr lang="en-GB" sz="2400">
                <a:latin typeface="Montserrat" pitchFamily="2" charset="0"/>
                <a:ea typeface="Calibri"/>
                <a:cs typeface="Calibri"/>
              </a:rPr>
            </a:br>
            <a:r>
              <a:rPr lang="en-GB" sz="2400">
                <a:latin typeface="Montserrat" pitchFamily="2" charset="0"/>
                <a:ea typeface="Calibri"/>
                <a:cs typeface="Calibri"/>
              </a:rPr>
              <a:t> </a:t>
            </a:r>
            <a:endParaRPr lang="en-US" sz="2400">
              <a:latin typeface="Montserrat" pitchFamily="2" charset="0"/>
              <a:ea typeface="Calibri"/>
              <a:cs typeface="Calibri"/>
            </a:endParaRPr>
          </a:p>
          <a:p>
            <a:pPr marL="342900" indent="-342900">
              <a:buFont typeface="Arial"/>
              <a:buChar char="•"/>
            </a:pPr>
            <a:r>
              <a:rPr lang="en-GB" sz="2400">
                <a:latin typeface="Montserrat" pitchFamily="2" charset="0"/>
                <a:ea typeface="Calibri"/>
                <a:cs typeface="Calibri"/>
              </a:rPr>
              <a:t>Tell us one thing we can improve on for next week</a:t>
            </a:r>
            <a:r>
              <a:rPr lang="en-US" sz="2400">
                <a:latin typeface="Montserrat" pitchFamily="2" charset="0"/>
                <a:ea typeface="Calibri"/>
                <a:cs typeface="Calibri"/>
              </a:rPr>
              <a:t> </a:t>
            </a:r>
          </a:p>
          <a:p>
            <a:pPr marL="342900" indent="-342900">
              <a:buFont typeface="Arial"/>
              <a:buChar char="•"/>
            </a:pPr>
            <a:endParaRPr lang="en-GB" sz="2400">
              <a:latin typeface="Calibri"/>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51D44C-19FE-467E-A6E4-F63AC1452FAB}">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F3CDE03-B663-4496-9984-BF4BF86FF770}">
  <ds:schemaRefs>
    <ds:schemaRef ds:uri="http://purl.org/dc/terms/"/>
    <ds:schemaRef ds:uri="http://schemas.microsoft.com/office/2006/documentManagement/types"/>
    <ds:schemaRef ds:uri="http://purl.org/dc/dcmitype/"/>
    <ds:schemaRef ds:uri="http://www.w3.org/XML/1998/namespac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01421b7c-f39e-4aed-a843-4c814a3eb1eb"/>
    <ds:schemaRef ds:uri="ecfe38cb-df63-4e2d-9794-c5b0ab1c669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TotalTime>
  <Words>1826</Words>
  <Application>Microsoft Office PowerPoint</Application>
  <PresentationFormat>Widescreen</PresentationFormat>
  <Paragraphs>164</Paragraphs>
  <Slides>12</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Aptos</vt:lpstr>
      <vt:lpstr>Arial</vt:lpstr>
      <vt:lpstr>Calibri</vt:lpstr>
      <vt:lpstr>Ems bolder font</vt:lpstr>
      <vt:lpstr>Futura Medium</vt:lpstr>
      <vt:lpstr>Futura Medium</vt:lpstr>
      <vt:lpstr>Minion Pro</vt:lpstr>
      <vt:lpstr>Montserrat</vt:lpstr>
      <vt:lpstr>System Font Regular</vt:lpstr>
      <vt:lpstr>Office Theme</vt:lpstr>
      <vt:lpstr>1_Office Theme</vt:lpstr>
      <vt:lpstr>Primary research methods</vt:lpstr>
      <vt:lpstr>PowerPoint Presentation</vt:lpstr>
      <vt:lpstr>Key terms</vt:lpstr>
      <vt:lpstr>PowerPoint Presentation</vt:lpstr>
      <vt:lpstr>PowerPoint Presentation</vt:lpstr>
      <vt:lpstr>PowerPoint Presentation</vt:lpstr>
      <vt:lpstr>PowerPoint Presentation</vt:lpstr>
      <vt:lpstr>Examples of research methods</vt:lpstr>
      <vt:lpstr>Activity 3: Research methods circus</vt:lpstr>
      <vt:lpstr>PowerPoint Presentation</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research methods </dc:title>
  <dc:creator>Genevieve Brothwood</dc:creator>
  <cp:lastModifiedBy>Tracey Forshaw</cp:lastModifiedBy>
  <cp:revision>269</cp:revision>
  <dcterms:created xsi:type="dcterms:W3CDTF">2024-07-01T09:27:15Z</dcterms:created>
  <dcterms:modified xsi:type="dcterms:W3CDTF">2026-05-11T10:41:51Z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