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15_3162B4A5.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 id="2147483680" r:id="rId6"/>
  </p:sldMasterIdLst>
  <p:notesMasterIdLst>
    <p:notesMasterId r:id="rId29"/>
  </p:notesMasterIdLst>
  <p:sldIdLst>
    <p:sldId id="310" r:id="rId7"/>
    <p:sldId id="268" r:id="rId8"/>
    <p:sldId id="270" r:id="rId9"/>
    <p:sldId id="272" r:id="rId10"/>
    <p:sldId id="290" r:id="rId11"/>
    <p:sldId id="291" r:id="rId12"/>
    <p:sldId id="271" r:id="rId13"/>
    <p:sldId id="269" r:id="rId14"/>
    <p:sldId id="307" r:id="rId15"/>
    <p:sldId id="275" r:id="rId16"/>
    <p:sldId id="324" r:id="rId17"/>
    <p:sldId id="273" r:id="rId18"/>
    <p:sldId id="287" r:id="rId19"/>
    <p:sldId id="274" r:id="rId20"/>
    <p:sldId id="277" r:id="rId21"/>
    <p:sldId id="280" r:id="rId22"/>
    <p:sldId id="282" r:id="rId23"/>
    <p:sldId id="285" r:id="rId24"/>
    <p:sldId id="308" r:id="rId25"/>
    <p:sldId id="288" r:id="rId26"/>
    <p:sldId id="309" r:id="rId27"/>
    <p:sldId id="32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310"/>
            <p14:sldId id="268"/>
            <p14:sldId id="270"/>
            <p14:sldId id="272"/>
            <p14:sldId id="290"/>
            <p14:sldId id="291"/>
            <p14:sldId id="271"/>
            <p14:sldId id="269"/>
            <p14:sldId id="307"/>
            <p14:sldId id="275"/>
            <p14:sldId id="324"/>
            <p14:sldId id="273"/>
            <p14:sldId id="287"/>
            <p14:sldId id="274"/>
            <p14:sldId id="277"/>
            <p14:sldId id="280"/>
            <p14:sldId id="282"/>
            <p14:sldId id="285"/>
            <p14:sldId id="308"/>
            <p14:sldId id="288"/>
            <p14:sldId id="309"/>
            <p14:sldId id="32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458061-D0A4-25A7-10BE-B6B167E8388E}" name="Naomi Leonard" initials="NL" userId="S::nl1v22@soton.ac.uk::aac58b25-e4b8-4396-be41-69c922faabae" providerId="AD"/>
  <p188:author id="{8CE31FAB-512B-06A6-6750-82DA74DA5673}" name="Nikhil Mistry" initials="NM" userId="S::nm2f18@soton.ac.uk::700342fd-c651-4806-9df0-80e3953b3ca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97776"/>
    <a:srgbClr val="577A70"/>
    <a:srgbClr val="80ADB0"/>
    <a:srgbClr val="D0A1D0"/>
    <a:srgbClr val="B58FB5"/>
    <a:srgbClr val="E3D6E3"/>
    <a:srgbClr val="7FB369"/>
    <a:srgbClr val="9EC08F"/>
    <a:srgbClr val="DFEE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585C08-E613-A641-99B5-8E3C4586009C}" v="1" dt="2025-10-20T08:45:09.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71"/>
    <p:restoredTop sz="61080" autoAdjust="0"/>
  </p:normalViewPr>
  <p:slideViewPr>
    <p:cSldViewPr snapToGrid="0">
      <p:cViewPr varScale="1">
        <p:scale>
          <a:sx n="74" d="100"/>
          <a:sy n="74" d="100"/>
        </p:scale>
        <p:origin x="2198"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hil Mistry" userId="S::nm2f18@soton.ac.uk::700342fd-c651-4806-9df0-80e3953b3ca8" providerId="AD" clId="Web-{83A108C4-51A8-3EDC-7DC2-9CE7B2D402FA}"/>
    <pc:docChg chg="mod modSld">
      <pc:chgData name="Nikhil Mistry" userId="S::nm2f18@soton.ac.uk::700342fd-c651-4806-9df0-80e3953b3ca8" providerId="AD" clId="Web-{83A108C4-51A8-3EDC-7DC2-9CE7B2D402FA}" dt="2025-09-24T13:14:07.485" v="3454"/>
      <pc:docMkLst>
        <pc:docMk/>
      </pc:docMkLst>
      <pc:sldChg chg="modNotes">
        <pc:chgData name="Nikhil Mistry" userId="S::nm2f18@soton.ac.uk::700342fd-c651-4806-9df0-80e3953b3ca8" providerId="AD" clId="Web-{83A108C4-51A8-3EDC-7DC2-9CE7B2D402FA}" dt="2025-09-24T12:26:48.451" v="679"/>
        <pc:sldMkLst>
          <pc:docMk/>
          <pc:sldMk cId="2634597056" sldId="273"/>
        </pc:sldMkLst>
      </pc:sldChg>
      <pc:sldChg chg="modNotes">
        <pc:chgData name="Nikhil Mistry" userId="S::nm2f18@soton.ac.uk::700342fd-c651-4806-9df0-80e3953b3ca8" providerId="AD" clId="Web-{83A108C4-51A8-3EDC-7DC2-9CE7B2D402FA}" dt="2025-09-24T12:33:59.495" v="1170"/>
        <pc:sldMkLst>
          <pc:docMk/>
          <pc:sldMk cId="281810550" sldId="274"/>
        </pc:sldMkLst>
      </pc:sldChg>
      <pc:sldChg chg="modNotes">
        <pc:chgData name="Nikhil Mistry" userId="S::nm2f18@soton.ac.uk::700342fd-c651-4806-9df0-80e3953b3ca8" providerId="AD" clId="Web-{83A108C4-51A8-3EDC-7DC2-9CE7B2D402FA}" dt="2025-09-24T12:39:47.861" v="1530"/>
        <pc:sldMkLst>
          <pc:docMk/>
          <pc:sldMk cId="828552357" sldId="277"/>
        </pc:sldMkLst>
      </pc:sldChg>
      <pc:sldChg chg="addAnim delAnim modNotes">
        <pc:chgData name="Nikhil Mistry" userId="S::nm2f18@soton.ac.uk::700342fd-c651-4806-9df0-80e3953b3ca8" providerId="AD" clId="Web-{83A108C4-51A8-3EDC-7DC2-9CE7B2D402FA}" dt="2025-09-24T12:49:42.184" v="1903"/>
        <pc:sldMkLst>
          <pc:docMk/>
          <pc:sldMk cId="524524043" sldId="280"/>
        </pc:sldMkLst>
      </pc:sldChg>
      <pc:sldChg chg="delAnim modNotes">
        <pc:chgData name="Nikhil Mistry" userId="S::nm2f18@soton.ac.uk::700342fd-c651-4806-9df0-80e3953b3ca8" providerId="AD" clId="Web-{83A108C4-51A8-3EDC-7DC2-9CE7B2D402FA}" dt="2025-09-24T13:08:47.370" v="2590"/>
        <pc:sldMkLst>
          <pc:docMk/>
          <pc:sldMk cId="991179088" sldId="282"/>
        </pc:sldMkLst>
      </pc:sldChg>
      <pc:sldChg chg="delAnim modNotes">
        <pc:chgData name="Nikhil Mistry" userId="S::nm2f18@soton.ac.uk::700342fd-c651-4806-9df0-80e3953b3ca8" providerId="AD" clId="Web-{83A108C4-51A8-3EDC-7DC2-9CE7B2D402FA}" dt="2025-09-24T13:11:10.983" v="3029"/>
        <pc:sldMkLst>
          <pc:docMk/>
          <pc:sldMk cId="293138344" sldId="285"/>
        </pc:sldMkLst>
      </pc:sldChg>
      <pc:sldChg chg="modNotes">
        <pc:chgData name="Nikhil Mistry" userId="S::nm2f18@soton.ac.uk::700342fd-c651-4806-9df0-80e3953b3ca8" providerId="AD" clId="Web-{83A108C4-51A8-3EDC-7DC2-9CE7B2D402FA}" dt="2025-09-24T12:28:41.765" v="759"/>
        <pc:sldMkLst>
          <pc:docMk/>
          <pc:sldMk cId="975022759" sldId="287"/>
        </pc:sldMkLst>
      </pc:sldChg>
      <pc:sldChg chg="modNotes">
        <pc:chgData name="Nikhil Mistry" userId="S::nm2f18@soton.ac.uk::700342fd-c651-4806-9df0-80e3953b3ca8" providerId="AD" clId="Web-{83A108C4-51A8-3EDC-7DC2-9CE7B2D402FA}" dt="2025-09-24T13:14:04.126" v="3453"/>
        <pc:sldMkLst>
          <pc:docMk/>
          <pc:sldMk cId="4222076982" sldId="288"/>
        </pc:sldMkLst>
      </pc:sldChg>
      <pc:sldChg chg="modNotes">
        <pc:chgData name="Nikhil Mistry" userId="S::nm2f18@soton.ac.uk::700342fd-c651-4806-9df0-80e3953b3ca8" providerId="AD" clId="Web-{83A108C4-51A8-3EDC-7DC2-9CE7B2D402FA}" dt="2025-09-24T13:14:07.485" v="3454"/>
        <pc:sldMkLst>
          <pc:docMk/>
          <pc:sldMk cId="2157640004" sldId="308"/>
        </pc:sldMkLst>
      </pc:sldChg>
    </pc:docChg>
  </pc:docChgLst>
  <pc:docChgLst>
    <pc:chgData name="Nikhil Mistry" userId="700342fd-c651-4806-9df0-80e3953b3ca8" providerId="ADAL" clId="{4C4C2371-EC25-5D43-87EC-9A57DEC6F112}"/>
    <pc:docChg chg="custSel modSld">
      <pc:chgData name="Nikhil Mistry" userId="700342fd-c651-4806-9df0-80e3953b3ca8" providerId="ADAL" clId="{4C4C2371-EC25-5D43-87EC-9A57DEC6F112}" dt="2025-10-20T08:45:24.131" v="130" actId="20577"/>
      <pc:docMkLst>
        <pc:docMk/>
      </pc:docMkLst>
      <pc:sldChg chg="modNotesTx">
        <pc:chgData name="Nikhil Mistry" userId="700342fd-c651-4806-9df0-80e3953b3ca8" providerId="ADAL" clId="{4C4C2371-EC25-5D43-87EC-9A57DEC6F112}" dt="2025-10-20T08:45:24.131" v="130" actId="20577"/>
        <pc:sldMkLst>
          <pc:docMk/>
          <pc:sldMk cId="751250347" sldId="271"/>
        </pc:sldMkLst>
      </pc:sldChg>
      <pc:sldChg chg="modNotesTx">
        <pc:chgData name="Nikhil Mistry" userId="700342fd-c651-4806-9df0-80e3953b3ca8" providerId="ADAL" clId="{4C4C2371-EC25-5D43-87EC-9A57DEC6F112}" dt="2025-10-15T19:01:21.610" v="93" actId="113"/>
        <pc:sldMkLst>
          <pc:docMk/>
          <pc:sldMk cId="1422415738" sldId="324"/>
        </pc:sldMkLst>
      </pc:sldChg>
    </pc:docChg>
  </pc:docChgLst>
  <pc:docChgLst>
    <pc:chgData name="Nikhil Mistry" userId="S::nm2f18@soton.ac.uk::700342fd-c651-4806-9df0-80e3953b3ca8" providerId="AD" clId="Web-{A8E49C52-7CBD-B159-A533-9B986F9093AC}"/>
    <pc:docChg chg="modSld">
      <pc:chgData name="Nikhil Mistry" userId="S::nm2f18@soton.ac.uk::700342fd-c651-4806-9df0-80e3953b3ca8" providerId="AD" clId="Web-{A8E49C52-7CBD-B159-A533-9B986F9093AC}" dt="2025-09-24T11:27:05.999" v="882"/>
      <pc:docMkLst>
        <pc:docMk/>
      </pc:docMkLst>
      <pc:sldChg chg="modNotes">
        <pc:chgData name="Nikhil Mistry" userId="S::nm2f18@soton.ac.uk::700342fd-c651-4806-9df0-80e3953b3ca8" providerId="AD" clId="Web-{A8E49C52-7CBD-B159-A533-9B986F9093AC}" dt="2025-09-24T11:02:48.860" v="304"/>
        <pc:sldMkLst>
          <pc:docMk/>
          <pc:sldMk cId="208466090" sldId="268"/>
        </pc:sldMkLst>
      </pc:sldChg>
      <pc:sldChg chg="modSp modNotes">
        <pc:chgData name="Nikhil Mistry" userId="S::nm2f18@soton.ac.uk::700342fd-c651-4806-9df0-80e3953b3ca8" providerId="AD" clId="Web-{A8E49C52-7CBD-B159-A533-9B986F9093AC}" dt="2025-09-24T11:24:31.795" v="802"/>
        <pc:sldMkLst>
          <pc:docMk/>
          <pc:sldMk cId="1275754419" sldId="269"/>
        </pc:sldMkLst>
        <pc:spChg chg="mod">
          <ac:chgData name="Nikhil Mistry" userId="S::nm2f18@soton.ac.uk::700342fd-c651-4806-9df0-80e3953b3ca8" providerId="AD" clId="Web-{A8E49C52-7CBD-B159-A533-9B986F9093AC}" dt="2025-09-24T11:24:00.185" v="737" actId="20577"/>
          <ac:spMkLst>
            <pc:docMk/>
            <pc:sldMk cId="1275754419" sldId="269"/>
            <ac:spMk id="6" creationId="{37B3B7EC-EAFB-CB63-A7F1-6AD5F7857BCB}"/>
          </ac:spMkLst>
        </pc:spChg>
      </pc:sldChg>
      <pc:sldChg chg="modNotes">
        <pc:chgData name="Nikhil Mistry" userId="S::nm2f18@soton.ac.uk::700342fd-c651-4806-9df0-80e3953b3ca8" providerId="AD" clId="Web-{A8E49C52-7CBD-B159-A533-9B986F9093AC}" dt="2025-09-24T11:02:55.063" v="305"/>
        <pc:sldMkLst>
          <pc:docMk/>
          <pc:sldMk cId="1113116375" sldId="270"/>
        </pc:sldMkLst>
      </pc:sldChg>
      <pc:sldChg chg="addAnim modNotes">
        <pc:chgData name="Nikhil Mistry" userId="S::nm2f18@soton.ac.uk::700342fd-c651-4806-9df0-80e3953b3ca8" providerId="AD" clId="Web-{A8E49C52-7CBD-B159-A533-9B986F9093AC}" dt="2025-09-24T11:16:06.629" v="599"/>
        <pc:sldMkLst>
          <pc:docMk/>
          <pc:sldMk cId="751250347" sldId="271"/>
        </pc:sldMkLst>
      </pc:sldChg>
      <pc:sldChg chg="modNotes">
        <pc:chgData name="Nikhil Mistry" userId="S::nm2f18@soton.ac.uk::700342fd-c651-4806-9df0-80e3953b3ca8" providerId="AD" clId="Web-{A8E49C52-7CBD-B159-A533-9B986F9093AC}" dt="2025-09-24T11:04:46.210" v="392"/>
        <pc:sldMkLst>
          <pc:docMk/>
          <pc:sldMk cId="270945969" sldId="272"/>
        </pc:sldMkLst>
      </pc:sldChg>
      <pc:sldChg chg="modNotes">
        <pc:chgData name="Nikhil Mistry" userId="S::nm2f18@soton.ac.uk::700342fd-c651-4806-9df0-80e3953b3ca8" providerId="AD" clId="Web-{A8E49C52-7CBD-B159-A533-9B986F9093AC}" dt="2025-09-24T11:26:03.811" v="832"/>
        <pc:sldMkLst>
          <pc:docMk/>
          <pc:sldMk cId="548912311" sldId="275"/>
        </pc:sldMkLst>
      </pc:sldChg>
      <pc:sldChg chg="modNotes">
        <pc:chgData name="Nikhil Mistry" userId="S::nm2f18@soton.ac.uk::700342fd-c651-4806-9df0-80e3953b3ca8" providerId="AD" clId="Web-{A8E49C52-7CBD-B159-A533-9B986F9093AC}" dt="2025-09-24T11:21:54.277" v="690"/>
        <pc:sldMkLst>
          <pc:docMk/>
          <pc:sldMk cId="3242522756" sldId="290"/>
        </pc:sldMkLst>
      </pc:sldChg>
      <pc:sldChg chg="modNotes">
        <pc:chgData name="Nikhil Mistry" userId="S::nm2f18@soton.ac.uk::700342fd-c651-4806-9df0-80e3953b3ca8" providerId="AD" clId="Web-{A8E49C52-7CBD-B159-A533-9B986F9093AC}" dt="2025-09-24T11:22:13.809" v="692"/>
        <pc:sldMkLst>
          <pc:docMk/>
          <pc:sldMk cId="3447753781" sldId="291"/>
        </pc:sldMkLst>
      </pc:sldChg>
      <pc:sldChg chg="modNotes">
        <pc:chgData name="Nikhil Mistry" userId="S::nm2f18@soton.ac.uk::700342fd-c651-4806-9df0-80e3953b3ca8" providerId="AD" clId="Web-{A8E49C52-7CBD-B159-A533-9B986F9093AC}" dt="2025-09-24T09:44:37.362" v="40"/>
        <pc:sldMkLst>
          <pc:docMk/>
          <pc:sldMk cId="3381475231" sldId="307"/>
        </pc:sldMkLst>
      </pc:sldChg>
      <pc:sldChg chg="modNotes">
        <pc:chgData name="Nikhil Mistry" userId="S::nm2f18@soton.ac.uk::700342fd-c651-4806-9df0-80e3953b3ca8" providerId="AD" clId="Web-{A8E49C52-7CBD-B159-A533-9B986F9093AC}" dt="2025-09-24T09:44:05.952" v="22"/>
        <pc:sldMkLst>
          <pc:docMk/>
          <pc:sldMk cId="260802372" sldId="309"/>
        </pc:sldMkLst>
      </pc:sldChg>
      <pc:sldChg chg="modNotes">
        <pc:chgData name="Nikhil Mistry" userId="S::nm2f18@soton.ac.uk::700342fd-c651-4806-9df0-80e3953b3ca8" providerId="AD" clId="Web-{A8E49C52-7CBD-B159-A533-9B986F9093AC}" dt="2025-09-24T11:02:45.875" v="303"/>
        <pc:sldMkLst>
          <pc:docMk/>
          <pc:sldMk cId="3426107147" sldId="310"/>
        </pc:sldMkLst>
      </pc:sldChg>
    </pc:docChg>
  </pc:docChgLst>
  <pc:docChgLst>
    <pc:chgData name="Naomi Leonard" userId="S::nl1v22@soton.ac.uk::aac58b25-e4b8-4396-be41-69c922faabae" providerId="AD" clId="Web-{F99B5069-122D-2E03-4596-84B19D31BF23}"/>
    <pc:docChg chg="modSld">
      <pc:chgData name="Naomi Leonard" userId="S::nl1v22@soton.ac.uk::aac58b25-e4b8-4396-be41-69c922faabae" providerId="AD" clId="Web-{F99B5069-122D-2E03-4596-84B19D31BF23}" dt="2025-09-24T17:16:25.652" v="168"/>
      <pc:docMkLst>
        <pc:docMk/>
      </pc:docMkLst>
      <pc:sldChg chg="addSp delSp modSp modNotes">
        <pc:chgData name="Naomi Leonard" userId="S::nl1v22@soton.ac.uk::aac58b25-e4b8-4396-be41-69c922faabae" providerId="AD" clId="Web-{F99B5069-122D-2E03-4596-84B19D31BF23}" dt="2025-09-24T17:16:25.652" v="168"/>
        <pc:sldMkLst>
          <pc:docMk/>
          <pc:sldMk cId="4222076982" sldId="288"/>
        </pc:sldMkLst>
      </pc:sldChg>
    </pc:docChg>
  </pc:docChgLst>
  <pc:docChgLst>
    <pc:chgData name="Naomi Leonard" userId="aac58b25-e4b8-4396-be41-69c922faabae" providerId="ADAL" clId="{4B1D1251-8A28-405A-AF46-E97356B07420}"/>
    <pc:docChg chg="undo custSel addSld delSld modSld modSection">
      <pc:chgData name="Naomi Leonard" userId="aac58b25-e4b8-4396-be41-69c922faabae" providerId="ADAL" clId="{4B1D1251-8A28-405A-AF46-E97356B07420}" dt="2025-10-10T09:43:52.252" v="872" actId="20577"/>
      <pc:docMkLst>
        <pc:docMk/>
      </pc:docMkLst>
      <pc:sldChg chg="modNotesTx">
        <pc:chgData name="Naomi Leonard" userId="aac58b25-e4b8-4396-be41-69c922faabae" providerId="ADAL" clId="{4B1D1251-8A28-405A-AF46-E97356B07420}" dt="2025-09-26T12:20:18.388" v="113" actId="6549"/>
        <pc:sldMkLst>
          <pc:docMk/>
          <pc:sldMk cId="1275754419" sldId="269"/>
        </pc:sldMkLst>
      </pc:sldChg>
      <pc:sldChg chg="modNotesTx">
        <pc:chgData name="Naomi Leonard" userId="aac58b25-e4b8-4396-be41-69c922faabae" providerId="ADAL" clId="{4B1D1251-8A28-405A-AF46-E97356B07420}" dt="2025-09-26T12:18:32.101" v="29" actId="20577"/>
        <pc:sldMkLst>
          <pc:docMk/>
          <pc:sldMk cId="1113116375" sldId="270"/>
        </pc:sldMkLst>
      </pc:sldChg>
      <pc:sldChg chg="modNotesTx">
        <pc:chgData name="Naomi Leonard" userId="aac58b25-e4b8-4396-be41-69c922faabae" providerId="ADAL" clId="{4B1D1251-8A28-405A-AF46-E97356B07420}" dt="2025-09-26T12:19:54.937" v="106" actId="20577"/>
        <pc:sldMkLst>
          <pc:docMk/>
          <pc:sldMk cId="751250347" sldId="271"/>
        </pc:sldMkLst>
      </pc:sldChg>
      <pc:sldChg chg="modNotesTx">
        <pc:chgData name="Naomi Leonard" userId="aac58b25-e4b8-4396-be41-69c922faabae" providerId="ADAL" clId="{4B1D1251-8A28-405A-AF46-E97356B07420}" dt="2025-09-26T12:30:16.754" v="347" actId="33524"/>
        <pc:sldMkLst>
          <pc:docMk/>
          <pc:sldMk cId="2634597056" sldId="273"/>
        </pc:sldMkLst>
      </pc:sldChg>
      <pc:sldChg chg="modNotesTx">
        <pc:chgData name="Naomi Leonard" userId="aac58b25-e4b8-4396-be41-69c922faabae" providerId="ADAL" clId="{4B1D1251-8A28-405A-AF46-E97356B07420}" dt="2025-09-26T12:20:32.251" v="114" actId="20577"/>
        <pc:sldMkLst>
          <pc:docMk/>
          <pc:sldMk cId="548912311" sldId="275"/>
        </pc:sldMkLst>
      </pc:sldChg>
      <pc:sldChg chg="modNotesTx">
        <pc:chgData name="Naomi Leonard" userId="aac58b25-e4b8-4396-be41-69c922faabae" providerId="ADAL" clId="{4B1D1251-8A28-405A-AF46-E97356B07420}" dt="2025-10-06T12:18:12.773" v="512" actId="20577"/>
        <pc:sldMkLst>
          <pc:docMk/>
          <pc:sldMk cId="828552357" sldId="277"/>
        </pc:sldMkLst>
      </pc:sldChg>
      <pc:sldChg chg="modSp modNotesTx">
        <pc:chgData name="Naomi Leonard" userId="aac58b25-e4b8-4396-be41-69c922faabae" providerId="ADAL" clId="{4B1D1251-8A28-405A-AF46-E97356B07420}" dt="2025-10-06T12:21:13.793" v="863" actId="20577"/>
        <pc:sldMkLst>
          <pc:docMk/>
          <pc:sldMk cId="991179088" sldId="282"/>
        </pc:sldMkLst>
        <pc:spChg chg="mod">
          <ac:chgData name="Naomi Leonard" userId="aac58b25-e4b8-4396-be41-69c922faabae" providerId="ADAL" clId="{4B1D1251-8A28-405A-AF46-E97356B07420}" dt="2025-10-06T12:19:33.380" v="575" actId="20577"/>
          <ac:spMkLst>
            <pc:docMk/>
            <pc:sldMk cId="991179088" sldId="282"/>
            <ac:spMk id="8" creationId="{8D07D556-F357-B68C-59B0-AD1581F89BF7}"/>
          </ac:spMkLst>
        </pc:spChg>
      </pc:sldChg>
      <pc:sldChg chg="addSp modSp mod">
        <pc:chgData name="Naomi Leonard" userId="aac58b25-e4b8-4396-be41-69c922faabae" providerId="ADAL" clId="{4B1D1251-8A28-405A-AF46-E97356B07420}" dt="2025-10-10T09:43:52.252" v="872" actId="20577"/>
        <pc:sldMkLst>
          <pc:docMk/>
          <pc:sldMk cId="4222076982" sldId="288"/>
        </pc:sldMkLst>
        <pc:spChg chg="mod">
          <ac:chgData name="Naomi Leonard" userId="aac58b25-e4b8-4396-be41-69c922faabae" providerId="ADAL" clId="{4B1D1251-8A28-405A-AF46-E97356B07420}" dt="2025-10-10T09:43:52.252" v="872" actId="20577"/>
          <ac:spMkLst>
            <pc:docMk/>
            <pc:sldMk cId="4222076982" sldId="288"/>
            <ac:spMk id="3" creationId="{F0E97C6E-FE86-1FC5-7C25-DC54AD9E9DE0}"/>
          </ac:spMkLst>
        </pc:spChg>
      </pc:sldChg>
      <pc:sldChg chg="modNotesTx">
        <pc:chgData name="Naomi Leonard" userId="aac58b25-e4b8-4396-be41-69c922faabae" providerId="ADAL" clId="{4B1D1251-8A28-405A-AF46-E97356B07420}" dt="2025-09-26T12:18:49.492" v="41" actId="20577"/>
        <pc:sldMkLst>
          <pc:docMk/>
          <pc:sldMk cId="3242522756" sldId="290"/>
        </pc:sldMkLst>
      </pc:sldChg>
      <pc:sldChg chg="modNotesTx">
        <pc:chgData name="Naomi Leonard" userId="aac58b25-e4b8-4396-be41-69c922faabae" providerId="ADAL" clId="{4B1D1251-8A28-405A-AF46-E97356B07420}" dt="2025-09-26T12:19:06.760" v="56" actId="20577"/>
        <pc:sldMkLst>
          <pc:docMk/>
          <pc:sldMk cId="3447753781" sldId="291"/>
        </pc:sldMkLst>
      </pc:sldChg>
      <pc:sldChg chg="modNotesTx">
        <pc:chgData name="Naomi Leonard" userId="aac58b25-e4b8-4396-be41-69c922faabae" providerId="ADAL" clId="{4B1D1251-8A28-405A-AF46-E97356B07420}" dt="2025-09-26T12:18:06.918" v="3" actId="20577"/>
        <pc:sldMkLst>
          <pc:docMk/>
          <pc:sldMk cId="3426107147" sldId="310"/>
        </pc:sldMkLst>
      </pc:sldChg>
      <pc:sldChg chg="addSp delSp modSp add mod addAnim delAnim modAnim modNotesTx">
        <pc:chgData name="Naomi Leonard" userId="aac58b25-e4b8-4396-be41-69c922faabae" providerId="ADAL" clId="{4B1D1251-8A28-405A-AF46-E97356B07420}" dt="2025-09-26T12:28:52.731" v="330"/>
        <pc:sldMkLst>
          <pc:docMk/>
          <pc:sldMk cId="1422415738" sldId="324"/>
        </pc:sldMkLst>
        <pc:spChg chg="mod">
          <ac:chgData name="Naomi Leonard" userId="aac58b25-e4b8-4396-be41-69c922faabae" providerId="ADAL" clId="{4B1D1251-8A28-405A-AF46-E97356B07420}" dt="2025-09-26T12:24:50.279" v="145" actId="1076"/>
          <ac:spMkLst>
            <pc:docMk/>
            <pc:sldMk cId="1422415738" sldId="324"/>
            <ac:spMk id="10" creationId="{2E68FECE-F567-7248-A593-85292E1D2C2C}"/>
          </ac:spMkLst>
        </pc:spChg>
        <pc:spChg chg="add mod">
          <ac:chgData name="Naomi Leonard" userId="aac58b25-e4b8-4396-be41-69c922faabae" providerId="ADAL" clId="{4B1D1251-8A28-405A-AF46-E97356B07420}" dt="2025-09-26T12:24:37.484" v="144"/>
          <ac:spMkLst>
            <pc:docMk/>
            <pc:sldMk cId="1422415738" sldId="324"/>
            <ac:spMk id="44" creationId="{847C17F0-C5F0-9C7D-4955-3C4A79E4C026}"/>
          </ac:spMkLst>
        </pc:spChg>
        <pc:spChg chg="add mod">
          <ac:chgData name="Naomi Leonard" userId="aac58b25-e4b8-4396-be41-69c922faabae" providerId="ADAL" clId="{4B1D1251-8A28-405A-AF46-E97356B07420}" dt="2025-09-26T12:25:00.175" v="147"/>
          <ac:spMkLst>
            <pc:docMk/>
            <pc:sldMk cId="1422415738" sldId="324"/>
            <ac:spMk id="48" creationId="{86C00C89-2A84-6537-61C0-169A226D3AF7}"/>
          </ac:spMkLst>
        </pc:spChg>
        <pc:grpChg chg="mod">
          <ac:chgData name="Naomi Leonard" userId="aac58b25-e4b8-4396-be41-69c922faabae" providerId="ADAL" clId="{4B1D1251-8A28-405A-AF46-E97356B07420}" dt="2025-09-26T12:24:50.279" v="145" actId="1076"/>
          <ac:grpSpMkLst>
            <pc:docMk/>
            <pc:sldMk cId="1422415738" sldId="324"/>
            <ac:grpSpMk id="33" creationId="{DDE90C6A-8ACB-9617-EC7D-4D6E8043E766}"/>
          </ac:grpSpMkLst>
        </pc:grpChg>
        <pc:grpChg chg="mod">
          <ac:chgData name="Naomi Leonard" userId="aac58b25-e4b8-4396-be41-69c922faabae" providerId="ADAL" clId="{4B1D1251-8A28-405A-AF46-E97356B07420}" dt="2025-09-26T12:24:50.279" v="145" actId="1076"/>
          <ac:grpSpMkLst>
            <pc:docMk/>
            <pc:sldMk cId="1422415738" sldId="324"/>
            <ac:grpSpMk id="34" creationId="{A26D8709-2F2C-AFDF-0FB3-66C6E57AB7E9}"/>
          </ac:grpSpMkLst>
        </pc:grpChg>
        <pc:grpChg chg="mod">
          <ac:chgData name="Naomi Leonard" userId="aac58b25-e4b8-4396-be41-69c922faabae" providerId="ADAL" clId="{4B1D1251-8A28-405A-AF46-E97356B07420}" dt="2025-09-26T12:24:50.279" v="145" actId="1076"/>
          <ac:grpSpMkLst>
            <pc:docMk/>
            <pc:sldMk cId="1422415738" sldId="324"/>
            <ac:grpSpMk id="36" creationId="{FAD05683-689A-FAC3-4E06-1BB767675D63}"/>
          </ac:grpSpMkLst>
        </pc:grpChg>
        <pc:grpChg chg="mod">
          <ac:chgData name="Naomi Leonard" userId="aac58b25-e4b8-4396-be41-69c922faabae" providerId="ADAL" clId="{4B1D1251-8A28-405A-AF46-E97356B07420}" dt="2025-09-26T12:24:50.279" v="145" actId="1076"/>
          <ac:grpSpMkLst>
            <pc:docMk/>
            <pc:sldMk cId="1422415738" sldId="324"/>
            <ac:grpSpMk id="37" creationId="{8361301F-6644-C8B9-22AA-1B1B260730CB}"/>
          </ac:grpSpMkLst>
        </pc:grpChg>
        <pc:grpChg chg="mod">
          <ac:chgData name="Naomi Leonard" userId="aac58b25-e4b8-4396-be41-69c922faabae" providerId="ADAL" clId="{4B1D1251-8A28-405A-AF46-E97356B07420}" dt="2025-09-26T12:24:50.279" v="145" actId="1076"/>
          <ac:grpSpMkLst>
            <pc:docMk/>
            <pc:sldMk cId="1422415738" sldId="324"/>
            <ac:grpSpMk id="39" creationId="{01343BE5-87B9-CF0B-9A66-84310A9AAB01}"/>
          </ac:grpSpMkLst>
        </pc:grpChg>
        <pc:grpChg chg="mod">
          <ac:chgData name="Naomi Leonard" userId="aac58b25-e4b8-4396-be41-69c922faabae" providerId="ADAL" clId="{4B1D1251-8A28-405A-AF46-E97356B07420}" dt="2025-09-26T12:24:50.279" v="145" actId="1076"/>
          <ac:grpSpMkLst>
            <pc:docMk/>
            <pc:sldMk cId="1422415738" sldId="324"/>
            <ac:grpSpMk id="41" creationId="{06D7BDAE-B19A-8722-0ADA-CBB9496D3697}"/>
          </ac:grpSpMkLst>
        </pc:grpChg>
        <pc:grpChg chg="add mod">
          <ac:chgData name="Naomi Leonard" userId="aac58b25-e4b8-4396-be41-69c922faabae" providerId="ADAL" clId="{4B1D1251-8A28-405A-AF46-E97356B07420}" dt="2025-09-26T12:28:47.332" v="329" actId="164"/>
          <ac:grpSpMkLst>
            <pc:docMk/>
            <pc:sldMk cId="1422415738" sldId="324"/>
            <ac:grpSpMk id="49" creationId="{87BACF10-03F3-9580-D1AF-8B36A6A9A51F}"/>
          </ac:grpSpMkLst>
        </pc:grpChg>
        <pc:grpChg chg="mod topLvl">
          <ac:chgData name="Naomi Leonard" userId="aac58b25-e4b8-4396-be41-69c922faabae" providerId="ADAL" clId="{4B1D1251-8A28-405A-AF46-E97356B07420}" dt="2025-09-26T12:28:47.332" v="329" actId="164"/>
          <ac:grpSpMkLst>
            <pc:docMk/>
            <pc:sldMk cId="1422415738" sldId="324"/>
            <ac:grpSpMk id="85" creationId="{0D56794D-A4FF-4CFD-247F-3945E75D927B}"/>
          </ac:grpSpMkLst>
        </pc:grpChg>
        <pc:grpChg chg="mod">
          <ac:chgData name="Naomi Leonard" userId="aac58b25-e4b8-4396-be41-69c922faabae" providerId="ADAL" clId="{4B1D1251-8A28-405A-AF46-E97356B07420}" dt="2025-09-26T12:24:50.279" v="145" actId="1076"/>
          <ac:grpSpMkLst>
            <pc:docMk/>
            <pc:sldMk cId="1422415738" sldId="324"/>
            <ac:grpSpMk id="92" creationId="{1DCC1119-E7E4-13B6-1B29-C4B2604B68D6}"/>
          </ac:grpSpMkLst>
        </pc:grpChg>
        <pc:picChg chg="add mod">
          <ac:chgData name="Naomi Leonard" userId="aac58b25-e4b8-4396-be41-69c922faabae" providerId="ADAL" clId="{4B1D1251-8A28-405A-AF46-E97356B07420}" dt="2025-09-26T12:28:47.332" v="329" actId="164"/>
          <ac:picMkLst>
            <pc:docMk/>
            <pc:sldMk cId="1422415738" sldId="324"/>
            <ac:picMk id="3" creationId="{66E6A933-73FD-CFCD-F099-E19BDDCCDB4E}"/>
          </ac:picMkLst>
        </pc:picChg>
        <pc:picChg chg="add mod">
          <ac:chgData name="Naomi Leonard" userId="aac58b25-e4b8-4396-be41-69c922faabae" providerId="ADAL" clId="{4B1D1251-8A28-405A-AF46-E97356B07420}" dt="2025-09-26T12:24:37.484" v="144"/>
          <ac:picMkLst>
            <pc:docMk/>
            <pc:sldMk cId="1422415738" sldId="324"/>
            <ac:picMk id="15" creationId="{67F76330-6BF3-8E02-6793-4DB1DFFEA051}"/>
          </ac:picMkLst>
        </pc:picChg>
      </pc:sldChg>
    </pc:docChg>
  </pc:docChgLst>
  <pc:docChgLst>
    <pc:chgData name="Naomi Leonard" userId="S::nl1v22@soton.ac.uk::aac58b25-e4b8-4396-be41-69c922faabae" providerId="AD" clId="Web-{C706AA1E-1F79-C04E-1B7D-F3EA66EE2DC2}"/>
    <pc:docChg chg="modSld">
      <pc:chgData name="Naomi Leonard" userId="S::nl1v22@soton.ac.uk::aac58b25-e4b8-4396-be41-69c922faabae" providerId="AD" clId="Web-{C706AA1E-1F79-C04E-1B7D-F3EA66EE2DC2}" dt="2025-09-24T14:31:14.178" v="8" actId="20577"/>
      <pc:docMkLst>
        <pc:docMk/>
      </pc:docMkLst>
      <pc:sldChg chg="modSp modCm">
        <pc:chgData name="Naomi Leonard" userId="S::nl1v22@soton.ac.uk::aac58b25-e4b8-4396-be41-69c922faabae" providerId="AD" clId="Web-{C706AA1E-1F79-C04E-1B7D-F3EA66EE2DC2}" dt="2025-09-24T14:31:14.178" v="8" actId="20577"/>
        <pc:sldMkLst>
          <pc:docMk/>
          <pc:sldMk cId="4222076982" sldId="288"/>
        </pc:sldMkLst>
        <pc:spChg chg="mod">
          <ac:chgData name="Naomi Leonard" userId="S::nl1v22@soton.ac.uk::aac58b25-e4b8-4396-be41-69c922faabae" providerId="AD" clId="Web-{C706AA1E-1F79-C04E-1B7D-F3EA66EE2DC2}" dt="2025-09-24T14:31:14.178" v="8" actId="20577"/>
          <ac:spMkLst>
            <pc:docMk/>
            <pc:sldMk cId="4222076982" sldId="288"/>
            <ac:spMk id="3" creationId="{F0E97C6E-FE86-1FC5-7C25-DC54AD9E9DE0}"/>
          </ac:spMkLst>
        </pc:spChg>
        <pc:extLst>
          <p:ext xmlns:p="http://schemas.openxmlformats.org/presentationml/2006/main" uri="{D6D511B9-2390-475A-947B-AFAB55BFBCF1}">
            <pc226:cmChg xmlns:pc226="http://schemas.microsoft.com/office/powerpoint/2022/06/main/command" chg="mod">
              <pc226:chgData name="Naomi Leonard" userId="S::nl1v22@soton.ac.uk::aac58b25-e4b8-4396-be41-69c922faabae" providerId="AD" clId="Web-{C706AA1E-1F79-C04E-1B7D-F3EA66EE2DC2}" dt="2025-09-24T14:30:40.534" v="0" actId="20577"/>
              <pc2:cmMkLst xmlns:pc2="http://schemas.microsoft.com/office/powerpoint/2019/9/main/command">
                <pc:docMk/>
                <pc:sldMk cId="4222076982" sldId="288"/>
                <pc2:cmMk id="{BFC500E2-7B2D-4242-801E-4328FD355286}"/>
              </pc2:cmMkLst>
            </pc226:cmChg>
          </p:ext>
        </pc:extLst>
      </pc:sldChg>
    </pc:docChg>
  </pc:docChgLst>
</pc:chgInfo>
</file>

<file path=ppt/comments/modernComment_115_3162B4A5.xml><?xml version="1.0" encoding="utf-8"?>
<p188:cmLst xmlns:a="http://schemas.openxmlformats.org/drawingml/2006/main" xmlns:r="http://schemas.openxmlformats.org/officeDocument/2006/relationships" xmlns:p188="http://schemas.microsoft.com/office/powerpoint/2018/8/main">
  <p188:cm id="{9E69CFCF-8F6E-403B-A17A-0E9D37EF6091}" authorId="{8CE31FAB-512B-06A6-6750-82DA74DA5673}" created="2025-09-24T12:35:39.216">
    <pc:sldMkLst xmlns:pc="http://schemas.microsoft.com/office/powerpoint/2013/main/command">
      <pc:docMk/>
      <pc:sldMk cId="828552357" sldId="277"/>
    </pc:sldMkLst>
    <p188:txBody>
      <a:bodyPr/>
      <a:lstStyle/>
      <a:p>
        <a:r>
          <a:rPr lang="en-GB"/>
          <a:t>At this point, is the presenter delivering, or are these printed out for researchers to use as a reference while they sit and crack on with their ethics forms and we walk around and help?</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E88F99-7C04-3D4A-81E6-9BAFF14707C3}" type="datetimeFigureOut">
              <a:rPr lang="en-US" smtClean="0"/>
              <a:t>5/12/2026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CBDC0D-54B3-744E-A9A7-EAC0F069605C}" type="slidenum">
              <a:rPr lang="en-US" smtClean="0"/>
              <a:t>‹#›</a:t>
            </a:fld>
            <a:endParaRPr lang="en-US"/>
          </a:p>
        </p:txBody>
      </p:sp>
    </p:spTree>
    <p:extLst>
      <p:ext uri="{BB962C8B-B14F-4D97-AF65-F5344CB8AC3E}">
        <p14:creationId xmlns:p14="http://schemas.microsoft.com/office/powerpoint/2010/main" val="166343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bit.ly/NxtGen_Ethics_Competency_Quiz"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latin typeface="Calibri"/>
                <a:ea typeface="Calibri"/>
                <a:cs typeface="Calibri"/>
              </a:rPr>
              <a:t>Welcome to Session 6 of the NxtGen Researcher Programme. This week is all about the role and importance of ethical research.</a:t>
            </a:r>
          </a:p>
        </p:txBody>
      </p:sp>
      <p:sp>
        <p:nvSpPr>
          <p:cNvPr id="4" name="Slide Number Placeholder 3"/>
          <p:cNvSpPr>
            <a:spLocks noGrp="1"/>
          </p:cNvSpPr>
          <p:nvPr>
            <p:ph type="sldNum" sz="quarter" idx="5"/>
          </p:nvPr>
        </p:nvSpPr>
        <p:spPr/>
        <p:txBody>
          <a:bodyPr/>
          <a:lstStyle/>
          <a:p>
            <a:fld id="{3FCBDC0D-54B3-744E-A9A7-EAC0F069605C}" type="slidenum">
              <a:rPr lang="en-US" smtClean="0"/>
              <a:t>1</a:t>
            </a:fld>
            <a:endParaRPr lang="en-US"/>
          </a:p>
        </p:txBody>
      </p:sp>
    </p:spTree>
    <p:extLst>
      <p:ext uri="{BB962C8B-B14F-4D97-AF65-F5344CB8AC3E}">
        <p14:creationId xmlns:p14="http://schemas.microsoft.com/office/powerpoint/2010/main" val="3005413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The learning outcomes for today are:</a:t>
            </a:r>
          </a:p>
          <a:p>
            <a:endParaRPr lang="en-US" dirty="0">
              <a:solidFill>
                <a:schemeClr val="accent1"/>
              </a:solidFill>
            </a:endParaRPr>
          </a:p>
          <a:p>
            <a:r>
              <a:rPr lang="en-US" dirty="0">
                <a:solidFill>
                  <a:schemeClr val="accent1"/>
                </a:solidFill>
              </a:rPr>
              <a:t>Discuss the role of ethics in relation to carrying our research projects.</a:t>
            </a:r>
          </a:p>
          <a:p>
            <a:endParaRPr lang="en-US" dirty="0">
              <a:solidFill>
                <a:schemeClr val="accent1"/>
              </a:solidFill>
            </a:endParaRPr>
          </a:p>
          <a:p>
            <a:r>
              <a:rPr lang="en-US" dirty="0">
                <a:solidFill>
                  <a:schemeClr val="accent1"/>
                </a:solidFill>
              </a:rPr>
              <a:t>Explain the eight principles of taking an ethical approach.</a:t>
            </a:r>
          </a:p>
          <a:p>
            <a:endParaRPr lang="en-US" dirty="0">
              <a:solidFill>
                <a:schemeClr val="accent1"/>
              </a:solidFill>
            </a:endParaRPr>
          </a:p>
          <a:p>
            <a:r>
              <a:rPr lang="en-US" dirty="0">
                <a:solidFill>
                  <a:schemeClr val="accent1"/>
                </a:solidFill>
              </a:rPr>
              <a:t>Apply knowledge and prepare an ethics application.</a:t>
            </a:r>
          </a:p>
        </p:txBody>
      </p:sp>
      <p:sp>
        <p:nvSpPr>
          <p:cNvPr id="4" name="Slide Number Placeholder 3"/>
          <p:cNvSpPr>
            <a:spLocks noGrp="1"/>
          </p:cNvSpPr>
          <p:nvPr>
            <p:ph type="sldNum" sz="quarter" idx="5"/>
          </p:nvPr>
        </p:nvSpPr>
        <p:spPr/>
        <p:txBody>
          <a:bodyPr/>
          <a:lstStyle/>
          <a:p>
            <a:fld id="{EF6104C9-81B3-6C4F-AF41-68E9F5293BD6}" type="slidenum">
              <a:rPr lang="en-US" smtClean="0"/>
              <a:t>2</a:t>
            </a:fld>
            <a:endParaRPr lang="en-US"/>
          </a:p>
        </p:txBody>
      </p:sp>
    </p:spTree>
    <p:extLst>
      <p:ext uri="{BB962C8B-B14F-4D97-AF65-F5344CB8AC3E}">
        <p14:creationId xmlns:p14="http://schemas.microsoft.com/office/powerpoint/2010/main" val="5865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What are ethics?</a:t>
            </a:r>
          </a:p>
          <a:p>
            <a:endParaRPr lang="en-US" dirty="0"/>
          </a:p>
          <a:p>
            <a:r>
              <a:rPr lang="en-US" i="1" dirty="0"/>
              <a:t>[Note to </a:t>
            </a:r>
            <a:r>
              <a:rPr lang="en-GB" i="1" dirty="0"/>
              <a:t>trainer</a:t>
            </a:r>
            <a:r>
              <a:rPr lang="en-US" i="1" dirty="0"/>
              <a:t>: Allow 1 or 2 minutes for the researchers to show what they know already.]</a:t>
            </a:r>
          </a:p>
          <a:p>
            <a:endParaRPr lang="en-US" dirty="0">
              <a:solidFill>
                <a:schemeClr val="accent1"/>
              </a:solidFill>
            </a:endParaRPr>
          </a:p>
          <a:p>
            <a:r>
              <a:rPr lang="en-US" dirty="0">
                <a:solidFill>
                  <a:schemeClr val="accent1"/>
                </a:solidFill>
              </a:rPr>
              <a:t>Ethics relate to what is right and wrong, they are moral principles that govern how research should be carried and are crucial to doing research correctly.</a:t>
            </a:r>
          </a:p>
        </p:txBody>
      </p:sp>
      <p:sp>
        <p:nvSpPr>
          <p:cNvPr id="4" name="Slide Number Placeholder 3"/>
          <p:cNvSpPr>
            <a:spLocks noGrp="1"/>
          </p:cNvSpPr>
          <p:nvPr>
            <p:ph type="sldNum" sz="quarter" idx="5"/>
          </p:nvPr>
        </p:nvSpPr>
        <p:spPr/>
        <p:txBody>
          <a:bodyPr/>
          <a:lstStyle/>
          <a:p>
            <a:fld id="{3FCBDC0D-54B3-744E-A9A7-EAC0F069605C}" type="slidenum">
              <a:rPr lang="en-US" smtClean="0"/>
              <a:t>3</a:t>
            </a:fld>
            <a:endParaRPr lang="en-US"/>
          </a:p>
        </p:txBody>
      </p:sp>
    </p:spTree>
    <p:extLst>
      <p:ext uri="{BB962C8B-B14F-4D97-AF65-F5344CB8AC3E}">
        <p14:creationId xmlns:p14="http://schemas.microsoft.com/office/powerpoint/2010/main" val="2557804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chemeClr val="accent1"/>
                </a:solidFill>
              </a:rPr>
              <a:t>We are going to split you into groups and assign each one a case study. </a:t>
            </a:r>
          </a:p>
          <a:p>
            <a:pPr>
              <a:defRPr/>
            </a:pPr>
            <a:endParaRPr lang="en-US" dirty="0">
              <a:solidFill>
                <a:schemeClr val="accent1"/>
              </a:solidFill>
            </a:endParaRPr>
          </a:p>
          <a:p>
            <a:pPr>
              <a:defRPr/>
            </a:pPr>
            <a:r>
              <a:rPr lang="en-US" dirty="0">
                <a:solidFill>
                  <a:schemeClr val="accent1"/>
                </a:solidFill>
              </a:rPr>
              <a:t>Discuss what is unethical about these pieces of research and we will come back together to share your thoughts with the room.</a:t>
            </a:r>
          </a:p>
          <a:p>
            <a:pPr>
              <a:defRPr/>
            </a:pPr>
            <a:endParaRPr lang="en-US" dirty="0">
              <a:solidFill>
                <a:schemeClr val="accent1"/>
              </a:solidFill>
            </a:endParaRPr>
          </a:p>
        </p:txBody>
      </p:sp>
      <p:sp>
        <p:nvSpPr>
          <p:cNvPr id="4" name="Slide Number Placeholder 3"/>
          <p:cNvSpPr>
            <a:spLocks noGrp="1"/>
          </p:cNvSpPr>
          <p:nvPr>
            <p:ph type="sldNum" sz="quarter" idx="5"/>
          </p:nvPr>
        </p:nvSpPr>
        <p:spPr/>
        <p:txBody>
          <a:bodyPr/>
          <a:lstStyle/>
          <a:p>
            <a:fld id="{3FCBDC0D-54B3-744E-A9A7-EAC0F069605C}" type="slidenum">
              <a:rPr lang="en-US" smtClean="0"/>
              <a:t>4</a:t>
            </a:fld>
            <a:endParaRPr lang="en-US"/>
          </a:p>
        </p:txBody>
      </p:sp>
    </p:spTree>
    <p:extLst>
      <p:ext uri="{BB962C8B-B14F-4D97-AF65-F5344CB8AC3E}">
        <p14:creationId xmlns:p14="http://schemas.microsoft.com/office/powerpoint/2010/main" val="1285889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accent1"/>
                </a:solidFill>
                <a:cs typeface="Calibri"/>
              </a:rPr>
              <a:t>One of the extreme cases that are famous for being unethical include the Tuskegee syphilis study (where some syphilis sufferers were not treated even though they had the disease). </a:t>
            </a:r>
          </a:p>
          <a:p>
            <a:pPr marL="0" marR="0" lvl="0" indent="0" algn="l" defTabSz="914400">
              <a:lnSpc>
                <a:spcPct val="100000"/>
              </a:lnSpc>
              <a:spcBef>
                <a:spcPts val="0"/>
              </a:spcBef>
              <a:spcAft>
                <a:spcPts val="0"/>
              </a:spcAft>
              <a:buClrTx/>
              <a:buSzTx/>
              <a:buFontTx/>
              <a:buNone/>
              <a:tabLst/>
              <a:defRPr/>
            </a:pPr>
            <a:endParaRPr lang="en-GB" dirty="0">
              <a:solidFill>
                <a:srgbClr val="156082"/>
              </a:solidFill>
              <a:cs typeface="Calibri"/>
            </a:endParaRPr>
          </a:p>
          <a:p>
            <a:pPr>
              <a:defRPr/>
            </a:pPr>
            <a:r>
              <a:rPr lang="en-GB" b="1" dirty="0">
                <a:solidFill>
                  <a:srgbClr val="156082"/>
                </a:solidFill>
                <a:cs typeface="Calibri"/>
              </a:rPr>
              <a:t>[click]</a:t>
            </a:r>
            <a:r>
              <a:rPr lang="en-GB" dirty="0">
                <a:solidFill>
                  <a:srgbClr val="156082"/>
                </a:solidFill>
                <a:cs typeface="Calibri"/>
              </a:rPr>
              <a:t> Do you think it is ethical to not provide treatment for a disease, if you think you know someone might have a treatment? Read the information on this slide and discuss with the people next to you.</a:t>
            </a:r>
          </a:p>
          <a:p>
            <a:pPr>
              <a:defRPr/>
            </a:pPr>
            <a:endParaRPr lang="en-GB" i="1" dirty="0">
              <a:cs typeface="Calibri"/>
            </a:endParaRPr>
          </a:p>
          <a:p>
            <a:pPr>
              <a:defRPr/>
            </a:pPr>
            <a:r>
              <a:rPr lang="en-GB" i="1" dirty="0">
                <a:cs typeface="Calibri"/>
              </a:rPr>
              <a:t>[Notes to </a:t>
            </a:r>
            <a:r>
              <a:rPr lang="en-GB" i="1" dirty="0"/>
              <a:t>trainer</a:t>
            </a:r>
            <a:r>
              <a:rPr lang="en-GB" i="1" dirty="0">
                <a:cs typeface="Calibri"/>
              </a:rPr>
              <a:t>: Run through bullet points and then ask</a:t>
            </a:r>
            <a:r>
              <a:rPr lang="en-US" i="1" dirty="0"/>
              <a:t> groups to share their thoughts. Pose the final question…..]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GB" dirty="0">
                <a:solidFill>
                  <a:schemeClr val="accent1"/>
                </a:solidFill>
                <a:cs typeface="Calibri"/>
              </a:rPr>
              <a:t>Sometimes unethical studies are obvious to identify, such as the two we have looked at today. Others might not be immediately recognisable as unethical, such as studies funded by companies with particular agendas, like promoting their own vaccines or medicines. Ethics are vital to keeping everyone safe.</a:t>
            </a:r>
            <a:endParaRPr lang="en-US"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FCBDC0D-54B3-744E-A9A7-EAC0F069605C}" type="slidenum">
              <a:rPr lang="en-US" smtClean="0"/>
              <a:t>5</a:t>
            </a:fld>
            <a:endParaRPr lang="en-US"/>
          </a:p>
        </p:txBody>
      </p:sp>
    </p:spTree>
    <p:extLst>
      <p:ext uri="{BB962C8B-B14F-4D97-AF65-F5344CB8AC3E}">
        <p14:creationId xmlns:p14="http://schemas.microsoft.com/office/powerpoint/2010/main" val="1649288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5735"/>
            <a:r>
              <a:rPr lang="en-GB" dirty="0">
                <a:solidFill>
                  <a:schemeClr val="accent1"/>
                </a:solidFill>
                <a:cs typeface="Calibri"/>
              </a:rPr>
              <a:t>Another unethical study which is well-known is the Little Albert experiment, in which a baby played happily with a white rat, showing no fear. </a:t>
            </a:r>
          </a:p>
          <a:p>
            <a:pPr marL="165735"/>
            <a:endParaRPr lang="en-GB" dirty="0">
              <a:solidFill>
                <a:schemeClr val="accent1"/>
              </a:solidFill>
              <a:cs typeface="Calibri"/>
            </a:endParaRPr>
          </a:p>
          <a:p>
            <a:pPr marL="165735"/>
            <a:r>
              <a:rPr lang="en-GB" dirty="0">
                <a:solidFill>
                  <a:schemeClr val="accent1"/>
                </a:solidFill>
                <a:cs typeface="Calibri"/>
              </a:rPr>
              <a:t>He was then conditioned to become fearful as every time the rat appeared, there was also a loud noise. </a:t>
            </a:r>
            <a:endParaRPr lang="en-US" dirty="0">
              <a:solidFill>
                <a:schemeClr val="accent1"/>
              </a:solidFill>
              <a:cs typeface="Calibri"/>
            </a:endParaRPr>
          </a:p>
          <a:p>
            <a:pPr marL="165735"/>
            <a:endParaRPr lang="en-GB" dirty="0">
              <a:solidFill>
                <a:schemeClr val="accent1"/>
              </a:solidFill>
              <a:cs typeface="Calibri"/>
            </a:endParaRPr>
          </a:p>
          <a:p>
            <a:pPr marL="165735"/>
            <a:r>
              <a:rPr lang="en-GB" dirty="0">
                <a:solidFill>
                  <a:schemeClr val="accent1"/>
                </a:solidFill>
                <a:cs typeface="Calibri"/>
              </a:rPr>
              <a:t>He soon feared the rat even without the noise and became fearful of other similar animals and anything that was fluffy and white, including Santa Claus with his white beard.</a:t>
            </a:r>
            <a:endParaRPr lang="en-US" dirty="0">
              <a:solidFill>
                <a:schemeClr val="accent1"/>
              </a:solidFill>
            </a:endParaRPr>
          </a:p>
          <a:p>
            <a:pPr marL="165919"/>
            <a:endParaRPr lang="en-GB" dirty="0">
              <a:cs typeface="Calibri"/>
            </a:endParaRPr>
          </a:p>
          <a:p>
            <a:pPr marL="165735"/>
            <a:r>
              <a:rPr lang="en-GB" i="1" dirty="0">
                <a:solidFill>
                  <a:srgbClr val="000000"/>
                </a:solidFill>
                <a:cs typeface="Calibri"/>
              </a:rPr>
              <a:t>[Notes to </a:t>
            </a:r>
            <a:r>
              <a:rPr lang="en-GB" i="1" dirty="0"/>
              <a:t>trainer:</a:t>
            </a:r>
            <a:r>
              <a:rPr lang="en-GB" i="1" dirty="0">
                <a:solidFill>
                  <a:srgbClr val="000000"/>
                </a:solidFill>
                <a:cs typeface="Calibri"/>
              </a:rPr>
              <a:t> Run through bullet points and then ask</a:t>
            </a:r>
            <a:r>
              <a:rPr lang="en-US" i="1" dirty="0">
                <a:solidFill>
                  <a:srgbClr val="000000"/>
                </a:solidFill>
              </a:rPr>
              <a:t> groups to share their thoughts.]</a:t>
            </a:r>
            <a:endParaRPr lang="en-GB" i="1" dirty="0">
              <a:solidFill>
                <a:srgbClr val="7F7F7F"/>
              </a:solidFill>
              <a:cs typeface="Calibri"/>
            </a:endParaRPr>
          </a:p>
          <a:p>
            <a:pPr marL="165919"/>
            <a:endParaRPr lang="en-GB" dirty="0">
              <a:cs typeface="Calibri"/>
            </a:endParaRPr>
          </a:p>
          <a:p>
            <a:endParaRPr lang="en-US" dirty="0"/>
          </a:p>
        </p:txBody>
      </p:sp>
      <p:sp>
        <p:nvSpPr>
          <p:cNvPr id="4" name="Slide Number Placeholder 3"/>
          <p:cNvSpPr>
            <a:spLocks noGrp="1"/>
          </p:cNvSpPr>
          <p:nvPr>
            <p:ph type="sldNum" sz="quarter" idx="5"/>
          </p:nvPr>
        </p:nvSpPr>
        <p:spPr/>
        <p:txBody>
          <a:bodyPr/>
          <a:lstStyle/>
          <a:p>
            <a:fld id="{3FCBDC0D-54B3-744E-A9A7-EAC0F069605C}" type="slidenum">
              <a:rPr lang="en-US" smtClean="0"/>
              <a:t>6</a:t>
            </a:fld>
            <a:endParaRPr lang="en-US"/>
          </a:p>
        </p:txBody>
      </p:sp>
    </p:spTree>
    <p:extLst>
      <p:ext uri="{BB962C8B-B14F-4D97-AF65-F5344CB8AC3E}">
        <p14:creationId xmlns:p14="http://schemas.microsoft.com/office/powerpoint/2010/main" val="3379636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
              <a:spcBef>
                <a:spcPts val="400"/>
              </a:spcBef>
              <a:spcAft>
                <a:spcPts val="400"/>
              </a:spcAft>
            </a:pPr>
            <a:r>
              <a:rPr lang="en-GB" dirty="0">
                <a:solidFill>
                  <a:schemeClr val="tx2"/>
                </a:solidFill>
              </a:rPr>
              <a:t>Research is based on some core principles, which include:</a:t>
            </a:r>
          </a:p>
          <a:p>
            <a:pPr marL="35560">
              <a:spcBef>
                <a:spcPts val="400"/>
              </a:spcBef>
              <a:spcAft>
                <a:spcPts val="400"/>
              </a:spcAft>
            </a:pPr>
            <a:endParaRPr lang="en-GB" dirty="0">
              <a:solidFill>
                <a:schemeClr val="tx2"/>
              </a:solidFill>
            </a:endParaRPr>
          </a:p>
          <a:p>
            <a:pPr marL="207010" indent="-171450">
              <a:spcBef>
                <a:spcPts val="400"/>
              </a:spcBef>
              <a:spcAft>
                <a:spcPts val="400"/>
              </a:spcAft>
              <a:buFont typeface="Arial"/>
              <a:buChar char="•"/>
            </a:pPr>
            <a:r>
              <a:rPr lang="en-GB" b="1" dirty="0">
                <a:solidFill>
                  <a:schemeClr val="tx2"/>
                </a:solidFill>
              </a:rPr>
              <a:t>[click] </a:t>
            </a:r>
            <a:r>
              <a:rPr lang="en-GB" dirty="0">
                <a:solidFill>
                  <a:schemeClr val="tx2"/>
                </a:solidFill>
              </a:rPr>
              <a:t>Informed consent: We use ‘participant information sheets’ to give information to people who want to take part, and if the person still wants to take part, they have to sign a consent form. </a:t>
            </a:r>
            <a:r>
              <a:rPr lang="en-GB" dirty="0">
                <a:solidFill>
                  <a:schemeClr val="tx2"/>
                </a:solidFill>
                <a:sym typeface="Roboto"/>
              </a:rPr>
              <a:t>Usually when under 18s are involved, parents give consent for their child to take part, and the young person gives their assent. However, we also have a process, whereby a ‘Gatekeeper’ could give their approval that the young people involved can give consent and aren’t ‘vulnerable’ in relation to the proposed research.</a:t>
            </a:r>
            <a:endParaRPr lang="en-GB" dirty="0">
              <a:solidFill>
                <a:schemeClr val="tx2"/>
              </a:solidFill>
            </a:endParaRPr>
          </a:p>
          <a:p>
            <a:pPr marL="207010" indent="-171450">
              <a:spcBef>
                <a:spcPts val="400"/>
              </a:spcBef>
              <a:spcAft>
                <a:spcPts val="400"/>
              </a:spcAft>
              <a:buFont typeface="Arial"/>
              <a:buChar char="•"/>
            </a:pPr>
            <a:r>
              <a:rPr lang="en-GB" b="1" dirty="0">
                <a:solidFill>
                  <a:schemeClr val="tx2"/>
                </a:solidFill>
                <a:sym typeface="Roboto"/>
              </a:rPr>
              <a:t>[click]</a:t>
            </a:r>
            <a:r>
              <a:rPr lang="en-GB" dirty="0">
                <a:solidFill>
                  <a:schemeClr val="tx2"/>
                </a:solidFill>
                <a:sym typeface="Roboto"/>
              </a:rPr>
              <a:t> Voluntary participation: </a:t>
            </a:r>
            <a:r>
              <a:rPr lang="en-GB" dirty="0">
                <a:solidFill>
                  <a:schemeClr val="tx2"/>
                </a:solidFill>
              </a:rPr>
              <a:t>Allowing participants to join or leave the study freely.</a:t>
            </a:r>
          </a:p>
          <a:p>
            <a:pPr marL="171450" indent="-171450">
              <a:buFont typeface="Arial"/>
              <a:buChar char="•"/>
              <a:defRPr/>
            </a:pPr>
            <a:r>
              <a:rPr lang="en-GB" b="1" dirty="0">
                <a:solidFill>
                  <a:schemeClr val="tx2"/>
                </a:solidFill>
                <a:sym typeface="Roboto"/>
              </a:rPr>
              <a:t>[click] </a:t>
            </a:r>
            <a:r>
              <a:rPr lang="en-GB" dirty="0">
                <a:solidFill>
                  <a:schemeClr val="tx2"/>
                </a:solidFill>
                <a:sym typeface="Roboto"/>
              </a:rPr>
              <a:t>Confidentiality: keeping information private when finding out about individuals, communities or organisations, and ensuring research results are kept secure afterwards. </a:t>
            </a:r>
            <a:r>
              <a:rPr lang="en-US" dirty="0">
                <a:solidFill>
                  <a:schemeClr val="tx2"/>
                </a:solidFill>
                <a:sym typeface="Roboto"/>
              </a:rPr>
              <a:t>For your research, your participants must use pseudonyms and although you will know who they are, you will not be associating their real names with their data. We will use secure data collection methods via an app called Epicollect5 or via a survey platform called Qualtrics.</a:t>
            </a:r>
            <a:endParaRPr lang="en-GB" dirty="0">
              <a:solidFill>
                <a:schemeClr val="tx2"/>
              </a:solidFill>
            </a:endParaRPr>
          </a:p>
          <a:p>
            <a:pPr marL="207010" indent="-171450">
              <a:spcBef>
                <a:spcPts val="400"/>
              </a:spcBef>
              <a:spcAft>
                <a:spcPts val="400"/>
              </a:spcAft>
              <a:buFont typeface="Arial"/>
              <a:buChar char="•"/>
              <a:defRPr/>
            </a:pPr>
            <a:r>
              <a:rPr lang="en-GB" b="1" dirty="0">
                <a:solidFill>
                  <a:schemeClr val="tx2"/>
                </a:solidFill>
              </a:rPr>
              <a:t>[click] </a:t>
            </a:r>
            <a:r>
              <a:rPr lang="en-GB" dirty="0">
                <a:solidFill>
                  <a:schemeClr val="tx2"/>
                </a:solidFill>
              </a:rPr>
              <a:t>Minimising risk &amp; harm: Ensuring participants </a:t>
            </a:r>
            <a:r>
              <a:rPr lang="en-GB" b="1" dirty="0">
                <a:solidFill>
                  <a:schemeClr val="tx2"/>
                </a:solidFill>
              </a:rPr>
              <a:t>and </a:t>
            </a:r>
            <a:r>
              <a:rPr lang="en-GB" dirty="0">
                <a:solidFill>
                  <a:schemeClr val="tx2"/>
                </a:solidFill>
              </a:rPr>
              <a:t>researchers themselves are protected from physical, emotional, and psychological harm throughout the research process.</a:t>
            </a:r>
          </a:p>
          <a:p>
            <a:pPr marL="207010" indent="-171450">
              <a:spcBef>
                <a:spcPts val="400"/>
              </a:spcBef>
              <a:spcAft>
                <a:spcPts val="400"/>
              </a:spcAft>
              <a:buFont typeface="Arial"/>
              <a:buChar char="•"/>
              <a:defRPr/>
            </a:pPr>
            <a:r>
              <a:rPr lang="en-GB" b="1" dirty="0">
                <a:solidFill>
                  <a:schemeClr val="tx2"/>
                </a:solidFill>
              </a:rPr>
              <a:t>[click] </a:t>
            </a:r>
            <a:r>
              <a:rPr lang="en-GB" dirty="0">
                <a:solidFill>
                  <a:schemeClr val="tx2"/>
                </a:solidFill>
              </a:rPr>
              <a:t>Anonymity: Ensuring participants cannot be identified in the research, even if interviewers/focus group researchers may know their participants, which is why confidentiality is </a:t>
            </a:r>
            <a:r>
              <a:rPr lang="en-GB" b="1" dirty="0">
                <a:solidFill>
                  <a:schemeClr val="tx2"/>
                </a:solidFill>
              </a:rPr>
              <a:t>so </a:t>
            </a:r>
            <a:r>
              <a:rPr lang="en-GB" dirty="0">
                <a:solidFill>
                  <a:schemeClr val="tx2"/>
                </a:solidFill>
              </a:rPr>
              <a:t>important. It is essential that in any write up or presentation of results, no-one can be identified from the results (i.e. quotes don’t mention the name of the person, locations are not detailed, organisation names are not mentioned. For example, schools, colleges or workplaces.)</a:t>
            </a:r>
          </a:p>
          <a:p>
            <a:pPr marL="207010" indent="-171450">
              <a:spcBef>
                <a:spcPts val="400"/>
              </a:spcBef>
              <a:spcAft>
                <a:spcPts val="400"/>
              </a:spcAft>
              <a:buFont typeface="Arial"/>
              <a:buChar char="•"/>
              <a:defRPr/>
            </a:pPr>
            <a:r>
              <a:rPr lang="en-GB" b="1" dirty="0">
                <a:solidFill>
                  <a:schemeClr val="tx2"/>
                </a:solidFill>
              </a:rPr>
              <a:t>[click] </a:t>
            </a:r>
            <a:r>
              <a:rPr lang="en-GB" dirty="0">
                <a:solidFill>
                  <a:schemeClr val="tx2"/>
                </a:solidFill>
              </a:rPr>
              <a:t>Rights and dignity of individuals: Respecting all participants throughout the process.</a:t>
            </a:r>
          </a:p>
          <a:p>
            <a:pPr marL="207010" indent="-171450">
              <a:spcBef>
                <a:spcPts val="400"/>
              </a:spcBef>
              <a:spcAft>
                <a:spcPts val="400"/>
              </a:spcAft>
              <a:buFont typeface="Arial"/>
              <a:buChar char="•"/>
              <a:defRPr/>
            </a:pPr>
            <a:r>
              <a:rPr lang="en-GB" b="1" dirty="0">
                <a:solidFill>
                  <a:schemeClr val="tx2"/>
                </a:solidFill>
              </a:rPr>
              <a:t>[click] </a:t>
            </a:r>
            <a:r>
              <a:rPr lang="en-GB" dirty="0">
                <a:solidFill>
                  <a:schemeClr val="tx2"/>
                </a:solidFill>
              </a:rPr>
              <a:t>Results communication: Sharing findings responsibly and accurately.</a:t>
            </a:r>
          </a:p>
          <a:p>
            <a:pPr marL="207010" indent="-171450">
              <a:spcBef>
                <a:spcPts val="400"/>
              </a:spcBef>
              <a:spcAft>
                <a:spcPts val="400"/>
              </a:spcAft>
              <a:buFont typeface="Arial"/>
              <a:buChar char="•"/>
              <a:defRPr/>
            </a:pPr>
            <a:r>
              <a:rPr lang="en-GB" b="1" dirty="0">
                <a:solidFill>
                  <a:schemeClr val="tx2"/>
                </a:solidFill>
              </a:rPr>
              <a:t>[click] </a:t>
            </a:r>
            <a:r>
              <a:rPr lang="en-GB" dirty="0">
                <a:solidFill>
                  <a:schemeClr val="tx2"/>
                </a:solidFill>
              </a:rPr>
              <a:t>Research integrity and transparency: Conducting and reporting research honestly and openly. Researchers being truthful with the participants. Researchers should avoid any deception and ensure that participants understand the motives of the research</a:t>
            </a:r>
          </a:p>
          <a:p>
            <a:pPr marL="35560" indent="0">
              <a:lnSpc>
                <a:spcPct val="100000"/>
              </a:lnSpc>
              <a:spcBef>
                <a:spcPts val="400"/>
              </a:spcBef>
              <a:spcAft>
                <a:spcPts val="400"/>
              </a:spcAft>
              <a:buNone/>
            </a:pPr>
            <a:endParaRPr lang="en-GB" dirty="0">
              <a:solidFill>
                <a:schemeClr val="tx2"/>
              </a:solidFill>
            </a:endParaRPr>
          </a:p>
          <a:p>
            <a:pPr>
              <a:defRPr/>
            </a:pPr>
            <a:r>
              <a:rPr lang="en-GB" i="1" dirty="0"/>
              <a:t>[Notes for trainer: Print out the 8 slides with the 8 ethical principles on (SESSION 2 – ACTIVITY 2 – Research ethics principles activity) and give one each to pairs or small groups of researchers. Researchers need to read and think about how this principle might apply to carrying out their own research projects – can they think of how they will maintain confidentiality, or obtain consent, or minimise risk, for example? How will they ensure participation is voluntary, and that their participants know what the research is and how the results will be used?]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Possible questions for them to answer: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How can you maintain confidentiality? If you interview several people in a group, how can you ensure information stays private?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How can you make sure the rights of your research participants are respected, and their dignity remains intact when you are interviewing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Will all your participants want to read an information sheet and initial a consent form?? How can you help them to be motivated to do this?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How can you make sure your participants feel safe and comfortable? Look up the Stanford Prison experiment conducted in 1971 as an example of what not to 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How can we ensure that we maintain integrity and transparency when carrying out research as part of NxtGen? How will you tell your research participants about your research?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For NxtGen research, part of the process involves asking for the help of ‘Gatekeepers’ who will assess potential research participants. In what other ways can you ensure you minimise any risk or harm? What does ‘safeguarding’ mean and how is it relevant?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i="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Key language use – https://</a:t>
            </a:r>
            <a:r>
              <a:rPr lang="en-GB" i="1" dirty="0" err="1"/>
              <a:t>www.saverauk.co.uk</a:t>
            </a:r>
            <a:r>
              <a:rPr lang="en-GB" i="1" dirty="0"/>
              <a:t>/</a:t>
            </a:r>
            <a:r>
              <a:rPr lang="en-GB" i="1" dirty="0" err="1"/>
              <a:t>hba</a:t>
            </a:r>
            <a:r>
              <a:rPr lang="en-GB" i="1" dirty="0"/>
              <a:t>-media-guidelines/language-key-terminology-dos-and-</a:t>
            </a:r>
            <a:r>
              <a:rPr lang="en-GB" i="1" dirty="0" err="1"/>
              <a:t>donts</a:t>
            </a:r>
            <a:r>
              <a:rPr lang="en-GB" i="1" dirty="0"/>
              <a:t>/ ]</a:t>
            </a:r>
          </a:p>
          <a:p>
            <a:endParaRPr lang="en-US" i="1" dirty="0"/>
          </a:p>
        </p:txBody>
      </p:sp>
      <p:sp>
        <p:nvSpPr>
          <p:cNvPr id="4" name="Slide Number Placeholder 3"/>
          <p:cNvSpPr>
            <a:spLocks noGrp="1"/>
          </p:cNvSpPr>
          <p:nvPr>
            <p:ph type="sldNum" sz="quarter" idx="5"/>
          </p:nvPr>
        </p:nvSpPr>
        <p:spPr/>
        <p:txBody>
          <a:bodyPr/>
          <a:lstStyle/>
          <a:p>
            <a:fld id="{3FCBDC0D-54B3-744E-A9A7-EAC0F069605C}" type="slidenum">
              <a:rPr lang="en-US" smtClean="0"/>
              <a:t>7</a:t>
            </a:fld>
            <a:endParaRPr lang="en-US"/>
          </a:p>
        </p:txBody>
      </p:sp>
    </p:spTree>
    <p:extLst>
      <p:ext uri="{BB962C8B-B14F-4D97-AF65-F5344CB8AC3E}">
        <p14:creationId xmlns:p14="http://schemas.microsoft.com/office/powerpoint/2010/main" val="4397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chemeClr val="accent1"/>
                </a:solidFill>
              </a:rPr>
              <a:t>Thinking about everything we have discussed so far, talk through how these principles apply to your research. We will share thoughts together in 10 to 15 minutes.</a:t>
            </a:r>
          </a:p>
          <a:p>
            <a:pPr>
              <a:defRPr/>
            </a:pPr>
            <a:endParaRPr lang="en-GB" dirty="0"/>
          </a:p>
          <a:p>
            <a:pPr>
              <a:defRPr/>
            </a:pPr>
            <a:r>
              <a:rPr lang="en-GB" i="1" dirty="0"/>
              <a:t>[Notes for trainer: Check in to make sure they are happy discussing these principles and have planned who will feed back to the rest of the group – one person can give some definitions perhaps, another can talk about how this ethics principle might apply to their own research, and what they can do to ensure consent is given, or that they are making research participants comfortable.]</a:t>
            </a:r>
          </a:p>
          <a:p>
            <a:endParaRPr lang="en-US" dirty="0"/>
          </a:p>
        </p:txBody>
      </p:sp>
      <p:sp>
        <p:nvSpPr>
          <p:cNvPr id="4" name="Slide Number Placeholder 3"/>
          <p:cNvSpPr>
            <a:spLocks noGrp="1"/>
          </p:cNvSpPr>
          <p:nvPr>
            <p:ph type="sldNum" sz="quarter" idx="5"/>
          </p:nvPr>
        </p:nvSpPr>
        <p:spPr/>
        <p:txBody>
          <a:bodyPr/>
          <a:lstStyle/>
          <a:p>
            <a:fld id="{3FCBDC0D-54B3-744E-A9A7-EAC0F069605C}" type="slidenum">
              <a:rPr lang="en-US" smtClean="0"/>
              <a:t>8</a:t>
            </a:fld>
            <a:endParaRPr lang="en-US"/>
          </a:p>
        </p:txBody>
      </p:sp>
    </p:spTree>
    <p:extLst>
      <p:ext uri="{BB962C8B-B14F-4D97-AF65-F5344CB8AC3E}">
        <p14:creationId xmlns:p14="http://schemas.microsoft.com/office/powerpoint/2010/main" val="2289785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We are now going to take a 15 minute break. Feel free to go for a short walk, get a drink or catch-up some more with other members of the group.</a:t>
            </a:r>
            <a:endParaRPr lang="en-GB" dirty="0">
              <a:solidFill>
                <a:srgbClr val="444444"/>
              </a:solidFill>
            </a:endParaRPr>
          </a:p>
          <a:p>
            <a:endParaRPr lang="en-GB" dirty="0">
              <a:solidFill>
                <a:srgbClr val="444444"/>
              </a:solidFill>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8163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1"/>
                </a:solidFill>
              </a:rPr>
              <a:t>As trainers, we have a duty of care both to you, as our researchers, and also to your research participants. We have a specific session about safeguarding, where we will talk about scenarios and how you can prepare. However, the key things to always bear in mind are:</a:t>
            </a:r>
          </a:p>
          <a:p>
            <a:pPr marL="171450" indent="-171450">
              <a:buFont typeface="Arial"/>
              <a:buChar char="•"/>
            </a:pPr>
            <a:r>
              <a:rPr lang="en-GB" b="1" dirty="0">
                <a:solidFill>
                  <a:schemeClr val="accent1"/>
                </a:solidFill>
              </a:rPr>
              <a:t>[click] </a:t>
            </a:r>
            <a:r>
              <a:rPr lang="en-GB" dirty="0">
                <a:solidFill>
                  <a:schemeClr val="accent1"/>
                </a:solidFill>
              </a:rPr>
              <a:t>to plan ahead – this isn’t to expect the worst, but to have thought through possible issues, so you are prepared.</a:t>
            </a:r>
          </a:p>
          <a:p>
            <a:pPr marL="171450" indent="-171450">
              <a:buFont typeface="Arial"/>
              <a:buChar char="•"/>
            </a:pPr>
            <a:r>
              <a:rPr lang="en-GB" b="1" dirty="0">
                <a:solidFill>
                  <a:schemeClr val="accent1"/>
                </a:solidFill>
              </a:rPr>
              <a:t>[click] </a:t>
            </a:r>
            <a:r>
              <a:rPr lang="en-GB" dirty="0">
                <a:solidFill>
                  <a:schemeClr val="accent1"/>
                </a:solidFill>
              </a:rPr>
              <a:t>to know where you can go to for support.</a:t>
            </a:r>
          </a:p>
          <a:p>
            <a:pPr marL="171450" indent="-171450">
              <a:buFont typeface="Arial"/>
              <a:buChar char="•"/>
            </a:pPr>
            <a:r>
              <a:rPr lang="en-GB" b="1" dirty="0">
                <a:solidFill>
                  <a:schemeClr val="accent1"/>
                </a:solidFill>
              </a:rPr>
              <a:t>[click] </a:t>
            </a:r>
            <a:r>
              <a:rPr lang="en-GB" dirty="0">
                <a:solidFill>
                  <a:schemeClr val="accent1"/>
                </a:solidFill>
              </a:rPr>
              <a:t>to always think through your data collection, you should never be alone, and you should always be in a safe place.</a:t>
            </a:r>
          </a:p>
        </p:txBody>
      </p:sp>
      <p:sp>
        <p:nvSpPr>
          <p:cNvPr id="4" name="Slide Number Placeholder 3"/>
          <p:cNvSpPr>
            <a:spLocks noGrp="1"/>
          </p:cNvSpPr>
          <p:nvPr>
            <p:ph type="sldNum" sz="quarter" idx="5"/>
          </p:nvPr>
        </p:nvSpPr>
        <p:spPr/>
        <p:txBody>
          <a:bodyPr/>
          <a:lstStyle/>
          <a:p>
            <a:fld id="{3FCBDC0D-54B3-744E-A9A7-EAC0F069605C}" type="slidenum">
              <a:rPr lang="en-US" smtClean="0"/>
              <a:t>10</a:t>
            </a:fld>
            <a:endParaRPr lang="en-US"/>
          </a:p>
        </p:txBody>
      </p:sp>
    </p:spTree>
    <p:extLst>
      <p:ext uri="{BB962C8B-B14F-4D97-AF65-F5344CB8AC3E}">
        <p14:creationId xmlns:p14="http://schemas.microsoft.com/office/powerpoint/2010/main" val="3374507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This is one of the possible processes to follow before we begin data collection, if you require the use of a Gatekeeper. </a:t>
            </a:r>
          </a:p>
          <a:p>
            <a:r>
              <a:rPr lang="en-GB" b="1" i="0" dirty="0"/>
              <a:t>[click] </a:t>
            </a:r>
            <a:r>
              <a:rPr lang="en-GB" i="0" dirty="0"/>
              <a:t>Firstly, you will identify potential participants from your communities, schools, other youth settings or other peer groups.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a:t>
            </a:r>
            <a:r>
              <a:rPr lang="en-GB" b="1" i="0" dirty="0"/>
              <a:t>click</a:t>
            </a:r>
            <a:r>
              <a:rPr lang="en-GB" i="0" dirty="0"/>
              <a:t>] You will then share the list of potential participants with your Gatekeeper.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a:t>
            </a:r>
            <a:r>
              <a:rPr lang="en-GB" b="1" i="0" dirty="0"/>
              <a:t>click</a:t>
            </a:r>
            <a:r>
              <a:rPr lang="en-GB" i="0" dirty="0"/>
              <a:t>] Gatekeepers will confirm suitable participants to approach (who aren’t vulnerable) from the potential participants list. AND Gatekeepers will inform you, in a sensitive manner, not to approach vulnerable or unsuitable participants from the potential list.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a:t>
            </a:r>
            <a:r>
              <a:rPr lang="en-GB" b="1" i="0" dirty="0"/>
              <a:t>click</a:t>
            </a:r>
            <a:r>
              <a:rPr lang="en-GB" i="0" dirty="0"/>
              <a:t>] Then, Gatekeepers, </a:t>
            </a:r>
            <a:r>
              <a:rPr lang="en-GB" sz="1200" dirty="0">
                <a:solidFill>
                  <a:srgbClr val="000000"/>
                </a:solidFill>
                <a:latin typeface="Montserrat" pitchFamily="2" charset="0"/>
              </a:rPr>
              <a:t>along with the research team will support you to identify a suitable location (classroom/private space) where you can hold your interview/focus group with your research participants.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latin typeface="Montserrat" pitchFamily="2" charset="0"/>
              </a:rPr>
              <a:t>[</a:t>
            </a:r>
            <a:r>
              <a:rPr lang="en-GB" sz="1200" b="1" dirty="0">
                <a:solidFill>
                  <a:srgbClr val="000000"/>
                </a:solidFill>
                <a:latin typeface="Montserrat" pitchFamily="2" charset="0"/>
              </a:rPr>
              <a:t>click</a:t>
            </a:r>
            <a:r>
              <a:rPr lang="en-GB" sz="1200" dirty="0">
                <a:solidFill>
                  <a:srgbClr val="000000"/>
                </a:solidFill>
                <a:latin typeface="Montserrat" pitchFamily="2" charset="0"/>
              </a:rPr>
              <a:t>] Gatekeepers will distribute the ‘Participant information sheets and consent forms’ to the proposed participants, with the accompanying briefing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latin typeface="Montserrat" pitchFamily="2" charset="0"/>
              </a:rPr>
              <a:t>[</a:t>
            </a:r>
            <a:r>
              <a:rPr lang="en-GB" sz="1200" b="1" dirty="0">
                <a:solidFill>
                  <a:srgbClr val="000000"/>
                </a:solidFill>
                <a:latin typeface="Montserrat" pitchFamily="2" charset="0"/>
              </a:rPr>
              <a:t>Click</a:t>
            </a:r>
            <a:r>
              <a:rPr lang="en-GB" sz="1200" dirty="0">
                <a:solidFill>
                  <a:srgbClr val="000000"/>
                </a:solidFill>
                <a:latin typeface="Montserrat" pitchFamily="2" charset="0"/>
              </a:rPr>
              <a:t>] Gatekeepers will collect initialled consent forms and confirm with the you that you can proceed with data collection. The research team will collect the initialled consent forms from the gatekeepers.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latin typeface="Montserrat" pitchFamily="2" charset="0"/>
              </a:rPr>
              <a:t>[</a:t>
            </a:r>
            <a:r>
              <a:rPr lang="en-GB" sz="1200" b="1" dirty="0">
                <a:solidFill>
                  <a:srgbClr val="000000"/>
                </a:solidFill>
                <a:latin typeface="Montserrat" pitchFamily="2" charset="0"/>
              </a:rPr>
              <a:t>Click</a:t>
            </a:r>
            <a:r>
              <a:rPr lang="en-GB" sz="1200" dirty="0">
                <a:solidFill>
                  <a:srgbClr val="000000"/>
                </a:solidFill>
                <a:latin typeface="Montserrat" pitchFamily="2" charset="0"/>
              </a:rPr>
              <a:t>] Bringing with you your briefing note, you will start collecting data.</a:t>
            </a:r>
            <a:endParaRPr lang="en-US" sz="1200" dirty="0">
              <a:latin typeface="Montserrat" pitchFamily="2"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sz="1200" dirty="0">
              <a:solidFill>
                <a:srgbClr val="000000"/>
              </a:solidFill>
              <a:latin typeface="Montserrat" pitchFamily="2" charset="0"/>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dirty="0">
              <a:latin typeface="Montserrat" pitchFamily="2"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dirty="0">
              <a:latin typeface="Montserrat" pitchFamily="2" charset="0"/>
            </a:endParaRPr>
          </a:p>
          <a:p>
            <a:pPr marL="228600" indent="-228600">
              <a:buAutoNum type="arabicPeriod"/>
            </a:pPr>
            <a:endParaRPr lang="en-GB"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6104C9-81B3-6C4F-AF41-68E9F5293BD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8895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dirty="0"/>
              <a:t>[Notes for trainer: This is not necessarily a process that community researchers/young researchers will be going through, </a:t>
            </a:r>
            <a:r>
              <a:rPr lang="en-US" b="1" i="1" dirty="0"/>
              <a:t>but</a:t>
            </a:r>
            <a:r>
              <a:rPr lang="en-US" i="1" dirty="0"/>
              <a:t> it is important for everyone to know how this process works.]</a:t>
            </a:r>
          </a:p>
          <a:p>
            <a:pPr defTabSz="955687"/>
            <a:endParaRPr lang="en-US" i="1" dirty="0">
              <a:cs typeface="Calibri"/>
            </a:endParaRPr>
          </a:p>
          <a:p>
            <a:pPr defTabSz="955687"/>
            <a:r>
              <a:rPr lang="en-US" dirty="0">
                <a:solidFill>
                  <a:schemeClr val="accent1"/>
                </a:solidFill>
                <a:cs typeface="Calibri"/>
              </a:rPr>
              <a:t>Ethics applications can take a long time to complete and can seem like quite a complicated process.</a:t>
            </a:r>
          </a:p>
          <a:p>
            <a:pPr defTabSz="955687"/>
            <a:endParaRPr lang="en-US" dirty="0">
              <a:solidFill>
                <a:schemeClr val="accent1"/>
              </a:solidFill>
              <a:cs typeface="Calibri"/>
            </a:endParaRPr>
          </a:p>
          <a:p>
            <a:pPr defTabSz="955687"/>
            <a:r>
              <a:rPr lang="en-US" dirty="0">
                <a:solidFill>
                  <a:schemeClr val="accent1"/>
                </a:solidFill>
                <a:cs typeface="Calibri"/>
              </a:rPr>
              <a:t>This is because ethics governing bodies must make sure that </a:t>
            </a:r>
            <a:r>
              <a:rPr lang="en-US" b="1" dirty="0">
                <a:solidFill>
                  <a:schemeClr val="accent1"/>
                </a:solidFill>
                <a:cs typeface="Calibri"/>
              </a:rPr>
              <a:t>every</a:t>
            </a:r>
            <a:r>
              <a:rPr lang="en-US" dirty="0">
                <a:solidFill>
                  <a:schemeClr val="accent1"/>
                </a:solidFill>
                <a:cs typeface="Calibri"/>
              </a:rPr>
              <a:t> aspect of your research is ethical and no one is being harmed in any way like they were in the unethical examples mentioned earlier in the session.  </a:t>
            </a:r>
          </a:p>
          <a:p>
            <a:pPr defTabSz="955687"/>
            <a:endParaRPr lang="en-US" dirty="0">
              <a:solidFill>
                <a:schemeClr val="accent1"/>
              </a:solidFill>
              <a:cs typeface="Calibri"/>
            </a:endParaRPr>
          </a:p>
          <a:p>
            <a:pPr defTabSz="955687"/>
            <a:r>
              <a:rPr lang="en-US" dirty="0">
                <a:solidFill>
                  <a:schemeClr val="accent1"/>
                </a:solidFill>
                <a:cs typeface="Calibri"/>
              </a:rPr>
              <a:t>The basic process usually involves at least 4 steps:</a:t>
            </a:r>
            <a:endParaRPr lang="en-US" dirty="0">
              <a:solidFill>
                <a:schemeClr val="accent1"/>
              </a:solidFill>
            </a:endParaRPr>
          </a:p>
          <a:p>
            <a:pPr defTabSz="955687"/>
            <a:endParaRPr lang="en-US" dirty="0">
              <a:solidFill>
                <a:schemeClr val="accent1"/>
              </a:solidFill>
            </a:endParaRPr>
          </a:p>
          <a:p>
            <a:pPr defTabSz="955687"/>
            <a:r>
              <a:rPr lang="en-US" b="1" dirty="0">
                <a:solidFill>
                  <a:schemeClr val="accent1"/>
                </a:solidFill>
              </a:rPr>
              <a:t>[click] </a:t>
            </a:r>
            <a:r>
              <a:rPr lang="en-US" dirty="0">
                <a:solidFill>
                  <a:schemeClr val="accent1"/>
                </a:solidFill>
                <a:cs typeface="Calibri"/>
              </a:rPr>
              <a:t>First you decide on a research project, methods and how you are going to collect data. You will need to do some thinking about ethical considerations too.</a:t>
            </a:r>
            <a:endParaRPr lang="en-US" dirty="0">
              <a:solidFill>
                <a:schemeClr val="accent1"/>
              </a:solidFill>
            </a:endParaRPr>
          </a:p>
          <a:p>
            <a:pPr defTabSz="955687"/>
            <a:endParaRPr lang="en-US" dirty="0">
              <a:solidFill>
                <a:schemeClr val="accent1"/>
              </a:solidFill>
              <a:cs typeface="Calibri"/>
            </a:endParaRPr>
          </a:p>
          <a:p>
            <a:pPr defTabSz="955687"/>
            <a:r>
              <a:rPr lang="en-US" b="1" dirty="0">
                <a:solidFill>
                  <a:schemeClr val="accent1"/>
                </a:solidFill>
              </a:rPr>
              <a:t>[click]</a:t>
            </a:r>
            <a:r>
              <a:rPr lang="en-US" b="1" dirty="0">
                <a:solidFill>
                  <a:schemeClr val="accent1"/>
                </a:solidFill>
                <a:cs typeface="Calibri"/>
              </a:rPr>
              <a:t> </a:t>
            </a:r>
            <a:r>
              <a:rPr lang="en-US" dirty="0">
                <a:solidFill>
                  <a:schemeClr val="accent1"/>
                </a:solidFill>
                <a:cs typeface="Calibri"/>
              </a:rPr>
              <a:t>The next step is to complete an ethics form. Different </a:t>
            </a:r>
            <a:r>
              <a:rPr lang="en-US" dirty="0" err="1">
                <a:solidFill>
                  <a:schemeClr val="accent1"/>
                </a:solidFill>
                <a:cs typeface="Calibri"/>
              </a:rPr>
              <a:t>organisations</a:t>
            </a:r>
            <a:r>
              <a:rPr lang="en-US" dirty="0">
                <a:solidFill>
                  <a:schemeClr val="accent1"/>
                </a:solidFill>
                <a:cs typeface="Calibri"/>
              </a:rPr>
              <a:t> may have different types of form to fill out. </a:t>
            </a:r>
          </a:p>
          <a:p>
            <a:pPr defTabSz="955687"/>
            <a:endParaRPr lang="en-US" dirty="0">
              <a:solidFill>
                <a:schemeClr val="accent1"/>
              </a:solidFill>
              <a:cs typeface="Calibri"/>
            </a:endParaRPr>
          </a:p>
          <a:p>
            <a:pPr defTabSz="955687"/>
            <a:r>
              <a:rPr lang="en-US" b="1" dirty="0">
                <a:solidFill>
                  <a:schemeClr val="accent1"/>
                </a:solidFill>
              </a:rPr>
              <a:t>[click] </a:t>
            </a:r>
            <a:r>
              <a:rPr lang="en-US" dirty="0">
                <a:solidFill>
                  <a:schemeClr val="accent1"/>
                </a:solidFill>
                <a:cs typeface="Calibri"/>
              </a:rPr>
              <a:t>Once you have completed the form (and you will also need accompanying documents, such as the consent form, participant information form, and any letters or other information that is part of your research) you send them to the ethics committee for approval. You may have to wait quite a while to hear anything back, but that’s OK because you now know that they have to go over everything with a fine-tooth comb. </a:t>
            </a:r>
          </a:p>
          <a:p>
            <a:pPr defTabSz="955687"/>
            <a:endParaRPr lang="en-US" dirty="0">
              <a:solidFill>
                <a:schemeClr val="accent1"/>
              </a:solidFill>
              <a:cs typeface="Calibri"/>
            </a:endParaRPr>
          </a:p>
          <a:p>
            <a:pPr defTabSz="955687"/>
            <a:r>
              <a:rPr lang="en-US" b="1" dirty="0">
                <a:solidFill>
                  <a:schemeClr val="accent1"/>
                </a:solidFill>
              </a:rPr>
              <a:t>[click] </a:t>
            </a:r>
            <a:r>
              <a:rPr lang="en-US" dirty="0">
                <a:solidFill>
                  <a:schemeClr val="accent1"/>
                </a:solidFill>
                <a:cs typeface="Calibri"/>
              </a:rPr>
              <a:t>After they are finishing reviewing your application, they may either give you direct approval or ask for some revisions. </a:t>
            </a:r>
          </a:p>
          <a:p>
            <a:pPr defTabSz="955687"/>
            <a:endParaRPr lang="en-US" dirty="0">
              <a:solidFill>
                <a:schemeClr val="accent1"/>
              </a:solidFill>
              <a:cs typeface="Calibri"/>
            </a:endParaRPr>
          </a:p>
          <a:p>
            <a:pPr defTabSz="955687"/>
            <a:r>
              <a:rPr lang="en-US" b="1" dirty="0">
                <a:solidFill>
                  <a:schemeClr val="accent1"/>
                </a:solidFill>
              </a:rPr>
              <a:t>[click] </a:t>
            </a:r>
            <a:r>
              <a:rPr lang="en-US" dirty="0">
                <a:solidFill>
                  <a:schemeClr val="accent1"/>
                </a:solidFill>
                <a:cs typeface="Calibri"/>
              </a:rPr>
              <a:t>Once you have been given approval, you can then start your project knowing that it is fully ethical. </a:t>
            </a:r>
            <a:endParaRPr lang="en-US"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FCBDC0D-54B3-744E-A9A7-EAC0F069605C}" type="slidenum">
              <a:rPr lang="en-US" smtClean="0"/>
              <a:t>12</a:t>
            </a:fld>
            <a:endParaRPr lang="en-US"/>
          </a:p>
        </p:txBody>
      </p:sp>
    </p:spTree>
    <p:extLst>
      <p:ext uri="{BB962C8B-B14F-4D97-AF65-F5344CB8AC3E}">
        <p14:creationId xmlns:p14="http://schemas.microsoft.com/office/powerpoint/2010/main" val="567381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latin typeface="Calibri"/>
                <a:ea typeface="Calibri"/>
                <a:cs typeface="Calibri"/>
              </a:rPr>
              <a:t>With all that in mind, our next activity is to start filling out your ethics form, which can be found in the Session 6 activities in your workbook.</a:t>
            </a:r>
          </a:p>
        </p:txBody>
      </p:sp>
      <p:sp>
        <p:nvSpPr>
          <p:cNvPr id="4" name="Slide Number Placeholder 3"/>
          <p:cNvSpPr>
            <a:spLocks noGrp="1"/>
          </p:cNvSpPr>
          <p:nvPr>
            <p:ph type="sldNum" sz="quarter" idx="5"/>
          </p:nvPr>
        </p:nvSpPr>
        <p:spPr/>
        <p:txBody>
          <a:bodyPr/>
          <a:lstStyle/>
          <a:p>
            <a:fld id="{3FCBDC0D-54B3-744E-A9A7-EAC0F069605C}" type="slidenum">
              <a:rPr lang="en-US" smtClean="0"/>
              <a:t>13</a:t>
            </a:fld>
            <a:endParaRPr lang="en-US"/>
          </a:p>
        </p:txBody>
      </p:sp>
    </p:spTree>
    <p:extLst>
      <p:ext uri="{BB962C8B-B14F-4D97-AF65-F5344CB8AC3E}">
        <p14:creationId xmlns:p14="http://schemas.microsoft.com/office/powerpoint/2010/main" val="2127199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latin typeface="Calibri"/>
                <a:ea typeface="Calibri"/>
                <a:cs typeface="Calibri"/>
              </a:rPr>
              <a:t>They key to completing your ethics form is to be really specific about all the different aspects of your research.</a:t>
            </a:r>
          </a:p>
          <a:p>
            <a:endParaRPr lang="en-US" dirty="0">
              <a:solidFill>
                <a:schemeClr val="accent1"/>
              </a:solidFill>
              <a:latin typeface="Calibri"/>
              <a:ea typeface="Calibri"/>
              <a:cs typeface="Calibri"/>
            </a:endParaRPr>
          </a:p>
          <a:p>
            <a:r>
              <a:rPr lang="en-US" dirty="0">
                <a:solidFill>
                  <a:schemeClr val="accent1"/>
                </a:solidFill>
                <a:latin typeface="Calibri"/>
                <a:ea typeface="Calibri"/>
                <a:cs typeface="Calibri"/>
              </a:rPr>
              <a:t>If you have names of participants, please state them and explain their relationship to you.</a:t>
            </a:r>
          </a:p>
          <a:p>
            <a:endParaRPr lang="en-US" dirty="0">
              <a:solidFill>
                <a:schemeClr val="accent1"/>
              </a:solidFill>
              <a:latin typeface="Calibri"/>
              <a:ea typeface="Calibri"/>
              <a:cs typeface="Calibri"/>
            </a:endParaRPr>
          </a:p>
          <a:p>
            <a:r>
              <a:rPr lang="en-US" dirty="0">
                <a:solidFill>
                  <a:schemeClr val="accent1"/>
                </a:solidFill>
                <a:latin typeface="Calibri"/>
                <a:ea typeface="Calibri"/>
                <a:cs typeface="Calibri"/>
              </a:rPr>
              <a:t>Use your exact research question and ensure you have your gatekeeper confirmed, if you are needing one.</a:t>
            </a:r>
          </a:p>
          <a:p>
            <a:endParaRPr lang="en-US" dirty="0">
              <a:solidFill>
                <a:schemeClr val="accent1"/>
              </a:solidFill>
              <a:latin typeface="Calibri"/>
              <a:ea typeface="Calibri"/>
              <a:cs typeface="Calibri"/>
            </a:endParaRPr>
          </a:p>
          <a:p>
            <a:r>
              <a:rPr lang="en-US" dirty="0">
                <a:solidFill>
                  <a:schemeClr val="accent1"/>
                </a:solidFill>
                <a:latin typeface="Calibri"/>
                <a:ea typeface="Calibri"/>
                <a:cs typeface="Calibri"/>
              </a:rPr>
              <a:t>Make sure you know exactly what research methods you are using and have a list of the exact questions you are using, as well as how you are going to store your data and ensure confidentiality and safety for all involved.</a:t>
            </a:r>
          </a:p>
        </p:txBody>
      </p:sp>
      <p:sp>
        <p:nvSpPr>
          <p:cNvPr id="4" name="Slide Number Placeholder 3"/>
          <p:cNvSpPr>
            <a:spLocks noGrp="1"/>
          </p:cNvSpPr>
          <p:nvPr>
            <p:ph type="sldNum" sz="quarter" idx="5"/>
          </p:nvPr>
        </p:nvSpPr>
        <p:spPr/>
        <p:txBody>
          <a:bodyPr/>
          <a:lstStyle/>
          <a:p>
            <a:fld id="{3FCBDC0D-54B3-744E-A9A7-EAC0F069605C}" type="slidenum">
              <a:rPr lang="en-US" smtClean="0"/>
              <a:t>14</a:t>
            </a:fld>
            <a:endParaRPr lang="en-US"/>
          </a:p>
        </p:txBody>
      </p:sp>
    </p:spTree>
    <p:extLst>
      <p:ext uri="{BB962C8B-B14F-4D97-AF65-F5344CB8AC3E}">
        <p14:creationId xmlns:p14="http://schemas.microsoft.com/office/powerpoint/2010/main" val="3895311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dirty="0"/>
              <a:t>[Notes for trainer: The slides from now on are all guidance related to the ethics form that students will begin to complete as the last activity in this session. Deliver the next 3 slides and then set the researchers off on the task of completing their ethics form. If required, print these</a:t>
            </a:r>
          </a:p>
          <a:p>
            <a:endParaRPr lang="en-US" dirty="0"/>
          </a:p>
          <a:p>
            <a:r>
              <a:rPr lang="en-US" dirty="0">
                <a:solidFill>
                  <a:schemeClr val="accent1"/>
                </a:solidFill>
              </a:rPr>
              <a:t>The first question is all about your research question and its importance.</a:t>
            </a:r>
          </a:p>
          <a:p>
            <a:endParaRPr lang="en-US" dirty="0">
              <a:solidFill>
                <a:schemeClr val="accent1"/>
              </a:solidFill>
            </a:endParaRPr>
          </a:p>
          <a:p>
            <a:r>
              <a:rPr lang="en-US" dirty="0">
                <a:solidFill>
                  <a:schemeClr val="accent1"/>
                </a:solidFill>
              </a:rPr>
              <a:t>It is good practice to be really clear and specific about your question, what the aim of your research is, what objectives you are looking to achieve and the intended outcomes.</a:t>
            </a:r>
          </a:p>
          <a:p>
            <a:endParaRPr lang="en-US" dirty="0">
              <a:solidFill>
                <a:schemeClr val="accent1"/>
              </a:solidFill>
            </a:endParaRPr>
          </a:p>
          <a:p>
            <a:r>
              <a:rPr lang="en-US" dirty="0">
                <a:solidFill>
                  <a:schemeClr val="accent1"/>
                </a:solidFill>
              </a:rPr>
              <a:t>An objective is a measurable target that you hope to achieve by the end of the project.</a:t>
            </a:r>
          </a:p>
          <a:p>
            <a:endParaRPr lang="en-US" dirty="0">
              <a:solidFill>
                <a:schemeClr val="accent1"/>
              </a:solidFill>
            </a:endParaRPr>
          </a:p>
          <a:p>
            <a:r>
              <a:rPr lang="en-US" dirty="0">
                <a:solidFill>
                  <a:schemeClr val="accent1"/>
                </a:solidFill>
              </a:rPr>
              <a:t>An outcome is an impact that you hope to achieve, as a result of achieving the objectives.</a:t>
            </a:r>
          </a:p>
        </p:txBody>
      </p:sp>
      <p:sp>
        <p:nvSpPr>
          <p:cNvPr id="4" name="Slide Number Placeholder 3"/>
          <p:cNvSpPr>
            <a:spLocks noGrp="1"/>
          </p:cNvSpPr>
          <p:nvPr>
            <p:ph type="sldNum" sz="quarter" idx="5"/>
          </p:nvPr>
        </p:nvSpPr>
        <p:spPr/>
        <p:txBody>
          <a:bodyPr/>
          <a:lstStyle/>
          <a:p>
            <a:fld id="{3FCBDC0D-54B3-744E-A9A7-EAC0F069605C}" type="slidenum">
              <a:rPr lang="en-US" smtClean="0"/>
              <a:t>15</a:t>
            </a:fld>
            <a:endParaRPr lang="en-US"/>
          </a:p>
        </p:txBody>
      </p:sp>
    </p:spTree>
    <p:extLst>
      <p:ext uri="{BB962C8B-B14F-4D97-AF65-F5344CB8AC3E}">
        <p14:creationId xmlns:p14="http://schemas.microsoft.com/office/powerpoint/2010/main" val="3495785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What is your research study design? This is all about the research methods you are going to use. Will you be using surveys, questionnaires or interviews, or something different?</a:t>
            </a:r>
          </a:p>
          <a:p>
            <a:endParaRPr lang="en-US" b="1" dirty="0">
              <a:solidFill>
                <a:schemeClr val="accent1"/>
              </a:solidFill>
            </a:endParaRPr>
          </a:p>
          <a:p>
            <a:r>
              <a:rPr lang="en-US" b="1" dirty="0">
                <a:solidFill>
                  <a:schemeClr val="accent1"/>
                </a:solidFill>
              </a:rPr>
              <a:t>[click] </a:t>
            </a:r>
            <a:r>
              <a:rPr lang="en-US" dirty="0">
                <a:solidFill>
                  <a:schemeClr val="accent1"/>
                </a:solidFill>
              </a:rPr>
              <a:t>Next, you will need to explain who your participants are </a:t>
            </a:r>
            <a:r>
              <a:rPr lang="en-US" dirty="0" err="1">
                <a:solidFill>
                  <a:schemeClr val="accent1"/>
                </a:solidFill>
              </a:rPr>
              <a:t>goint</a:t>
            </a:r>
            <a:r>
              <a:rPr lang="en-US" dirty="0">
                <a:solidFill>
                  <a:schemeClr val="accent1"/>
                </a:solidFill>
              </a:rPr>
              <a:t> to be. Do you have anyone specific in mind? Will it be an </a:t>
            </a:r>
            <a:r>
              <a:rPr lang="en-US" dirty="0" err="1">
                <a:solidFill>
                  <a:schemeClr val="accent1"/>
                </a:solidFill>
              </a:rPr>
              <a:t>anonymised</a:t>
            </a:r>
            <a:r>
              <a:rPr lang="en-US" dirty="0">
                <a:solidFill>
                  <a:schemeClr val="accent1"/>
                </a:solidFill>
              </a:rPr>
              <a:t> survey that goes out to the whole school?</a:t>
            </a:r>
          </a:p>
          <a:p>
            <a:endParaRPr lang="en-US" b="1" dirty="0">
              <a:solidFill>
                <a:schemeClr val="accent1"/>
              </a:solidFill>
            </a:endParaRPr>
          </a:p>
          <a:p>
            <a:r>
              <a:rPr lang="en-US" b="1" dirty="0">
                <a:solidFill>
                  <a:schemeClr val="accent1"/>
                </a:solidFill>
              </a:rPr>
              <a:t>[click] </a:t>
            </a:r>
            <a:r>
              <a:rPr lang="en-US" dirty="0">
                <a:solidFill>
                  <a:schemeClr val="accent1"/>
                </a:solidFill>
              </a:rPr>
              <a:t>Your ethics form will need to have the exact questions you are going to ask. </a:t>
            </a:r>
          </a:p>
          <a:p>
            <a:endParaRPr lang="en-US" b="1" dirty="0">
              <a:solidFill>
                <a:schemeClr val="accent1"/>
              </a:solidFill>
            </a:endParaRPr>
          </a:p>
          <a:p>
            <a:r>
              <a:rPr lang="en-US" b="1" dirty="0">
                <a:solidFill>
                  <a:schemeClr val="accent1"/>
                </a:solidFill>
              </a:rPr>
              <a:t>[click] </a:t>
            </a:r>
            <a:r>
              <a:rPr lang="en-US" dirty="0">
                <a:solidFill>
                  <a:schemeClr val="accent1"/>
                </a:solidFill>
              </a:rPr>
              <a:t>This is important, as these questions will need to be reviewed before they are approved for use.</a:t>
            </a:r>
          </a:p>
        </p:txBody>
      </p:sp>
      <p:sp>
        <p:nvSpPr>
          <p:cNvPr id="4" name="Slide Number Placeholder 3"/>
          <p:cNvSpPr>
            <a:spLocks noGrp="1"/>
          </p:cNvSpPr>
          <p:nvPr>
            <p:ph type="sldNum" sz="quarter" idx="5"/>
          </p:nvPr>
        </p:nvSpPr>
        <p:spPr/>
        <p:txBody>
          <a:bodyPr/>
          <a:lstStyle/>
          <a:p>
            <a:fld id="{3FCBDC0D-54B3-744E-A9A7-EAC0F069605C}" type="slidenum">
              <a:rPr lang="en-US" smtClean="0"/>
              <a:t>16</a:t>
            </a:fld>
            <a:endParaRPr lang="en-US"/>
          </a:p>
        </p:txBody>
      </p:sp>
    </p:spTree>
    <p:extLst>
      <p:ext uri="{BB962C8B-B14F-4D97-AF65-F5344CB8AC3E}">
        <p14:creationId xmlns:p14="http://schemas.microsoft.com/office/powerpoint/2010/main" val="2973003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latin typeface="Calibri"/>
                <a:ea typeface="Calibri"/>
                <a:cs typeface="Calibri"/>
              </a:rPr>
              <a:t>In the next session, we will explore some different ways you can collect and store your data. </a:t>
            </a:r>
            <a:endParaRPr lang="en-US" dirty="0">
              <a:solidFill>
                <a:schemeClr val="accent1"/>
              </a:solidFill>
            </a:endParaRPr>
          </a:p>
          <a:p>
            <a:endParaRPr lang="en-US" dirty="0">
              <a:solidFill>
                <a:schemeClr val="accent1"/>
              </a:solidFill>
              <a:latin typeface="Calibri"/>
              <a:ea typeface="Calibri"/>
              <a:cs typeface="Calibri"/>
            </a:endParaRPr>
          </a:p>
          <a:p>
            <a:r>
              <a:rPr lang="en-US" dirty="0" err="1">
                <a:solidFill>
                  <a:schemeClr val="accent1"/>
                </a:solidFill>
                <a:latin typeface="Calibri"/>
                <a:ea typeface="Calibri"/>
                <a:cs typeface="Calibri"/>
              </a:rPr>
              <a:t>Epicollect</a:t>
            </a:r>
            <a:r>
              <a:rPr lang="en-US" dirty="0">
                <a:solidFill>
                  <a:schemeClr val="accent1"/>
                </a:solidFill>
                <a:latin typeface="Calibri"/>
                <a:ea typeface="Calibri"/>
                <a:cs typeface="Calibri"/>
              </a:rPr>
              <a:t> is a suitable app for interviewing and entering short survey answers, as well as adding photos and short questionnaires.</a:t>
            </a:r>
            <a:endParaRPr lang="en-US" dirty="0">
              <a:solidFill>
                <a:schemeClr val="accent1"/>
              </a:solidFill>
            </a:endParaRPr>
          </a:p>
          <a:p>
            <a:endParaRPr lang="en-US" dirty="0">
              <a:solidFill>
                <a:schemeClr val="accent1"/>
              </a:solidFill>
              <a:latin typeface="Calibri"/>
              <a:ea typeface="Calibri"/>
              <a:cs typeface="Calibri"/>
            </a:endParaRPr>
          </a:p>
          <a:p>
            <a:r>
              <a:rPr lang="en-US" dirty="0">
                <a:solidFill>
                  <a:schemeClr val="accent1"/>
                </a:solidFill>
                <a:latin typeface="Calibri"/>
                <a:ea typeface="Calibri"/>
                <a:cs typeface="Calibri"/>
              </a:rPr>
              <a:t>Qualtrics is best used for longer questionnaires or surveys, where you do not necessarily need to be present for participants to complete.</a:t>
            </a:r>
          </a:p>
          <a:p>
            <a:endParaRPr lang="en-US" dirty="0">
              <a:solidFill>
                <a:schemeClr val="accent1"/>
              </a:solidFill>
              <a:latin typeface="Calibri"/>
              <a:ea typeface="Calibri"/>
              <a:cs typeface="Calibri"/>
            </a:endParaRPr>
          </a:p>
          <a:p>
            <a:r>
              <a:rPr lang="en-US" b="1" dirty="0">
                <a:solidFill>
                  <a:schemeClr val="accent1"/>
                </a:solidFill>
                <a:latin typeface="Calibri"/>
                <a:ea typeface="Calibri"/>
                <a:cs typeface="Calibri"/>
              </a:rPr>
              <a:t>[click] </a:t>
            </a:r>
            <a:r>
              <a:rPr lang="en-US" dirty="0">
                <a:solidFill>
                  <a:schemeClr val="accent1"/>
                </a:solidFill>
                <a:latin typeface="Calibri"/>
                <a:ea typeface="Calibri"/>
                <a:cs typeface="Calibri"/>
              </a:rPr>
              <a:t>How are you planning on storing your data? Will you need a password to access the data? For example, you may decide to keep it in a TEAMs folder on a password protected Excel file.</a:t>
            </a:r>
          </a:p>
          <a:p>
            <a:endParaRPr lang="en-US" dirty="0">
              <a:solidFill>
                <a:schemeClr val="accent1"/>
              </a:solidFill>
              <a:latin typeface="Calibri"/>
              <a:ea typeface="Calibri"/>
              <a:cs typeface="Calibri"/>
            </a:endParaRPr>
          </a:p>
          <a:p>
            <a:r>
              <a:rPr lang="en-US" dirty="0">
                <a:solidFill>
                  <a:schemeClr val="accent1"/>
                </a:solidFill>
                <a:latin typeface="Calibri"/>
                <a:ea typeface="Calibri"/>
                <a:cs typeface="Calibri"/>
              </a:rPr>
              <a:t>You will need to use pseudonyms or aliases for your participants, to ensure that they are kept anonymous and confidential.</a:t>
            </a:r>
          </a:p>
        </p:txBody>
      </p:sp>
      <p:sp>
        <p:nvSpPr>
          <p:cNvPr id="4" name="Slide Number Placeholder 3"/>
          <p:cNvSpPr>
            <a:spLocks noGrp="1"/>
          </p:cNvSpPr>
          <p:nvPr>
            <p:ph type="sldNum" sz="quarter" idx="5"/>
          </p:nvPr>
        </p:nvSpPr>
        <p:spPr/>
        <p:txBody>
          <a:bodyPr/>
          <a:lstStyle/>
          <a:p>
            <a:fld id="{3FCBDC0D-54B3-744E-A9A7-EAC0F069605C}" type="slidenum">
              <a:rPr lang="en-US" smtClean="0"/>
              <a:t>17</a:t>
            </a:fld>
            <a:endParaRPr lang="en-US"/>
          </a:p>
        </p:txBody>
      </p:sp>
    </p:spTree>
    <p:extLst>
      <p:ext uri="{BB962C8B-B14F-4D97-AF65-F5344CB8AC3E}">
        <p14:creationId xmlns:p14="http://schemas.microsoft.com/office/powerpoint/2010/main" val="3774468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latin typeface="Calibri"/>
                <a:ea typeface="Calibri"/>
                <a:cs typeface="Calibri"/>
              </a:rPr>
              <a:t>What are the potential risks to your participants? Are there any risks to you? It is important that both researchers and participants are kept safe throughout the research process.</a:t>
            </a:r>
          </a:p>
          <a:p>
            <a:endParaRPr lang="en-US" dirty="0">
              <a:solidFill>
                <a:schemeClr val="accent1"/>
              </a:solidFill>
              <a:latin typeface="Calibri"/>
              <a:ea typeface="Calibri"/>
              <a:cs typeface="Calibri"/>
            </a:endParaRPr>
          </a:p>
          <a:p>
            <a:r>
              <a:rPr lang="en-US" b="1" dirty="0">
                <a:solidFill>
                  <a:schemeClr val="accent1"/>
                </a:solidFill>
                <a:latin typeface="Calibri"/>
                <a:ea typeface="Calibri"/>
                <a:cs typeface="Calibri"/>
              </a:rPr>
              <a:t>[click]</a:t>
            </a:r>
            <a:r>
              <a:rPr lang="en-US" dirty="0">
                <a:solidFill>
                  <a:schemeClr val="accent1"/>
                </a:solidFill>
                <a:latin typeface="Calibri"/>
                <a:ea typeface="Calibri"/>
                <a:cs typeface="Calibri"/>
              </a:rPr>
              <a:t> Has a gatekeeper been identified for you and have they confirmed their role and duty? If so, you will need to state this in your form.</a:t>
            </a:r>
          </a:p>
          <a:p>
            <a:endParaRPr lang="en-US" dirty="0">
              <a:solidFill>
                <a:schemeClr val="accent1"/>
              </a:solidFill>
              <a:latin typeface="Calibri"/>
              <a:ea typeface="Calibri"/>
              <a:cs typeface="Calibri"/>
            </a:endParaRPr>
          </a:p>
          <a:p>
            <a:r>
              <a:rPr lang="en-US" b="1" dirty="0">
                <a:solidFill>
                  <a:schemeClr val="accent1"/>
                </a:solidFill>
                <a:latin typeface="Calibri"/>
                <a:ea typeface="Calibri"/>
                <a:cs typeface="Calibri"/>
              </a:rPr>
              <a:t>[click]</a:t>
            </a:r>
            <a:r>
              <a:rPr lang="en-US" dirty="0">
                <a:solidFill>
                  <a:schemeClr val="accent1"/>
                </a:solidFill>
                <a:latin typeface="Calibri"/>
                <a:ea typeface="Calibri"/>
                <a:cs typeface="Calibri"/>
              </a:rPr>
              <a:t> Participant information sheets and consent forms will be necessary for you to proceed with your research. These need to have specific information, to ensure that the participant is completed informed about the project and has enough information to make an informed decision about their involvement with your research.</a:t>
            </a:r>
          </a:p>
        </p:txBody>
      </p:sp>
      <p:sp>
        <p:nvSpPr>
          <p:cNvPr id="4" name="Slide Number Placeholder 3"/>
          <p:cNvSpPr>
            <a:spLocks noGrp="1"/>
          </p:cNvSpPr>
          <p:nvPr>
            <p:ph type="sldNum" sz="quarter" idx="5"/>
          </p:nvPr>
        </p:nvSpPr>
        <p:spPr/>
        <p:txBody>
          <a:bodyPr/>
          <a:lstStyle/>
          <a:p>
            <a:fld id="{3FCBDC0D-54B3-744E-A9A7-EAC0F069605C}" type="slidenum">
              <a:rPr lang="en-US" smtClean="0"/>
              <a:t>18</a:t>
            </a:fld>
            <a:endParaRPr lang="en-US"/>
          </a:p>
        </p:txBody>
      </p:sp>
    </p:spTree>
    <p:extLst>
      <p:ext uri="{BB962C8B-B14F-4D97-AF65-F5344CB8AC3E}">
        <p14:creationId xmlns:p14="http://schemas.microsoft.com/office/powerpoint/2010/main" val="1044000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latin typeface="Calibri"/>
                <a:ea typeface="Calibri"/>
                <a:cs typeface="Calibri"/>
              </a:rPr>
              <a:t>You can use the remainder of this session to complete as much of your ethics form as possible, and you will have time between now and the next session too.</a:t>
            </a:r>
          </a:p>
        </p:txBody>
      </p:sp>
      <p:sp>
        <p:nvSpPr>
          <p:cNvPr id="4" name="Slide Number Placeholder 3"/>
          <p:cNvSpPr>
            <a:spLocks noGrp="1"/>
          </p:cNvSpPr>
          <p:nvPr>
            <p:ph type="sldNum" sz="quarter" idx="5"/>
          </p:nvPr>
        </p:nvSpPr>
        <p:spPr/>
        <p:txBody>
          <a:bodyPr/>
          <a:lstStyle/>
          <a:p>
            <a:fld id="{3FCBDC0D-54B3-744E-A9A7-EAC0F069605C}" type="slidenum">
              <a:rPr lang="en-US" smtClean="0"/>
              <a:t>19</a:t>
            </a:fld>
            <a:endParaRPr lang="en-US"/>
          </a:p>
        </p:txBody>
      </p:sp>
    </p:spTree>
    <p:extLst>
      <p:ext uri="{BB962C8B-B14F-4D97-AF65-F5344CB8AC3E}">
        <p14:creationId xmlns:p14="http://schemas.microsoft.com/office/powerpoint/2010/main" val="2157755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Your tasks before the next session are:</a:t>
            </a:r>
          </a:p>
          <a:p>
            <a:endParaRPr lang="en-US" dirty="0">
              <a:solidFill>
                <a:schemeClr val="accent1"/>
              </a:solidFill>
            </a:endParaRPr>
          </a:p>
          <a:p>
            <a:pPr marL="171450" indent="-171450">
              <a:buFont typeface="Arial"/>
              <a:buChar char="•"/>
            </a:pPr>
            <a:r>
              <a:rPr lang="en-US" dirty="0">
                <a:solidFill>
                  <a:schemeClr val="accent1"/>
                </a:solidFill>
              </a:rPr>
              <a:t>To complete your ethics form, get in touch with us if anything is unclear or if you need help</a:t>
            </a:r>
          </a:p>
          <a:p>
            <a:pPr marL="171450" indent="-171450">
              <a:buFont typeface="Arial"/>
              <a:buChar char="•"/>
            </a:pPr>
            <a:r>
              <a:rPr lang="en-US" dirty="0">
                <a:solidFill>
                  <a:schemeClr val="accent1"/>
                </a:solidFill>
              </a:rPr>
              <a:t>Complete the ethics competency quiz. To do this, scan the QR code in your workbook to access </a:t>
            </a:r>
            <a:r>
              <a:rPr lang="en-US" dirty="0" err="1">
                <a:solidFill>
                  <a:schemeClr val="accent1"/>
                </a:solidFill>
              </a:rPr>
              <a:t>LifeLab's</a:t>
            </a:r>
            <a:r>
              <a:rPr lang="en-US" dirty="0">
                <a:solidFill>
                  <a:schemeClr val="accent1"/>
                </a:solidFill>
              </a:rPr>
              <a:t> website. If asked, access the quiz as a guest. When completed, select the “print results” button on the results slide, screenshot the page and send it to me [NxtGen trainer] so I can log your results. Link to the ethics competency quiz: </a:t>
            </a:r>
            <a:r>
              <a:rPr lang="en-US" dirty="0">
                <a:solidFill>
                  <a:schemeClr val="accent1"/>
                </a:solidFill>
                <a:hlinkClick r:id="rId3"/>
              </a:rPr>
              <a:t>https://bit.ly/NxtGen_Ethics_Competency_Quiz</a:t>
            </a:r>
            <a:r>
              <a:rPr lang="en-US" dirty="0">
                <a:solidFill>
                  <a:schemeClr val="accent1"/>
                </a:solidFill>
              </a:rPr>
              <a:t> </a:t>
            </a:r>
            <a:endParaRPr lang="en-US" u="sng" dirty="0">
              <a:solidFill>
                <a:schemeClr val="accent1"/>
              </a:solidFill>
            </a:endParaRPr>
          </a:p>
          <a:p>
            <a:pPr marL="171450" indent="-171450">
              <a:buFont typeface="Arial"/>
              <a:buChar char="•"/>
            </a:pPr>
            <a:r>
              <a:rPr lang="en-US" dirty="0">
                <a:solidFill>
                  <a:schemeClr val="accent1"/>
                </a:solidFill>
              </a:rPr>
              <a:t>Complete the other self-directed tasks for Session 6 in your workbook</a:t>
            </a:r>
          </a:p>
          <a:p>
            <a:pPr marL="171450" indent="-171450">
              <a:buFont typeface="Arial"/>
              <a:buChar char="•"/>
            </a:pPr>
            <a:r>
              <a:rPr lang="en-US" dirty="0">
                <a:solidFill>
                  <a:schemeClr val="accent1"/>
                </a:solidFill>
              </a:rPr>
              <a:t>Watch the </a:t>
            </a:r>
            <a:r>
              <a:rPr lang="en-US" dirty="0" err="1">
                <a:solidFill>
                  <a:schemeClr val="accent1"/>
                </a:solidFill>
              </a:rPr>
              <a:t>Epicollect</a:t>
            </a:r>
            <a:r>
              <a:rPr lang="en-US" dirty="0">
                <a:solidFill>
                  <a:schemeClr val="accent1"/>
                </a:solidFill>
              </a:rPr>
              <a:t> video and answer the questions in the workbook, and</a:t>
            </a:r>
          </a:p>
          <a:p>
            <a:pPr marL="171450" indent="-171450">
              <a:buFont typeface="Arial"/>
              <a:buChar char="•"/>
            </a:pPr>
            <a:r>
              <a:rPr lang="en-US" dirty="0">
                <a:solidFill>
                  <a:schemeClr val="accent1"/>
                </a:solidFill>
              </a:rPr>
              <a:t>Complete your reflection log entry in the workbook.</a:t>
            </a:r>
          </a:p>
        </p:txBody>
      </p:sp>
      <p:sp>
        <p:nvSpPr>
          <p:cNvPr id="4" name="Slide Number Placeholder 3"/>
          <p:cNvSpPr>
            <a:spLocks noGrp="1"/>
          </p:cNvSpPr>
          <p:nvPr>
            <p:ph type="sldNum" sz="quarter" idx="5"/>
          </p:nvPr>
        </p:nvSpPr>
        <p:spPr/>
        <p:txBody>
          <a:bodyPr/>
          <a:lstStyle/>
          <a:p>
            <a:fld id="{3FCBDC0D-54B3-744E-A9A7-EAC0F069605C}" type="slidenum">
              <a:rPr lang="en-US" smtClean="0"/>
              <a:t>20</a:t>
            </a:fld>
            <a:endParaRPr lang="en-US"/>
          </a:p>
        </p:txBody>
      </p:sp>
    </p:spTree>
    <p:extLst>
      <p:ext uri="{BB962C8B-B14F-4D97-AF65-F5344CB8AC3E}">
        <p14:creationId xmlns:p14="http://schemas.microsoft.com/office/powerpoint/2010/main" val="3143783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EFBF-4E76-D0A5-7AEC-578C5293E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3EEB7-D546-853F-683E-255A9BF53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0ED796-FE67-2EF0-51F2-25CCDA7C96A3}"/>
              </a:ext>
            </a:extLst>
          </p:cNvPr>
          <p:cNvSpPr>
            <a:spLocks noGrp="1"/>
          </p:cNvSpPr>
          <p:nvPr>
            <p:ph type="body" idx="1"/>
          </p:nvPr>
        </p:nvSpPr>
        <p:spPr/>
        <p:txBody>
          <a:bodyPr/>
          <a:lstStyle/>
          <a:p>
            <a:r>
              <a:rPr lang="en-GB" dirty="0">
                <a:solidFill>
                  <a:srgbClr val="156082"/>
                </a:solidFill>
              </a:rPr>
              <a:t>Please grab some </a:t>
            </a:r>
            <a:r>
              <a:rPr lang="en-GB" dirty="0" err="1">
                <a:solidFill>
                  <a:srgbClr val="156082"/>
                </a:solidFill>
              </a:rPr>
              <a:t>post-it</a:t>
            </a:r>
            <a:r>
              <a:rPr lang="en-GB" dirty="0">
                <a:solidFill>
                  <a:srgbClr val="156082"/>
                </a:solidFill>
              </a:rPr>
              <a:t> notes, to give feedback on today's session.</a:t>
            </a:r>
            <a:endParaRPr lang="en-US" dirty="0">
              <a:solidFill>
                <a:srgbClr val="444444"/>
              </a:solidFill>
            </a:endParaRPr>
          </a:p>
          <a:p>
            <a:endParaRPr lang="en-GB" dirty="0">
              <a:solidFill>
                <a:srgbClr val="444444"/>
              </a:solidFill>
            </a:endParaRPr>
          </a:p>
          <a:p>
            <a:r>
              <a:rPr lang="en-GB" dirty="0">
                <a:solidFill>
                  <a:srgbClr val="156082"/>
                </a:solidFill>
              </a:rPr>
              <a:t>One note for one thing you enjoyed today, found interesting or a new thing you have learned.</a:t>
            </a:r>
            <a:endParaRPr lang="en-US" dirty="0">
              <a:solidFill>
                <a:srgbClr val="444444"/>
              </a:solidFill>
            </a:endParaRPr>
          </a:p>
          <a:p>
            <a:endParaRPr lang="en-GB" dirty="0">
              <a:solidFill>
                <a:srgbClr val="444444"/>
              </a:solidFill>
            </a:endParaRPr>
          </a:p>
          <a:p>
            <a:r>
              <a:rPr lang="en-GB" dirty="0">
                <a:solidFill>
                  <a:srgbClr val="156082"/>
                </a:solidFill>
              </a:rPr>
              <a:t>Another note for one thing that could be improved on for the next session.</a:t>
            </a:r>
            <a:endParaRPr lang="en-GB" dirty="0">
              <a:solidFill>
                <a:srgbClr val="444444"/>
              </a:solidFill>
            </a:endParaRPr>
          </a:p>
          <a:p>
            <a:endParaRPr lang="en-GB" dirty="0">
              <a:solidFill>
                <a:srgbClr val="444444"/>
              </a:solidFill>
            </a:endParaRPr>
          </a:p>
          <a:p>
            <a:endParaRPr lang="en-GB" i="1" dirty="0"/>
          </a:p>
        </p:txBody>
      </p:sp>
      <p:sp>
        <p:nvSpPr>
          <p:cNvPr id="4" name="Slide Number Placeholder 3">
            <a:extLst>
              <a:ext uri="{FF2B5EF4-FFF2-40B4-BE49-F238E27FC236}">
                <a16:creationId xmlns:a16="http://schemas.microsoft.com/office/drawing/2014/main" id="{DC99B84A-1CB6-FF2C-6072-C812F83EB6B2}"/>
              </a:ext>
            </a:extLst>
          </p:cNvPr>
          <p:cNvSpPr>
            <a:spLocks noGrp="1"/>
          </p:cNvSpPr>
          <p:nvPr>
            <p:ph type="sldNum" sz="quarter" idx="5"/>
          </p:nvPr>
        </p:nvSpPr>
        <p:spPr/>
        <p:txBody>
          <a:bodyPr/>
          <a:lstStyle/>
          <a:p>
            <a:fld id="{EF6104C9-81B3-6C4F-AF41-68E9F5293BD6}" type="slidenum">
              <a:rPr lang="en-US" smtClean="0"/>
              <a:t>21</a:t>
            </a:fld>
            <a:endParaRPr lang="en-US"/>
          </a:p>
        </p:txBody>
      </p:sp>
    </p:spTree>
    <p:extLst>
      <p:ext uri="{BB962C8B-B14F-4D97-AF65-F5344CB8AC3E}">
        <p14:creationId xmlns:p14="http://schemas.microsoft.com/office/powerpoint/2010/main" val="3457634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blipFill>
            <a:blip r:embed="rId3"/>
            <a:tile tx="0" ty="0" sx="100000" sy="100000" flip="none" algn="tl"/>
          </a:blipFill>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Autofit/>
          </a:bodyPr>
          <a:lstStyle>
            <a:lvl1pPr algn="l">
              <a:defRPr sz="5400" b="1">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6713576" cy="535476"/>
          </a:xfrm>
          <a:prstGeom prst="rect">
            <a:avLst/>
          </a:prstGeom>
        </p:spPr>
        <p:txBody>
          <a:bodyPr>
            <a:noAutofit/>
          </a:bodyPr>
          <a:lstStyle>
            <a:lvl1pPr marL="0" indent="0" algn="l">
              <a:buNone/>
              <a:defRPr sz="32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94382425"/>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3C7A50BE-D97C-A133-5EFD-370F241DBC06}"/>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4" name="Title 13">
            <a:extLst>
              <a:ext uri="{FF2B5EF4-FFF2-40B4-BE49-F238E27FC236}">
                <a16:creationId xmlns:a16="http://schemas.microsoft.com/office/drawing/2014/main" id="{255ECB1F-6654-EB66-FA09-C451C57DE77E}"/>
              </a:ext>
            </a:extLst>
          </p:cNvPr>
          <p:cNvSpPr>
            <a:spLocks noGrp="1"/>
          </p:cNvSpPr>
          <p:nvPr>
            <p:ph type="title"/>
          </p:nvPr>
        </p:nvSpPr>
        <p:spPr>
          <a:xfrm>
            <a:off x="442913" y="3616979"/>
            <a:ext cx="10515600" cy="933588"/>
          </a:xfrm>
        </p:spPr>
        <p:txBody>
          <a:bodyPr/>
          <a:lstStyle>
            <a:lvl1pPr>
              <a:defRPr b="0" i="0">
                <a:solidFill>
                  <a:schemeClr val="bg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2640209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698980-E368-A268-80B0-21359937CC9C}"/>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5" name="Title 13">
            <a:extLst>
              <a:ext uri="{FF2B5EF4-FFF2-40B4-BE49-F238E27FC236}">
                <a16:creationId xmlns:a16="http://schemas.microsoft.com/office/drawing/2014/main" id="{509084D9-1D62-D22F-C3D2-B46FBF402DFE}"/>
              </a:ext>
            </a:extLst>
          </p:cNvPr>
          <p:cNvSpPr>
            <a:spLocks noGrp="1"/>
          </p:cNvSpPr>
          <p:nvPr>
            <p:ph type="title"/>
          </p:nvPr>
        </p:nvSpPr>
        <p:spPr>
          <a:xfrm>
            <a:off x="442913" y="3616979"/>
            <a:ext cx="10515600" cy="933588"/>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1170611421"/>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DC759-9248-C5F7-4498-DD0D2C00B25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7B449E9E-9C5B-6E6E-2888-6BEE14E55C25}"/>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
        <p:nvSpPr>
          <p:cNvPr id="7" name="Title 5">
            <a:extLst>
              <a:ext uri="{FF2B5EF4-FFF2-40B4-BE49-F238E27FC236}">
                <a16:creationId xmlns:a16="http://schemas.microsoft.com/office/drawing/2014/main" id="{E89DDCF8-BD93-C127-A7E5-A7570E05597F}"/>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0" name="Text Placeholder 2">
            <a:extLst>
              <a:ext uri="{FF2B5EF4-FFF2-40B4-BE49-F238E27FC236}">
                <a16:creationId xmlns:a16="http://schemas.microsoft.com/office/drawing/2014/main" id="{E5F5D313-466C-B3E4-6F6B-F3CEA9C25668}"/>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1979896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4903C2-5ADA-CD50-A947-DDC7FA0E284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5">
            <a:extLst>
              <a:ext uri="{FF2B5EF4-FFF2-40B4-BE49-F238E27FC236}">
                <a16:creationId xmlns:a16="http://schemas.microsoft.com/office/drawing/2014/main" id="{EC1E90EE-2290-3693-0DD4-75E386D1EB02}"/>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9" name="Text Placeholder 2">
            <a:extLst>
              <a:ext uri="{FF2B5EF4-FFF2-40B4-BE49-F238E27FC236}">
                <a16:creationId xmlns:a16="http://schemas.microsoft.com/office/drawing/2014/main" id="{E62FD3AD-A4F3-C734-F00E-B0352469714A}"/>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Slide Number Placeholder 5">
            <a:extLst>
              <a:ext uri="{FF2B5EF4-FFF2-40B4-BE49-F238E27FC236}">
                <a16:creationId xmlns:a16="http://schemas.microsoft.com/office/drawing/2014/main" id="{808E4E15-E373-D7F0-7D34-39B208EA4CFC}"/>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3860245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18202361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2429291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Text_Blue">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0"/>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accent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3494785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Text_Teal">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1"/>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1pPr>
            <a:lvl2pPr marL="6858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2pPr>
            <a:lvl3pPr marL="11430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3pPr>
            <a:lvl4pPr marL="16002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4pPr>
            <a:lvl5pPr marL="20574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2276594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FB13696-DBEF-7EEE-D058-D3D3039EC6AE}"/>
              </a:ext>
            </a:extLst>
          </p:cNvPr>
          <p:cNvSpPr txBox="1"/>
          <p:nvPr userDrawn="1"/>
        </p:nvSpPr>
        <p:spPr>
          <a:xfrm>
            <a:off x="3048000" y="3247647"/>
            <a:ext cx="6096000" cy="369332"/>
          </a:xfrm>
          <a:prstGeom prst="rect">
            <a:avLst/>
          </a:prstGeom>
          <a:noFill/>
        </p:spPr>
        <p:txBody>
          <a:bodyPr wrap="square">
            <a:spAutoFit/>
          </a:bodyPr>
          <a:lstStyle/>
          <a:p>
            <a:r>
              <a:rPr lang="en-GB">
                <a:effectLst/>
                <a:latin typeface="Minion Pro" panose="02040503050306020203" pitchFamily="18" charset="0"/>
              </a:rPr>
              <a:t>f19330</a:t>
            </a:r>
          </a:p>
        </p:txBody>
      </p:sp>
    </p:spTree>
    <p:extLst>
      <p:ext uri="{BB962C8B-B14F-4D97-AF65-F5344CB8AC3E}">
        <p14:creationId xmlns:p14="http://schemas.microsoft.com/office/powerpoint/2010/main" val="1189253041"/>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82203"/>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804799180"/>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272525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32171691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39790519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701259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spTree>
    <p:extLst>
      <p:ext uri="{BB962C8B-B14F-4D97-AF65-F5344CB8AC3E}">
        <p14:creationId xmlns:p14="http://schemas.microsoft.com/office/powerpoint/2010/main" val="8748761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742559565"/>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763930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157017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783307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193423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d Slide - Teal">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6189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680A1-20C0-343D-122B-C3D38534B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CED2B51-545B-8864-54F9-043DD80B2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DB0233-9906-0224-648F-1B233C7D67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76C5B-BB45-0141-81C1-86B1CE02FE95}" type="datetimeFigureOut">
              <a:rPr lang="en-US" smtClean="0"/>
              <a:t>5/12/2026</a:t>
            </a:fld>
            <a:endParaRPr lang="en-US"/>
          </a:p>
        </p:txBody>
      </p:sp>
      <p:sp>
        <p:nvSpPr>
          <p:cNvPr id="5" name="Footer Placeholder 4">
            <a:extLst>
              <a:ext uri="{FF2B5EF4-FFF2-40B4-BE49-F238E27FC236}">
                <a16:creationId xmlns:a16="http://schemas.microsoft.com/office/drawing/2014/main" id="{D1AB4DFA-796A-812C-4D53-BCE2E0342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7FA9E0-A06D-188A-6BDE-C4D3AC4FA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DB2FB-64F3-B84A-994F-EC81102CB337}" type="slidenum">
              <a:rPr lang="en-US" smtClean="0"/>
              <a:t>‹#›</a:t>
            </a:fld>
            <a:endParaRPr lang="en-US"/>
          </a:p>
        </p:txBody>
      </p:sp>
    </p:spTree>
    <p:extLst>
      <p:ext uri="{BB962C8B-B14F-4D97-AF65-F5344CB8AC3E}">
        <p14:creationId xmlns:p14="http://schemas.microsoft.com/office/powerpoint/2010/main" val="388442329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221900854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sv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43.png"/><Relationship Id="rId4" Type="http://schemas.openxmlformats.org/officeDocument/2006/relationships/image" Target="../media/image4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37.jpeg"/><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6.png"/><Relationship Id="rId7" Type="http://schemas.openxmlformats.org/officeDocument/2006/relationships/image" Target="../media/image5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11.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3" Type="http://schemas.openxmlformats.org/officeDocument/2006/relationships/image" Target="../media/image26.pn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5" Type="http://schemas.openxmlformats.org/officeDocument/2006/relationships/image" Target="../media/image7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s>
</file>

<file path=ppt/slides/_rels/slide1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26.png"/><Relationship Id="rId7" Type="http://schemas.openxmlformats.org/officeDocument/2006/relationships/image" Target="../media/image76.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5.svg"/><Relationship Id="rId5" Type="http://schemas.openxmlformats.org/officeDocument/2006/relationships/image" Target="../media/image74.svg"/><Relationship Id="rId4" Type="http://schemas.openxmlformats.org/officeDocument/2006/relationships/image" Target="../media/image73.png"/><Relationship Id="rId9" Type="http://schemas.openxmlformats.org/officeDocument/2006/relationships/image" Target="../media/image78.sv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8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3.svg"/><Relationship Id="rId5" Type="http://schemas.openxmlformats.org/officeDocument/2006/relationships/image" Target="../media/image82.svg"/><Relationship Id="rId4" Type="http://schemas.openxmlformats.org/officeDocument/2006/relationships/image" Target="../media/image81.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115_3162B4A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5.svg"/><Relationship Id="rId5" Type="http://schemas.openxmlformats.org/officeDocument/2006/relationships/image" Target="../media/image43.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89.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96.svg"/><Relationship Id="rId3" Type="http://schemas.openxmlformats.org/officeDocument/2006/relationships/image" Target="../media/image26.png"/><Relationship Id="rId7" Type="http://schemas.openxmlformats.org/officeDocument/2006/relationships/image" Target="../media/image95.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hyperlink" Target="https://bit.ly/LifeLab_NxtGen_Epicollect" TargetMode="External"/><Relationship Id="rId4" Type="http://schemas.openxmlformats.org/officeDocument/2006/relationships/image" Target="../media/image93.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97.png"/></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svg"/><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5.png"/><Relationship Id="rId4" Type="http://schemas.openxmlformats.org/officeDocument/2006/relationships/image" Target="../media/image18.jpe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D4452D0-39AB-41BD-29DB-73EC62D562CA}"/>
              </a:ext>
            </a:extLst>
          </p:cNvPr>
          <p:cNvSpPr>
            <a:spLocks noGrp="1"/>
          </p:cNvSpPr>
          <p:nvPr>
            <p:ph type="subTitle" idx="1"/>
          </p:nvPr>
        </p:nvSpPr>
        <p:spPr>
          <a:xfrm>
            <a:off x="385724" y="4462757"/>
            <a:ext cx="6713576" cy="535476"/>
          </a:xfrm>
        </p:spPr>
        <p:txBody>
          <a:bodyPr/>
          <a:lstStyle/>
          <a:p>
            <a:r>
              <a:rPr lang="en-US" sz="3600">
                <a:latin typeface="Ems bolder font" pitchFamily="50" charset="0"/>
                <a:ea typeface="Calibri"/>
                <a:cs typeface="Calibri"/>
              </a:rPr>
              <a:t>Session 6</a:t>
            </a:r>
            <a:endParaRPr lang="en-US" sz="3600">
              <a:latin typeface="Ems bolder font" pitchFamily="50" charset="0"/>
              <a:cs typeface="Calibri" panose="020F0502020204030204" pitchFamily="34" charset="0"/>
            </a:endParaRPr>
          </a:p>
        </p:txBody>
      </p:sp>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3" y="5689600"/>
            <a:ext cx="2770187"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83C71"/>
                </a:solidFill>
                <a:effectLst/>
                <a:uLnTx/>
                <a:uFillTx/>
                <a:latin typeface="Montserrat" pitchFamily="2" charset="0"/>
                <a:cs typeface="Futura Medium" panose="020B0602020204020303" pitchFamily="34" charset="-79"/>
              </a:rPr>
              <a:t>Supported by</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sp>
        <p:nvSpPr>
          <p:cNvPr id="18" name="Title 1">
            <a:extLst>
              <a:ext uri="{FF2B5EF4-FFF2-40B4-BE49-F238E27FC236}">
                <a16:creationId xmlns:a16="http://schemas.microsoft.com/office/drawing/2014/main" id="{2C0D76F8-A2ED-C97F-B8B6-14DB34B1ECEC}"/>
              </a:ext>
            </a:extLst>
          </p:cNvPr>
          <p:cNvSpPr>
            <a:spLocks noGrp="1"/>
          </p:cNvSpPr>
          <p:nvPr>
            <p:ph type="ctrTitle"/>
          </p:nvPr>
        </p:nvSpPr>
        <p:spPr>
          <a:xfrm>
            <a:off x="319893" y="3541137"/>
            <a:ext cx="8483356" cy="812866"/>
          </a:xfrm>
        </p:spPr>
        <p:txBody>
          <a:bodyPr>
            <a:noAutofit/>
          </a:bodyPr>
          <a:lstStyle/>
          <a:p>
            <a:r>
              <a:rPr lang="en-US" sz="5600" b="0">
                <a:latin typeface="Ems bolder font" pitchFamily="50" charset="0"/>
                <a:cs typeface="Arial"/>
              </a:rPr>
              <a:t>Research ethics</a:t>
            </a:r>
          </a:p>
        </p:txBody>
      </p:sp>
      <p:pic>
        <p:nvPicPr>
          <p:cNvPr id="2" name="Picture 1">
            <a:extLst>
              <a:ext uri="{FF2B5EF4-FFF2-40B4-BE49-F238E27FC236}">
                <a16:creationId xmlns:a16="http://schemas.microsoft.com/office/drawing/2014/main" id="{BE80D560-28E4-9FE0-BE7A-8458AB3BF2B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021871" y="191"/>
            <a:ext cx="4985631" cy="4886406"/>
          </a:xfrm>
          <a:prstGeom prst="rect">
            <a:avLst/>
          </a:prstGeom>
        </p:spPr>
      </p:pic>
      <p:sp>
        <p:nvSpPr>
          <p:cNvPr id="4" name="TextBox 24">
            <a:extLst>
              <a:ext uri="{FF2B5EF4-FFF2-40B4-BE49-F238E27FC236}">
                <a16:creationId xmlns:a16="http://schemas.microsoft.com/office/drawing/2014/main" id="{6015FB8B-8C9C-F46E-D737-33257CED915A}"/>
              </a:ext>
            </a:extLst>
          </p:cNvPr>
          <p:cNvSpPr txBox="1"/>
          <p:nvPr/>
        </p:nvSpPr>
        <p:spPr>
          <a:xfrm rot="21376001">
            <a:off x="7681359" y="765095"/>
            <a:ext cx="3732915" cy="321626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rgbClr val="C00000"/>
                </a:solidFill>
                <a:latin typeface="Montserrat" pitchFamily="2" charset="0"/>
                <a:ea typeface="Calibri"/>
                <a:cs typeface="Calibri"/>
              </a:rPr>
              <a:t>STARTER ACTIVITY</a:t>
            </a:r>
          </a:p>
          <a:p>
            <a:pPr algn="ctr"/>
            <a:r>
              <a:rPr lang="en-US" sz="2000" b="1">
                <a:solidFill>
                  <a:srgbClr val="C00000"/>
                </a:solidFill>
                <a:latin typeface="Montserrat" pitchFamily="2" charset="0"/>
                <a:ea typeface="Calibri"/>
                <a:cs typeface="Calibri"/>
              </a:rPr>
              <a:t> </a:t>
            </a:r>
            <a:r>
              <a:rPr lang="en-US" sz="2000">
                <a:solidFill>
                  <a:srgbClr val="104575"/>
                </a:solidFill>
                <a:latin typeface="Montserrat" pitchFamily="2" charset="0"/>
                <a:ea typeface="Calibri"/>
                <a:cs typeface="Calibri"/>
              </a:rPr>
              <a:t>Brainstorm any </a:t>
            </a:r>
            <a:endParaRPr lang="en-US" sz="2000">
              <a:solidFill>
                <a:srgbClr val="C00000"/>
              </a:solidFill>
              <a:latin typeface="Montserrat" pitchFamily="2" charset="0"/>
              <a:ea typeface="Calibri"/>
              <a:cs typeface="Calibri"/>
            </a:endParaRPr>
          </a:p>
          <a:p>
            <a:pPr algn="ctr"/>
            <a:r>
              <a:rPr lang="en-US" sz="2000">
                <a:solidFill>
                  <a:srgbClr val="104575"/>
                </a:solidFill>
                <a:latin typeface="Montserrat" pitchFamily="2" charset="0"/>
                <a:ea typeface="Calibri"/>
                <a:cs typeface="Calibri"/>
              </a:rPr>
              <a:t>words that could be </a:t>
            </a:r>
            <a:endParaRPr lang="en-US" sz="2000">
              <a:solidFill>
                <a:srgbClr val="C00000"/>
              </a:solidFill>
              <a:latin typeface="Montserrat" pitchFamily="2" charset="0"/>
              <a:ea typeface="Calibri"/>
              <a:cs typeface="Calibri"/>
            </a:endParaRPr>
          </a:p>
          <a:p>
            <a:pPr algn="ctr"/>
            <a:r>
              <a:rPr lang="en-US" sz="2000">
                <a:solidFill>
                  <a:srgbClr val="104575"/>
                </a:solidFill>
                <a:latin typeface="Montserrat" pitchFamily="2" charset="0"/>
                <a:ea typeface="Calibri"/>
                <a:cs typeface="Calibri"/>
              </a:rPr>
              <a:t>associated with ethics </a:t>
            </a:r>
            <a:endParaRPr lang="en-US" sz="2000">
              <a:solidFill>
                <a:srgbClr val="C00000"/>
              </a:solidFill>
              <a:latin typeface="Montserrat" pitchFamily="2" charset="0"/>
              <a:ea typeface="Calibri"/>
              <a:cs typeface="Calibri"/>
            </a:endParaRPr>
          </a:p>
          <a:p>
            <a:pPr algn="ctr"/>
            <a:r>
              <a:rPr lang="en-US" sz="2000">
                <a:solidFill>
                  <a:srgbClr val="104575"/>
                </a:solidFill>
                <a:latin typeface="Montserrat" pitchFamily="2" charset="0"/>
                <a:ea typeface="Calibri"/>
                <a:cs typeface="Calibri"/>
              </a:rPr>
              <a:t>and research.</a:t>
            </a:r>
            <a:endParaRPr lang="en-US" sz="2000">
              <a:solidFill>
                <a:srgbClr val="C00000"/>
              </a:solidFill>
              <a:latin typeface="Montserrat" pitchFamily="2" charset="0"/>
              <a:ea typeface="Calibri"/>
              <a:cs typeface="Calibri"/>
            </a:endParaRPr>
          </a:p>
          <a:p>
            <a:pPr algn="ctr"/>
            <a:endParaRPr lang="en-US" sz="2000">
              <a:solidFill>
                <a:srgbClr val="C00000"/>
              </a:solidFill>
              <a:latin typeface="Montserrat" pitchFamily="2" charset="0"/>
              <a:ea typeface="Calibri"/>
              <a:cs typeface="Calibri"/>
            </a:endParaRPr>
          </a:p>
          <a:p>
            <a:pPr algn="ctr"/>
            <a:r>
              <a:rPr lang="en-US" sz="2000">
                <a:solidFill>
                  <a:srgbClr val="104575"/>
                </a:solidFill>
                <a:latin typeface="Montserrat" pitchFamily="2" charset="0"/>
                <a:ea typeface="Calibri"/>
                <a:cs typeface="Calibri"/>
              </a:rPr>
              <a:t>Write them on a </a:t>
            </a:r>
            <a:r>
              <a:rPr lang="en-US" sz="2000" err="1">
                <a:solidFill>
                  <a:srgbClr val="104575"/>
                </a:solidFill>
                <a:latin typeface="Montserrat" pitchFamily="2" charset="0"/>
                <a:ea typeface="Calibri"/>
                <a:cs typeface="Calibri"/>
              </a:rPr>
              <a:t>post-it</a:t>
            </a:r>
            <a:r>
              <a:rPr lang="en-US" sz="2000">
                <a:solidFill>
                  <a:srgbClr val="104575"/>
                </a:solidFill>
                <a:latin typeface="Montserrat" pitchFamily="2" charset="0"/>
                <a:ea typeface="Calibri"/>
                <a:cs typeface="Calibri"/>
              </a:rPr>
              <a:t> note, stick it on the board and let’s see the word cloud we create…..</a:t>
            </a:r>
            <a:endParaRPr lang="en-US" sz="2000">
              <a:solidFill>
                <a:srgbClr val="C00000"/>
              </a:solidFill>
              <a:latin typeface="Montserrat" pitchFamily="2" charset="0"/>
              <a:ea typeface="Calibri"/>
              <a:cs typeface="Calibri"/>
            </a:endParaRPr>
          </a:p>
          <a:p>
            <a:pPr algn="ctr"/>
            <a:endParaRPr lang="en-US" sz="300" b="1">
              <a:solidFill>
                <a:srgbClr val="C00000"/>
              </a:solidFill>
              <a:latin typeface="Calibri" panose="020F0502020204030204" pitchFamily="34" charset="0"/>
              <a:ea typeface="Calibri"/>
              <a:cs typeface="Calibri" panose="020F0502020204030204" pitchFamily="34" charset="0"/>
            </a:endParaRPr>
          </a:p>
        </p:txBody>
      </p:sp>
      <p:pic>
        <p:nvPicPr>
          <p:cNvPr id="5" name="Picture 4" descr="A logo of a person with a globe and arrows&#10;&#10;AI-generated content may be incorrect.">
            <a:extLst>
              <a:ext uri="{FF2B5EF4-FFF2-40B4-BE49-F238E27FC236}">
                <a16:creationId xmlns:a16="http://schemas.microsoft.com/office/drawing/2014/main" id="{60FC6014-253C-BDFD-1BD1-28ABA584F83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342610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black and tan rectangle with a black border&#10;&#10;Description automatically generated">
            <a:extLst>
              <a:ext uri="{FF2B5EF4-FFF2-40B4-BE49-F238E27FC236}">
                <a16:creationId xmlns:a16="http://schemas.microsoft.com/office/drawing/2014/main" id="{69E2F173-4251-EA4D-9A30-BD0B057665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9258" y="1432599"/>
            <a:ext cx="7995555" cy="4908460"/>
          </a:xfrm>
          <a:prstGeom prst="rect">
            <a:avLst/>
          </a:prstGeom>
        </p:spPr>
      </p:pic>
      <p:sp>
        <p:nvSpPr>
          <p:cNvPr id="3" name="Freeform 5">
            <a:extLst>
              <a:ext uri="{FF2B5EF4-FFF2-40B4-BE49-F238E27FC236}">
                <a16:creationId xmlns:a16="http://schemas.microsoft.com/office/drawing/2014/main" id="{325EEBAD-89CC-4F8D-C09B-74331818BDAB}"/>
              </a:ext>
            </a:extLst>
          </p:cNvPr>
          <p:cNvSpPr/>
          <p:nvPr/>
        </p:nvSpPr>
        <p:spPr>
          <a:xfrm>
            <a:off x="8446868" y="1714572"/>
            <a:ext cx="2419268" cy="2263756"/>
          </a:xfrm>
          <a:custGeom>
            <a:avLst/>
            <a:gdLst/>
            <a:ahLst/>
            <a:cxnLst/>
            <a:rect l="l" t="t" r="r" b="b"/>
            <a:pathLst>
              <a:path w="2215273" h="2199162">
                <a:moveTo>
                  <a:pt x="0" y="0"/>
                </a:moveTo>
                <a:lnTo>
                  <a:pt x="2215273" y="0"/>
                </a:lnTo>
                <a:lnTo>
                  <a:pt x="2215273" y="2199162"/>
                </a:lnTo>
                <a:lnTo>
                  <a:pt x="0" y="21991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029F2E55-6E5A-F37B-3BB9-53708192B3D4}"/>
              </a:ext>
            </a:extLst>
          </p:cNvPr>
          <p:cNvSpPr/>
          <p:nvPr/>
        </p:nvSpPr>
        <p:spPr>
          <a:xfrm>
            <a:off x="9298708" y="4595145"/>
            <a:ext cx="2311385" cy="1745914"/>
          </a:xfrm>
          <a:custGeom>
            <a:avLst/>
            <a:gdLst/>
            <a:ahLst/>
            <a:cxnLst/>
            <a:rect l="l" t="t" r="r" b="b"/>
            <a:pathLst>
              <a:path w="2447332" h="1960925">
                <a:moveTo>
                  <a:pt x="0" y="0"/>
                </a:moveTo>
                <a:lnTo>
                  <a:pt x="2447333" y="0"/>
                </a:lnTo>
                <a:lnTo>
                  <a:pt x="2447333" y="1960925"/>
                </a:lnTo>
                <a:lnTo>
                  <a:pt x="0" y="1960925"/>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9" name="Title 1">
            <a:extLst>
              <a:ext uri="{FF2B5EF4-FFF2-40B4-BE49-F238E27FC236}">
                <a16:creationId xmlns:a16="http://schemas.microsoft.com/office/drawing/2014/main" id="{B139F124-0CA2-9B4A-9C2B-B07E9B6D9818}"/>
              </a:ext>
            </a:extLst>
          </p:cNvPr>
          <p:cNvSpPr txBox="1">
            <a:spLocks/>
          </p:cNvSpPr>
          <p:nvPr/>
        </p:nvSpPr>
        <p:spPr>
          <a:xfrm>
            <a:off x="3527192" y="302614"/>
            <a:ext cx="5137615"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a:cs typeface="Arial"/>
              </a:rPr>
              <a:t>Learning outcomes</a:t>
            </a:r>
          </a:p>
        </p:txBody>
      </p:sp>
      <p:graphicFrame>
        <p:nvGraphicFramePr>
          <p:cNvPr id="7" name="Table 6">
            <a:extLst>
              <a:ext uri="{FF2B5EF4-FFF2-40B4-BE49-F238E27FC236}">
                <a16:creationId xmlns:a16="http://schemas.microsoft.com/office/drawing/2014/main" id="{3261CDB3-9B94-FCBF-03B6-EBC9F9E14A92}"/>
              </a:ext>
            </a:extLst>
          </p:cNvPr>
          <p:cNvGraphicFramePr>
            <a:graphicFrameLocks noGrp="1"/>
          </p:cNvGraphicFramePr>
          <p:nvPr>
            <p:extLst>
              <p:ext uri="{D42A27DB-BD31-4B8C-83A1-F6EECF244321}">
                <p14:modId xmlns:p14="http://schemas.microsoft.com/office/powerpoint/2010/main" val="321970229"/>
              </p:ext>
            </p:extLst>
          </p:nvPr>
        </p:nvGraphicFramePr>
        <p:xfrm>
          <a:off x="1183790" y="2653232"/>
          <a:ext cx="6229350" cy="2813812"/>
        </p:xfrm>
        <a:graphic>
          <a:graphicData uri="http://schemas.openxmlformats.org/drawingml/2006/table">
            <a:tbl>
              <a:tblPr bandRow="1">
                <a:tableStyleId>{5C22544A-7EE6-4342-B048-85BDC9FD1C3A}</a:tableStyleId>
              </a:tblPr>
              <a:tblGrid>
                <a:gridCol w="6229350">
                  <a:extLst>
                    <a:ext uri="{9D8B030D-6E8A-4147-A177-3AD203B41FA5}">
                      <a16:colId xmlns:a16="http://schemas.microsoft.com/office/drawing/2014/main" val="11206850"/>
                    </a:ext>
                  </a:extLst>
                </a:gridCol>
              </a:tblGrid>
              <a:tr h="381000">
                <a:tc>
                  <a:txBody>
                    <a:bodyPr/>
                    <a:lstStyle/>
                    <a:p>
                      <a:pPr algn="l" fontAlgn="base">
                        <a:lnSpc>
                          <a:spcPts val="2880"/>
                        </a:lnSpc>
                        <a:buNone/>
                      </a:pPr>
                      <a:r>
                        <a:rPr lang="en-GB" sz="2400" b="1" i="0">
                          <a:solidFill>
                            <a:srgbClr val="2CADB0"/>
                          </a:solidFill>
                          <a:effectLst/>
                          <a:latin typeface="Montserrat" panose="00000500000000000000" pitchFamily="2" charset="0"/>
                        </a:rPr>
                        <a:t>LO1: </a:t>
                      </a:r>
                      <a:r>
                        <a:rPr lang="en-GB" sz="2400" b="0" i="0" u="none" strike="noStrike" noProof="0">
                          <a:solidFill>
                            <a:schemeClr val="tx1"/>
                          </a:solidFill>
                          <a:effectLst/>
                          <a:latin typeface="Montserrat" panose="00000500000000000000" pitchFamily="2" charset="0"/>
                        </a:rPr>
                        <a:t>Discuss the role of ethics in relation to carrying out research projects. </a:t>
                      </a:r>
                    </a:p>
                  </a:txBody>
                  <a:tcPr anchor="ctr">
                    <a:lnL w="5115" cap="flat" cmpd="sng" algn="ctr">
                      <a:solidFill>
                        <a:srgbClr val="FFE3B5"/>
                      </a:solidFill>
                      <a:prstDash val="solid"/>
                      <a:round/>
                      <a:headEnd type="none" w="med" len="med"/>
                      <a:tailEnd type="none" w="med" len="med"/>
                    </a:lnL>
                    <a:lnR w="5115" cap="flat" cmpd="sng" algn="ctr">
                      <a:solidFill>
                        <a:srgbClr val="FFE3B5"/>
                      </a:solidFill>
                      <a:prstDash val="solid"/>
                      <a:round/>
                      <a:headEnd type="none" w="med" len="med"/>
                      <a:tailEnd type="none" w="med" len="med"/>
                    </a:lnR>
                    <a:lnT w="5115" cap="flat" cmpd="sng" algn="ctr">
                      <a:solidFill>
                        <a:srgbClr val="FFE3B5"/>
                      </a:solidFill>
                      <a:prstDash val="solid"/>
                      <a:round/>
                      <a:headEnd type="none" w="med" len="med"/>
                      <a:tailEnd type="none" w="med" len="med"/>
                    </a:lnT>
                    <a:lnB w="5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1238591075"/>
                  </a:ext>
                </a:extLst>
              </a:tr>
              <a:tr h="123825">
                <a:tc>
                  <a:txBody>
                    <a:bodyPr/>
                    <a:lstStyle/>
                    <a:p>
                      <a:pPr marL="0" marR="0" indent="0" algn="l" fontAlgn="base">
                        <a:lnSpc>
                          <a:spcPct val="100000"/>
                        </a:lnSpc>
                        <a:spcBef>
                          <a:spcPts val="1000"/>
                        </a:spcBef>
                        <a:spcAft>
                          <a:spcPts val="0"/>
                        </a:spcAft>
                        <a:buNone/>
                      </a:pPr>
                      <a:r>
                        <a:rPr lang="en-GB" sz="2400" b="1" i="0">
                          <a:solidFill>
                            <a:srgbClr val="2CADB0"/>
                          </a:solidFill>
                          <a:effectLst/>
                          <a:latin typeface="Montserrat" panose="00000500000000000000" pitchFamily="2" charset="0"/>
                        </a:rPr>
                        <a:t>LO2: </a:t>
                      </a:r>
                      <a:r>
                        <a:rPr lang="en-GB" sz="2400" b="0" i="0" u="none" strike="noStrike" kern="1200" noProof="0">
                          <a:solidFill>
                            <a:schemeClr val="tx1"/>
                          </a:solidFill>
                          <a:effectLst/>
                          <a:latin typeface="Montserrat" panose="00000500000000000000" pitchFamily="2" charset="0"/>
                          <a:ea typeface="+mn-ea"/>
                          <a:cs typeface="+mn-cs"/>
                        </a:rPr>
                        <a:t>Explain the eight principles of taking an ethical approach. </a:t>
                      </a:r>
                    </a:p>
                  </a:txBody>
                  <a:tcPr anchor="ctr">
                    <a:lnL w="5115" cap="flat" cmpd="sng" algn="ctr">
                      <a:solidFill>
                        <a:srgbClr val="FFE3B5"/>
                      </a:solidFill>
                      <a:prstDash val="solid"/>
                      <a:round/>
                      <a:headEnd type="none" w="med" len="med"/>
                      <a:tailEnd type="none" w="med" len="med"/>
                    </a:lnL>
                    <a:lnR w="5115" cap="flat" cmpd="sng" algn="ctr">
                      <a:solidFill>
                        <a:srgbClr val="FFE3B5"/>
                      </a:solidFill>
                      <a:prstDash val="solid"/>
                      <a:round/>
                      <a:headEnd type="none" w="med" len="med"/>
                      <a:tailEnd type="none" w="med" len="med"/>
                    </a:lnR>
                    <a:lnT w="5115" cap="flat" cmpd="sng" algn="ctr">
                      <a:solidFill>
                        <a:srgbClr val="FFE3B5"/>
                      </a:solidFill>
                      <a:prstDash val="solid"/>
                      <a:round/>
                      <a:headEnd type="none" w="med" len="med"/>
                      <a:tailEnd type="none" w="med" len="med"/>
                    </a:lnT>
                    <a:lnB w="5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3857529148"/>
                  </a:ext>
                </a:extLst>
              </a:tr>
              <a:tr h="123825">
                <a:tc>
                  <a:txBody>
                    <a:bodyPr/>
                    <a:lstStyle/>
                    <a:p>
                      <a:pPr algn="l" fontAlgn="auto">
                        <a:lnSpc>
                          <a:spcPts val="2880"/>
                        </a:lnSpc>
                        <a:buNone/>
                      </a:pPr>
                      <a:r>
                        <a:rPr lang="en-GB" sz="2400" b="1" i="0">
                          <a:solidFill>
                            <a:srgbClr val="2CADB0"/>
                          </a:solidFill>
                          <a:effectLst/>
                          <a:latin typeface="Montserrat" panose="00000500000000000000" pitchFamily="2" charset="0"/>
                        </a:rPr>
                        <a:t>LO3: </a:t>
                      </a:r>
                      <a:r>
                        <a:rPr lang="en-GB" sz="2400" b="0" i="0" u="none" strike="noStrike" noProof="0">
                          <a:solidFill>
                            <a:srgbClr val="104575"/>
                          </a:solidFill>
                          <a:effectLst/>
                          <a:latin typeface="Montserrat" panose="00000500000000000000" pitchFamily="2" charset="0"/>
                        </a:rPr>
                        <a:t>Apply knowledge and prepare an ethics application.</a:t>
                      </a:r>
                    </a:p>
                  </a:txBody>
                  <a:tcPr anchor="ctr">
                    <a:lnL w="5115" cap="flat" cmpd="sng" algn="ctr">
                      <a:solidFill>
                        <a:srgbClr val="FFE3B5"/>
                      </a:solidFill>
                      <a:prstDash val="solid"/>
                      <a:round/>
                      <a:headEnd type="none" w="med" len="med"/>
                      <a:tailEnd type="none" w="med" len="med"/>
                    </a:lnL>
                    <a:lnR w="5115" cap="flat" cmpd="sng" algn="ctr">
                      <a:solidFill>
                        <a:srgbClr val="FFE3B5"/>
                      </a:solidFill>
                      <a:prstDash val="solid"/>
                      <a:round/>
                      <a:headEnd type="none" w="med" len="med"/>
                      <a:tailEnd type="none" w="med" len="med"/>
                    </a:lnR>
                    <a:lnT w="5115" cap="flat" cmpd="sng" algn="ctr">
                      <a:solidFill>
                        <a:srgbClr val="FFE3B5"/>
                      </a:solidFill>
                      <a:prstDash val="solid"/>
                      <a:round/>
                      <a:headEnd type="none" w="med" len="med"/>
                      <a:tailEnd type="none" w="med" len="med"/>
                    </a:lnT>
                    <a:lnB w="5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286385201"/>
                  </a:ext>
                </a:extLst>
              </a:tr>
            </a:tbl>
          </a:graphicData>
        </a:graphic>
      </p:graphicFrame>
    </p:spTree>
    <p:extLst>
      <p:ext uri="{BB962C8B-B14F-4D97-AF65-F5344CB8AC3E}">
        <p14:creationId xmlns:p14="http://schemas.microsoft.com/office/powerpoint/2010/main" val="208466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26" name="Picture 25" descr="A cartoon of a person with her hand on her chin&#10;&#10;Description automatically generated">
            <a:extLst>
              <a:ext uri="{FF2B5EF4-FFF2-40B4-BE49-F238E27FC236}">
                <a16:creationId xmlns:a16="http://schemas.microsoft.com/office/drawing/2014/main" id="{E4C7FA50-A14A-F434-8581-9AD198A38B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320" y="1000350"/>
            <a:ext cx="2091967" cy="2821909"/>
          </a:xfrm>
          <a:prstGeom prst="rect">
            <a:avLst/>
          </a:prstGeom>
        </p:spPr>
      </p:pic>
      <p:pic>
        <p:nvPicPr>
          <p:cNvPr id="2" name="Picture 1" descr="A blue speech bubble on a black background&#10;&#10;AI-generated content may be incorrect.">
            <a:extLst>
              <a:ext uri="{FF2B5EF4-FFF2-40B4-BE49-F238E27FC236}">
                <a16:creationId xmlns:a16="http://schemas.microsoft.com/office/drawing/2014/main" id="{AE6D6D91-F254-0CFE-4E98-EE95CC7755D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flipV="1">
            <a:off x="1933968" y="1493606"/>
            <a:ext cx="2871515" cy="1378080"/>
          </a:xfrm>
          <a:prstGeom prst="rect">
            <a:avLst/>
          </a:prstGeom>
        </p:spPr>
      </p:pic>
      <p:pic>
        <p:nvPicPr>
          <p:cNvPr id="4" name="Picture 3" descr="A blue speech bubble on a black background&#10;&#10;AI-generated content may be incorrect.">
            <a:extLst>
              <a:ext uri="{FF2B5EF4-FFF2-40B4-BE49-F238E27FC236}">
                <a16:creationId xmlns:a16="http://schemas.microsoft.com/office/drawing/2014/main" id="{591A3FF1-86B6-3252-BA99-705AD219060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15175" y="2538800"/>
            <a:ext cx="7626350" cy="4318633"/>
          </a:xfrm>
          <a:prstGeom prst="rect">
            <a:avLst/>
          </a:prstGeom>
        </p:spPr>
      </p:pic>
      <p:sp>
        <p:nvSpPr>
          <p:cNvPr id="10" name="TextBox 9">
            <a:extLst>
              <a:ext uri="{FF2B5EF4-FFF2-40B4-BE49-F238E27FC236}">
                <a16:creationId xmlns:a16="http://schemas.microsoft.com/office/drawing/2014/main" id="{3B5C64FC-106E-313F-407E-679D883637CB}"/>
              </a:ext>
            </a:extLst>
          </p:cNvPr>
          <p:cNvSpPr txBox="1"/>
          <p:nvPr/>
        </p:nvSpPr>
        <p:spPr>
          <a:xfrm>
            <a:off x="2604084" y="1793396"/>
            <a:ext cx="2451400" cy="830997"/>
          </a:xfrm>
          <a:prstGeom prst="rect">
            <a:avLst/>
          </a:prstGeom>
          <a:noFill/>
        </p:spPr>
        <p:txBody>
          <a:bodyPr wrap="square" lIns="91440" tIns="45720" rIns="91440" bIns="45720" rtlCol="0" anchor="t">
            <a:spAutoFit/>
          </a:bodyPr>
          <a:lstStyle/>
          <a:p>
            <a:r>
              <a:rPr lang="en-US" sz="2400" b="1">
                <a:latin typeface="Montserrat" panose="00000500000000000000" pitchFamily="2" charset="0"/>
                <a:ea typeface="Calibri"/>
                <a:cs typeface="Calibri"/>
              </a:rPr>
              <a:t>What are ethics?</a:t>
            </a:r>
          </a:p>
        </p:txBody>
      </p:sp>
      <p:sp>
        <p:nvSpPr>
          <p:cNvPr id="13" name="TextBox 12">
            <a:extLst>
              <a:ext uri="{FF2B5EF4-FFF2-40B4-BE49-F238E27FC236}">
                <a16:creationId xmlns:a16="http://schemas.microsoft.com/office/drawing/2014/main" id="{7D08DECB-448A-F692-D635-DA813E1CC648}"/>
              </a:ext>
            </a:extLst>
          </p:cNvPr>
          <p:cNvSpPr txBox="1"/>
          <p:nvPr/>
        </p:nvSpPr>
        <p:spPr>
          <a:xfrm>
            <a:off x="3221508" y="2871021"/>
            <a:ext cx="6756640" cy="3785652"/>
          </a:xfrm>
          <a:prstGeom prst="rect">
            <a:avLst/>
          </a:prstGeom>
          <a:noFill/>
        </p:spPr>
        <p:txBody>
          <a:bodyPr wrap="square" lIns="91440" tIns="45720" rIns="91440" bIns="45720" rtlCol="0" anchor="t">
            <a:spAutoFit/>
          </a:bodyPr>
          <a:lstStyle/>
          <a:p>
            <a:pPr algn="ctr"/>
            <a:r>
              <a:rPr lang="en-US" sz="2400">
                <a:latin typeface="Montserrat" panose="00000500000000000000" pitchFamily="2" charset="0"/>
                <a:ea typeface="Calibri"/>
                <a:cs typeface="Calibri"/>
              </a:rPr>
              <a:t> </a:t>
            </a:r>
            <a:r>
              <a:rPr lang="en-US" sz="2400" b="1">
                <a:latin typeface="Montserrat" panose="00000500000000000000" pitchFamily="2" charset="0"/>
                <a:ea typeface="Calibri"/>
                <a:cs typeface="Calibri"/>
              </a:rPr>
              <a:t>Ethics …</a:t>
            </a:r>
            <a:endParaRPr lang="en-US">
              <a:latin typeface="Montserrat" panose="00000500000000000000" pitchFamily="2" charset="0"/>
            </a:endParaRPr>
          </a:p>
          <a:p>
            <a:pPr algn="ctr"/>
            <a:endParaRPr lang="en-US" sz="2400" b="1">
              <a:latin typeface="Montserrat" panose="00000500000000000000" pitchFamily="2" charset="0"/>
              <a:ea typeface="Calibri"/>
              <a:cs typeface="Calibri" panose="020F0502020204030204" pitchFamily="34" charset="0"/>
            </a:endParaRPr>
          </a:p>
          <a:p>
            <a:pPr marL="114300" indent="0" algn="ctr">
              <a:buFont typeface="Arial" panose="020B0604020202020204" pitchFamily="34" charset="0"/>
              <a:buNone/>
            </a:pPr>
            <a:r>
              <a:rPr lang="en-GB" sz="2400">
                <a:latin typeface="Montserrat" panose="00000500000000000000" pitchFamily="2" charset="0"/>
                <a:ea typeface="Calibri"/>
                <a:cs typeface="Calibri"/>
              </a:rPr>
              <a:t>… relate to </a:t>
            </a:r>
            <a:r>
              <a:rPr lang="en-GB" sz="2400" b="1">
                <a:solidFill>
                  <a:schemeClr val="accent2"/>
                </a:solidFill>
                <a:latin typeface="Montserrat" panose="00000500000000000000" pitchFamily="2" charset="0"/>
                <a:ea typeface="Calibri"/>
                <a:cs typeface="Calibri"/>
              </a:rPr>
              <a:t>right</a:t>
            </a:r>
            <a:r>
              <a:rPr lang="en-GB" sz="2400" b="1">
                <a:latin typeface="Montserrat" panose="00000500000000000000" pitchFamily="2" charset="0"/>
                <a:ea typeface="Calibri"/>
                <a:cs typeface="Calibri"/>
              </a:rPr>
              <a:t> </a:t>
            </a:r>
            <a:r>
              <a:rPr lang="en-GB" sz="2400">
                <a:latin typeface="Montserrat" panose="00000500000000000000" pitchFamily="2" charset="0"/>
                <a:ea typeface="Calibri"/>
                <a:cs typeface="Calibri"/>
              </a:rPr>
              <a:t>and </a:t>
            </a:r>
            <a:r>
              <a:rPr lang="en-GB" sz="2400" b="1">
                <a:solidFill>
                  <a:schemeClr val="accent2"/>
                </a:solidFill>
                <a:latin typeface="Montserrat" panose="00000500000000000000" pitchFamily="2" charset="0"/>
                <a:ea typeface="Calibri"/>
                <a:cs typeface="Calibri"/>
              </a:rPr>
              <a:t>wrong</a:t>
            </a:r>
            <a:r>
              <a:rPr lang="en-GB" sz="2400" b="1">
                <a:latin typeface="Montserrat" panose="00000500000000000000" pitchFamily="2" charset="0"/>
                <a:ea typeface="Calibri"/>
                <a:cs typeface="Calibri"/>
              </a:rPr>
              <a:t> </a:t>
            </a:r>
          </a:p>
          <a:p>
            <a:pPr marL="114300" indent="0" algn="ctr">
              <a:buFont typeface="Arial" panose="020B0604020202020204" pitchFamily="34" charset="0"/>
              <a:buNone/>
            </a:pPr>
            <a:endParaRPr lang="en-GB" sz="2400" b="1">
              <a:latin typeface="Montserrat" panose="00000500000000000000" pitchFamily="2" charset="0"/>
              <a:ea typeface="Calibri" panose="020F0502020204030204" pitchFamily="34" charset="0"/>
              <a:cs typeface="Calibri" panose="020F0502020204030204" pitchFamily="34" charset="0"/>
            </a:endParaRPr>
          </a:p>
          <a:p>
            <a:pPr marL="114300" indent="0" algn="ctr">
              <a:buFont typeface="Arial" panose="020B0604020202020204" pitchFamily="34" charset="0"/>
              <a:buNone/>
            </a:pPr>
            <a:r>
              <a:rPr lang="en-GB" sz="2400" b="1">
                <a:latin typeface="Montserrat" panose="00000500000000000000" pitchFamily="2" charset="0"/>
                <a:ea typeface="Calibri"/>
                <a:cs typeface="Calibri"/>
              </a:rPr>
              <a:t>… </a:t>
            </a:r>
            <a:r>
              <a:rPr lang="en-GB" sz="2400">
                <a:latin typeface="Montserrat" panose="00000500000000000000" pitchFamily="2" charset="0"/>
                <a:ea typeface="Calibri"/>
                <a:cs typeface="Calibri"/>
              </a:rPr>
              <a:t>are</a:t>
            </a:r>
            <a:r>
              <a:rPr lang="en-GB" sz="2400" b="1">
                <a:latin typeface="Montserrat" panose="00000500000000000000" pitchFamily="2" charset="0"/>
                <a:ea typeface="Calibri"/>
                <a:cs typeface="Calibri"/>
              </a:rPr>
              <a:t> </a:t>
            </a:r>
            <a:r>
              <a:rPr lang="en-GB" sz="2400" b="1">
                <a:solidFill>
                  <a:schemeClr val="accent2"/>
                </a:solidFill>
                <a:latin typeface="Montserrat" panose="00000500000000000000" pitchFamily="2" charset="0"/>
                <a:ea typeface="Calibri"/>
                <a:cs typeface="Calibri"/>
              </a:rPr>
              <a:t>moral principles </a:t>
            </a:r>
            <a:r>
              <a:rPr lang="en-GB" sz="2400" b="1">
                <a:latin typeface="Montserrat" panose="00000500000000000000" pitchFamily="2" charset="0"/>
                <a:ea typeface="Calibri"/>
                <a:cs typeface="Calibri"/>
              </a:rPr>
              <a:t>that govern how research should be carried out</a:t>
            </a:r>
          </a:p>
          <a:p>
            <a:pPr marL="114300" indent="0" algn="ctr">
              <a:buFont typeface="Arial" panose="020B0604020202020204" pitchFamily="34" charset="0"/>
              <a:buNone/>
            </a:pPr>
            <a:endParaRPr lang="en-GB" sz="2400" b="1">
              <a:latin typeface="Montserrat" panose="00000500000000000000" pitchFamily="2" charset="0"/>
              <a:ea typeface="Calibri" panose="020F0502020204030204" pitchFamily="34" charset="0"/>
              <a:cs typeface="Calibri" panose="020F0502020204030204" pitchFamily="34" charset="0"/>
            </a:endParaRPr>
          </a:p>
          <a:p>
            <a:pPr marL="114300" indent="0" algn="ctr">
              <a:buNone/>
            </a:pPr>
            <a:r>
              <a:rPr lang="en-GB" sz="2400">
                <a:latin typeface="Montserrat" panose="00000500000000000000" pitchFamily="2" charset="0"/>
                <a:ea typeface="Calibri"/>
                <a:cs typeface="Calibri"/>
              </a:rPr>
              <a:t>… are very important when doing research!</a:t>
            </a:r>
            <a:endParaRPr lang="en-US" sz="2400">
              <a:latin typeface="Montserrat" panose="00000500000000000000" pitchFamily="2" charset="0"/>
              <a:ea typeface="Calibri"/>
              <a:cs typeface="Calibri"/>
            </a:endParaRPr>
          </a:p>
          <a:p>
            <a:pPr algn="ctr"/>
            <a:endParaRPr lang="en-US" sz="2400" b="1">
              <a:latin typeface="Calibri" panose="020F0502020204030204" pitchFamily="34" charset="0"/>
              <a:ea typeface="Calibri"/>
              <a:cs typeface="Calibri" panose="020F0502020204030204" pitchFamily="34" charset="0"/>
            </a:endParaRPr>
          </a:p>
        </p:txBody>
      </p:sp>
      <p:pic>
        <p:nvPicPr>
          <p:cNvPr id="5" name="Picture 4" descr="A cartoon of a person holding a book&#10;&#10;AI-generated content may be incorrect.">
            <a:extLst>
              <a:ext uri="{FF2B5EF4-FFF2-40B4-BE49-F238E27FC236}">
                <a16:creationId xmlns:a16="http://schemas.microsoft.com/office/drawing/2014/main" id="{0869E2F4-C7D7-2B8A-A409-8C7AFEE93E2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26904" y="3397722"/>
            <a:ext cx="2567115" cy="3462422"/>
          </a:xfrm>
          <a:prstGeom prst="rect">
            <a:avLst/>
          </a:prstGeom>
        </p:spPr>
      </p:pic>
      <p:sp>
        <p:nvSpPr>
          <p:cNvPr id="7" name="Title 1">
            <a:extLst>
              <a:ext uri="{FF2B5EF4-FFF2-40B4-BE49-F238E27FC236}">
                <a16:creationId xmlns:a16="http://schemas.microsoft.com/office/drawing/2014/main" id="{533B615A-673A-D5A1-440F-B7859EE44CC6}"/>
              </a:ext>
            </a:extLst>
          </p:cNvPr>
          <p:cNvSpPr txBox="1">
            <a:spLocks/>
          </p:cNvSpPr>
          <p:nvPr/>
        </p:nvSpPr>
        <p:spPr>
          <a:xfrm>
            <a:off x="3527192" y="302614"/>
            <a:ext cx="5137615"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a:cs typeface="Arial"/>
              </a:rPr>
              <a:t>What are ethics?</a:t>
            </a:r>
            <a:endParaRPr lang="en-US">
              <a:latin typeface="Ems bolder font"/>
            </a:endParaRPr>
          </a:p>
        </p:txBody>
      </p:sp>
      <p:pic>
        <p:nvPicPr>
          <p:cNvPr id="3" name="Picture 2" descr="A cartoon of a person with many question marks above his head&#10;&#10;AI-generated content may be incorrect.">
            <a:extLst>
              <a:ext uri="{FF2B5EF4-FFF2-40B4-BE49-F238E27FC236}">
                <a16:creationId xmlns:a16="http://schemas.microsoft.com/office/drawing/2014/main" id="{CDF2D821-A289-BA11-00D4-7B00250C743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420000">
            <a:off x="10055342" y="145434"/>
            <a:ext cx="2559171" cy="1423359"/>
          </a:xfrm>
          <a:prstGeom prst="rect">
            <a:avLst/>
          </a:prstGeom>
        </p:spPr>
      </p:pic>
    </p:spTree>
    <p:extLst>
      <p:ext uri="{BB962C8B-B14F-4D97-AF65-F5344CB8AC3E}">
        <p14:creationId xmlns:p14="http://schemas.microsoft.com/office/powerpoint/2010/main" val="1113116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6" name="Picture 5" descr="A picture containing text, newspaper, receipt&#10;&#10;Description automatically generated">
            <a:extLst>
              <a:ext uri="{FF2B5EF4-FFF2-40B4-BE49-F238E27FC236}">
                <a16:creationId xmlns:a16="http://schemas.microsoft.com/office/drawing/2014/main" id="{16B3C7DA-A6F7-498B-3D50-A0A715DBAF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9583" y="2180933"/>
            <a:ext cx="2892600" cy="3781177"/>
          </a:xfrm>
          <a:prstGeom prst="rect">
            <a:avLst/>
          </a:prstGeom>
        </p:spPr>
      </p:pic>
      <p:pic>
        <p:nvPicPr>
          <p:cNvPr id="7" name="Picture 8" descr="Classical Conditioning and Acquisition of Phobias">
            <a:extLst>
              <a:ext uri="{FF2B5EF4-FFF2-40B4-BE49-F238E27FC236}">
                <a16:creationId xmlns:a16="http://schemas.microsoft.com/office/drawing/2014/main" id="{6AFE106A-1129-D194-F0A7-F2E3597B47C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782749" y="2047673"/>
            <a:ext cx="3963987" cy="3914437"/>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3">
            <a:extLst>
              <a:ext uri="{FF2B5EF4-FFF2-40B4-BE49-F238E27FC236}">
                <a16:creationId xmlns:a16="http://schemas.microsoft.com/office/drawing/2014/main" id="{9B56A0A2-8568-515B-18CB-CBFCED3E8DCD}"/>
              </a:ext>
            </a:extLst>
          </p:cNvPr>
          <p:cNvSpPr/>
          <p:nvPr/>
        </p:nvSpPr>
        <p:spPr>
          <a:xfrm>
            <a:off x="366779" y="1862051"/>
            <a:ext cx="3558208" cy="4288025"/>
          </a:xfrm>
          <a:custGeom>
            <a:avLst/>
            <a:gdLst/>
            <a:ahLst/>
            <a:cxnLst/>
            <a:rect l="l" t="t" r="r" b="b"/>
            <a:pathLst>
              <a:path w="6449949" h="8229600">
                <a:moveTo>
                  <a:pt x="0" y="0"/>
                </a:moveTo>
                <a:lnTo>
                  <a:pt x="6449949" y="0"/>
                </a:lnTo>
                <a:lnTo>
                  <a:pt x="6449949" y="8229600"/>
                </a:lnTo>
                <a:lnTo>
                  <a:pt x="0" y="822960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9" name="Freeform 3">
            <a:extLst>
              <a:ext uri="{FF2B5EF4-FFF2-40B4-BE49-F238E27FC236}">
                <a16:creationId xmlns:a16="http://schemas.microsoft.com/office/drawing/2014/main" id="{FE11208D-C29C-767E-7FEE-DF729539406E}"/>
              </a:ext>
            </a:extLst>
          </p:cNvPr>
          <p:cNvSpPr/>
          <p:nvPr/>
        </p:nvSpPr>
        <p:spPr>
          <a:xfrm>
            <a:off x="7725449" y="1862051"/>
            <a:ext cx="4247003" cy="4288025"/>
          </a:xfrm>
          <a:custGeom>
            <a:avLst/>
            <a:gdLst/>
            <a:ahLst/>
            <a:cxnLst/>
            <a:rect l="l" t="t" r="r" b="b"/>
            <a:pathLst>
              <a:path w="6449949" h="8229600">
                <a:moveTo>
                  <a:pt x="0" y="0"/>
                </a:moveTo>
                <a:lnTo>
                  <a:pt x="6449949" y="0"/>
                </a:lnTo>
                <a:lnTo>
                  <a:pt x="6449949" y="8229600"/>
                </a:lnTo>
                <a:lnTo>
                  <a:pt x="0" y="8229600"/>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2" name="Title 1">
            <a:extLst>
              <a:ext uri="{FF2B5EF4-FFF2-40B4-BE49-F238E27FC236}">
                <a16:creationId xmlns:a16="http://schemas.microsoft.com/office/drawing/2014/main" id="{1EEE2A74-BA41-F3AD-5133-CFDA13EF1865}"/>
              </a:ext>
            </a:extLst>
          </p:cNvPr>
          <p:cNvSpPr>
            <a:spLocks noGrp="1"/>
          </p:cNvSpPr>
          <p:nvPr>
            <p:ph type="title"/>
          </p:nvPr>
        </p:nvSpPr>
        <p:spPr>
          <a:xfrm>
            <a:off x="1675904" y="395593"/>
            <a:ext cx="8844643" cy="535531"/>
          </a:xfrm>
        </p:spPr>
        <p:txBody>
          <a:bodyPr/>
          <a:lstStyle/>
          <a:p>
            <a:pPr algn="ctr"/>
            <a:r>
              <a:rPr lang="en-US" sz="4000">
                <a:latin typeface="Ems bolder font"/>
                <a:ea typeface="Calibri"/>
                <a:cs typeface="Calibri"/>
              </a:rPr>
              <a:t>Activity 1: Case studies </a:t>
            </a:r>
          </a:p>
        </p:txBody>
      </p:sp>
      <p:pic>
        <p:nvPicPr>
          <p:cNvPr id="2" name="Picture 1" descr="A blue rectangular object with black edges&#10;&#10;AI-generated content may be incorrect.">
            <a:extLst>
              <a:ext uri="{FF2B5EF4-FFF2-40B4-BE49-F238E27FC236}">
                <a16:creationId xmlns:a16="http://schemas.microsoft.com/office/drawing/2014/main" id="{A6F37B76-9ABB-B4D3-FEC0-1A22A20D6E1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900167" y="1417074"/>
            <a:ext cx="3796632" cy="2753412"/>
          </a:xfrm>
          <a:prstGeom prst="rect">
            <a:avLst/>
          </a:prstGeom>
        </p:spPr>
      </p:pic>
      <p:sp>
        <p:nvSpPr>
          <p:cNvPr id="5" name="TextBox 4">
            <a:extLst>
              <a:ext uri="{FF2B5EF4-FFF2-40B4-BE49-F238E27FC236}">
                <a16:creationId xmlns:a16="http://schemas.microsoft.com/office/drawing/2014/main" id="{724E642B-A16E-55B4-AA27-279F877661E8}"/>
              </a:ext>
            </a:extLst>
          </p:cNvPr>
          <p:cNvSpPr txBox="1"/>
          <p:nvPr/>
        </p:nvSpPr>
        <p:spPr>
          <a:xfrm>
            <a:off x="4231056" y="2047673"/>
            <a:ext cx="3134854" cy="1631216"/>
          </a:xfrm>
          <a:prstGeom prst="rect">
            <a:avLst/>
          </a:prstGeom>
          <a:noFill/>
        </p:spPr>
        <p:txBody>
          <a:bodyPr wrap="square" lIns="91440" tIns="45720" rIns="91440" bIns="45720" rtlCol="0" anchor="t">
            <a:spAutoFit/>
          </a:bodyPr>
          <a:lstStyle/>
          <a:p>
            <a:pPr algn="ctr"/>
            <a:r>
              <a:rPr lang="en-US" sz="2000">
                <a:latin typeface="Montserrat"/>
                <a:ea typeface="Calibri"/>
                <a:cs typeface="Calibri"/>
              </a:rPr>
              <a:t>Consider in groups: What do you think is </a:t>
            </a:r>
            <a:r>
              <a:rPr lang="en-US" sz="2000" b="1">
                <a:latin typeface="Montserrat"/>
                <a:ea typeface="Calibri"/>
                <a:cs typeface="Calibri"/>
              </a:rPr>
              <a:t>unethical</a:t>
            </a:r>
            <a:r>
              <a:rPr lang="en-US" sz="2000">
                <a:latin typeface="Montserrat"/>
                <a:ea typeface="Calibri"/>
                <a:cs typeface="Calibri"/>
              </a:rPr>
              <a:t> about these two pieces of research? </a:t>
            </a:r>
          </a:p>
        </p:txBody>
      </p:sp>
      <p:pic>
        <p:nvPicPr>
          <p:cNvPr id="4" name="Picture 3" descr="A group of people sitting in chairs&#10;&#10;AI-generated content may be incorrect.">
            <a:extLst>
              <a:ext uri="{FF2B5EF4-FFF2-40B4-BE49-F238E27FC236}">
                <a16:creationId xmlns:a16="http://schemas.microsoft.com/office/drawing/2014/main" id="{D1546E92-41E6-0E04-00BD-9A655E5F85E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16346" y="4545263"/>
            <a:ext cx="3417888" cy="2165685"/>
          </a:xfrm>
          <a:prstGeom prst="rect">
            <a:avLst/>
          </a:prstGeom>
        </p:spPr>
      </p:pic>
    </p:spTree>
    <p:extLst>
      <p:ext uri="{BB962C8B-B14F-4D97-AF65-F5344CB8AC3E}">
        <p14:creationId xmlns:p14="http://schemas.microsoft.com/office/powerpoint/2010/main" val="270945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5" name="Picture 4" descr="An orange rectangular object with black border&#10;&#10;AI-generated content may be incorrect.">
            <a:extLst>
              <a:ext uri="{FF2B5EF4-FFF2-40B4-BE49-F238E27FC236}">
                <a16:creationId xmlns:a16="http://schemas.microsoft.com/office/drawing/2014/main" id="{83A44747-EE2C-CEAA-3654-8D9329D86E9D}"/>
              </a:ext>
            </a:extLst>
          </p:cNvPr>
          <p:cNvPicPr>
            <a:picLocks noChangeAspect="1"/>
          </p:cNvPicPr>
          <p:nvPr/>
        </p:nvPicPr>
        <p:blipFill>
          <a:blip r:embed="rId4"/>
          <a:stretch>
            <a:fillRect/>
          </a:stretch>
        </p:blipFill>
        <p:spPr>
          <a:xfrm>
            <a:off x="-110293" y="6303208"/>
            <a:ext cx="12285585" cy="521370"/>
          </a:xfrm>
          <a:prstGeom prst="rect">
            <a:avLst/>
          </a:prstGeom>
        </p:spPr>
      </p:pic>
      <p:pic>
        <p:nvPicPr>
          <p:cNvPr id="4" name="Picture 3" descr="A blue and black rectangle&#10;&#10;AI-generated content may be incorrect.">
            <a:extLst>
              <a:ext uri="{FF2B5EF4-FFF2-40B4-BE49-F238E27FC236}">
                <a16:creationId xmlns:a16="http://schemas.microsoft.com/office/drawing/2014/main" id="{C69C6A9F-00D3-CC48-A2B7-DE4239509540}"/>
              </a:ext>
            </a:extLst>
          </p:cNvPr>
          <p:cNvPicPr>
            <a:picLocks noChangeAspect="1"/>
          </p:cNvPicPr>
          <p:nvPr/>
        </p:nvPicPr>
        <p:blipFill>
          <a:blip r:embed="rId5"/>
          <a:stretch>
            <a:fillRect/>
          </a:stretch>
        </p:blipFill>
        <p:spPr>
          <a:xfrm>
            <a:off x="-110027" y="1310105"/>
            <a:ext cx="12305108" cy="5066633"/>
          </a:xfrm>
          <a:prstGeom prst="rect">
            <a:avLst/>
          </a:prstGeom>
        </p:spPr>
      </p:pic>
      <p:pic>
        <p:nvPicPr>
          <p:cNvPr id="6" name="Picture 5" descr="A picture containing text, newspaper, receipt&#10;&#10;Description automatically generated">
            <a:extLst>
              <a:ext uri="{FF2B5EF4-FFF2-40B4-BE49-F238E27FC236}">
                <a16:creationId xmlns:a16="http://schemas.microsoft.com/office/drawing/2014/main" id="{16B3C7DA-A6F7-498B-3D50-A0A715DBAF5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46989" y="1781870"/>
            <a:ext cx="2892600" cy="3781177"/>
          </a:xfrm>
          <a:prstGeom prst="rect">
            <a:avLst/>
          </a:prstGeom>
        </p:spPr>
      </p:pic>
      <p:sp>
        <p:nvSpPr>
          <p:cNvPr id="8" name="Freeform 3">
            <a:extLst>
              <a:ext uri="{FF2B5EF4-FFF2-40B4-BE49-F238E27FC236}">
                <a16:creationId xmlns:a16="http://schemas.microsoft.com/office/drawing/2014/main" id="{9B56A0A2-8568-515B-18CB-CBFCED3E8DCD}"/>
              </a:ext>
            </a:extLst>
          </p:cNvPr>
          <p:cNvSpPr/>
          <p:nvPr/>
        </p:nvSpPr>
        <p:spPr>
          <a:xfrm>
            <a:off x="8710286" y="1581788"/>
            <a:ext cx="3303088" cy="4288025"/>
          </a:xfrm>
          <a:custGeom>
            <a:avLst/>
            <a:gdLst/>
            <a:ahLst/>
            <a:cxnLst/>
            <a:rect l="l" t="t" r="r" b="b"/>
            <a:pathLst>
              <a:path w="6449949" h="8229600">
                <a:moveTo>
                  <a:pt x="0" y="0"/>
                </a:moveTo>
                <a:lnTo>
                  <a:pt x="6449949" y="0"/>
                </a:lnTo>
                <a:lnTo>
                  <a:pt x="6449949" y="8229600"/>
                </a:lnTo>
                <a:lnTo>
                  <a:pt x="0" y="8229600"/>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792E9A45-3E54-26DE-02BC-26A8F20EE26E}"/>
              </a:ext>
            </a:extLst>
          </p:cNvPr>
          <p:cNvSpPr txBox="1"/>
          <p:nvPr/>
        </p:nvSpPr>
        <p:spPr>
          <a:xfrm>
            <a:off x="299119" y="1581011"/>
            <a:ext cx="8412574" cy="4632194"/>
          </a:xfrm>
          <a:prstGeom prst="rect">
            <a:avLst/>
          </a:prstGeom>
          <a:noFill/>
        </p:spPr>
        <p:txBody>
          <a:bodyPr wrap="square" lIns="91440" tIns="45720" rIns="91440" bIns="45720" anchor="t">
            <a:spAutoFit/>
          </a:bodyPr>
          <a:lstStyle/>
          <a:p>
            <a:pPr marL="180975" indent="-180975" defTabSz="694944">
              <a:spcBef>
                <a:spcPts val="760"/>
              </a:spcBef>
              <a:buFont typeface="Arial" panose="020B0604020202020204" pitchFamily="34" charset="0"/>
              <a:buChar char="•"/>
            </a:pPr>
            <a:r>
              <a:rPr lang="en-GB" sz="2400" kern="1200">
                <a:latin typeface="Montserrat" panose="00000500000000000000" pitchFamily="2" charset="0"/>
                <a:ea typeface="Calibri"/>
                <a:cs typeface="Calibri"/>
              </a:rPr>
              <a:t>Participants were low paid, uneducated men, some had the disease of interest (syphilis), some didn’t (some didn’t know they had it &amp; weren’t told)</a:t>
            </a:r>
          </a:p>
          <a:p>
            <a:pPr marL="180975" indent="-180975" defTabSz="694944">
              <a:spcBef>
                <a:spcPts val="760"/>
              </a:spcBef>
              <a:buFont typeface="Arial" panose="020B0604020202020204" pitchFamily="34" charset="0"/>
              <a:buChar char="•"/>
            </a:pPr>
            <a:r>
              <a:rPr lang="en-GB" sz="2400" kern="1200">
                <a:latin typeface="Montserrat" panose="00000500000000000000" pitchFamily="2" charset="0"/>
                <a:ea typeface="Calibri"/>
                <a:cs typeface="Calibri"/>
              </a:rPr>
              <a:t>Told they were being treated for ‘bad blood’</a:t>
            </a:r>
            <a:r>
              <a:rPr lang="en-GB" sz="2400">
                <a:latin typeface="Montserrat" panose="00000500000000000000" pitchFamily="2" charset="0"/>
                <a:ea typeface="Calibri"/>
                <a:cs typeface="Calibri"/>
              </a:rPr>
              <a:t> </a:t>
            </a:r>
            <a:endParaRPr lang="en-GB" sz="2400" kern="1200">
              <a:latin typeface="Montserrat" panose="00000500000000000000" pitchFamily="2" charset="0"/>
              <a:ea typeface="Calibri"/>
              <a:cs typeface="Calibri"/>
            </a:endParaRPr>
          </a:p>
          <a:p>
            <a:pPr marL="180975" indent="-180975" defTabSz="694944">
              <a:spcBef>
                <a:spcPts val="760"/>
              </a:spcBef>
              <a:buFont typeface="Arial" panose="020B0604020202020204" pitchFamily="34" charset="0"/>
              <a:buChar char="•"/>
            </a:pPr>
            <a:r>
              <a:rPr lang="en-GB" sz="2400" kern="1200">
                <a:latin typeface="Montserrat" panose="00000500000000000000" pitchFamily="2" charset="0"/>
                <a:ea typeface="Calibri"/>
                <a:cs typeface="Calibri"/>
              </a:rPr>
              <a:t>Given free medical exams, healthcare, food and promised burial insurance</a:t>
            </a:r>
          </a:p>
          <a:p>
            <a:pPr marL="180975" indent="-180975" defTabSz="694944">
              <a:spcBef>
                <a:spcPts val="760"/>
              </a:spcBef>
              <a:buFont typeface="Arial" panose="020B0604020202020204" pitchFamily="34" charset="0"/>
              <a:buChar char="•"/>
            </a:pPr>
            <a:r>
              <a:rPr lang="en-GB" sz="2400" kern="1200">
                <a:latin typeface="Montserrat" panose="00000500000000000000" pitchFamily="2" charset="0"/>
                <a:ea typeface="Calibri"/>
                <a:cs typeface="Calibri"/>
              </a:rPr>
              <a:t>If syphilis is untreated, it can cause organ damage, paralysis, blindness and even death</a:t>
            </a:r>
          </a:p>
          <a:p>
            <a:pPr marL="180975" indent="-180975" defTabSz="694944">
              <a:spcBef>
                <a:spcPts val="760"/>
              </a:spcBef>
              <a:buFont typeface="Arial" panose="020B0604020202020204" pitchFamily="34" charset="0"/>
              <a:buChar char="•"/>
            </a:pPr>
            <a:r>
              <a:rPr lang="en-GB" sz="2400" kern="1200">
                <a:latin typeface="Montserrat" panose="00000500000000000000" pitchFamily="2" charset="0"/>
                <a:ea typeface="Calibri"/>
                <a:cs typeface="Calibri"/>
              </a:rPr>
              <a:t>Some of the participants were given treatment, some weren’t (even if they needed it) in order to test which treatments worked best</a:t>
            </a:r>
          </a:p>
        </p:txBody>
      </p:sp>
      <p:sp>
        <p:nvSpPr>
          <p:cNvPr id="20" name="TextBox 19">
            <a:extLst>
              <a:ext uri="{FF2B5EF4-FFF2-40B4-BE49-F238E27FC236}">
                <a16:creationId xmlns:a16="http://schemas.microsoft.com/office/drawing/2014/main" id="{FE08EA87-9674-2537-75FE-FAE887D546FF}"/>
              </a:ext>
            </a:extLst>
          </p:cNvPr>
          <p:cNvSpPr txBox="1"/>
          <p:nvPr/>
        </p:nvSpPr>
        <p:spPr>
          <a:xfrm>
            <a:off x="709179" y="6363768"/>
            <a:ext cx="10773641" cy="369332"/>
          </a:xfrm>
          <a:prstGeom prst="rect">
            <a:avLst/>
          </a:prstGeom>
          <a:noFill/>
        </p:spPr>
        <p:txBody>
          <a:bodyPr wrap="square" lIns="91440" tIns="45720" rIns="91440" bIns="45720" anchor="t">
            <a:spAutoFit/>
          </a:bodyPr>
          <a:lstStyle/>
          <a:p>
            <a:pPr marL="0" indent="0" defTabSz="694944">
              <a:spcBef>
                <a:spcPts val="760"/>
              </a:spcBef>
              <a:buNone/>
            </a:pPr>
            <a:r>
              <a:rPr lang="en-GB" b="1">
                <a:latin typeface="Montserrat" pitchFamily="2" charset="0"/>
                <a:ea typeface="Calibri"/>
                <a:cs typeface="Calibri"/>
              </a:rPr>
              <a:t>If you know someone has a treatable disease, is it ethical to not provide treatment?</a:t>
            </a:r>
          </a:p>
        </p:txBody>
      </p:sp>
      <p:sp>
        <p:nvSpPr>
          <p:cNvPr id="2" name="Title 1">
            <a:extLst>
              <a:ext uri="{FF2B5EF4-FFF2-40B4-BE49-F238E27FC236}">
                <a16:creationId xmlns:a16="http://schemas.microsoft.com/office/drawing/2014/main" id="{FD64C560-7AD1-A1B1-B15F-2E2441F07CBA}"/>
              </a:ext>
            </a:extLst>
          </p:cNvPr>
          <p:cNvSpPr txBox="1">
            <a:spLocks/>
          </p:cNvSpPr>
          <p:nvPr/>
        </p:nvSpPr>
        <p:spPr>
          <a:xfrm>
            <a:off x="2190750" y="404446"/>
            <a:ext cx="8692243" cy="562267"/>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a:latin typeface="Ems bolder font"/>
                <a:cs typeface="Calibri"/>
              </a:rPr>
              <a:t>Activity 1A: Tuskegee syphilis study</a:t>
            </a:r>
          </a:p>
        </p:txBody>
      </p:sp>
    </p:spTree>
    <p:extLst>
      <p:ext uri="{BB962C8B-B14F-4D97-AF65-F5344CB8AC3E}">
        <p14:creationId xmlns:p14="http://schemas.microsoft.com/office/powerpoint/2010/main" val="324252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4" name="Picture 3" descr="A blue and black rectangle&#10;&#10;AI-generated content may be incorrect.">
            <a:extLst>
              <a:ext uri="{FF2B5EF4-FFF2-40B4-BE49-F238E27FC236}">
                <a16:creationId xmlns:a16="http://schemas.microsoft.com/office/drawing/2014/main" id="{9778D9DA-AC1E-3A3D-0DCF-13CBE420496A}"/>
              </a:ext>
            </a:extLst>
          </p:cNvPr>
          <p:cNvPicPr>
            <a:picLocks noChangeAspect="1"/>
          </p:cNvPicPr>
          <p:nvPr/>
        </p:nvPicPr>
        <p:blipFill>
          <a:blip r:embed="rId4"/>
          <a:stretch>
            <a:fillRect/>
          </a:stretch>
        </p:blipFill>
        <p:spPr>
          <a:xfrm>
            <a:off x="-103343" y="1443789"/>
            <a:ext cx="12305108" cy="5267159"/>
          </a:xfrm>
          <a:prstGeom prst="rect">
            <a:avLst/>
          </a:prstGeom>
        </p:spPr>
      </p:pic>
      <p:pic>
        <p:nvPicPr>
          <p:cNvPr id="7" name="Picture 8" descr="Classical Conditioning and Acquisition of Phobias">
            <a:extLst>
              <a:ext uri="{FF2B5EF4-FFF2-40B4-BE49-F238E27FC236}">
                <a16:creationId xmlns:a16="http://schemas.microsoft.com/office/drawing/2014/main" id="{6AFE106A-1129-D194-F0A7-F2E3597B47C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200598" y="2415703"/>
            <a:ext cx="3534585" cy="3488397"/>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3">
            <a:extLst>
              <a:ext uri="{FF2B5EF4-FFF2-40B4-BE49-F238E27FC236}">
                <a16:creationId xmlns:a16="http://schemas.microsoft.com/office/drawing/2014/main" id="{FE11208D-C29C-767E-7FEE-DF729539406E}"/>
              </a:ext>
            </a:extLst>
          </p:cNvPr>
          <p:cNvSpPr/>
          <p:nvPr/>
        </p:nvSpPr>
        <p:spPr>
          <a:xfrm>
            <a:off x="8057318" y="2212510"/>
            <a:ext cx="3817525" cy="3897675"/>
          </a:xfrm>
          <a:custGeom>
            <a:avLst/>
            <a:gdLst/>
            <a:ahLst/>
            <a:cxnLst/>
            <a:rect l="l" t="t" r="r" b="b"/>
            <a:pathLst>
              <a:path w="6449949" h="8229600">
                <a:moveTo>
                  <a:pt x="0" y="0"/>
                </a:moveTo>
                <a:lnTo>
                  <a:pt x="6449949" y="0"/>
                </a:lnTo>
                <a:lnTo>
                  <a:pt x="6449949" y="8229600"/>
                </a:lnTo>
                <a:lnTo>
                  <a:pt x="0" y="822960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TextBox 19">
            <a:extLst>
              <a:ext uri="{FF2B5EF4-FFF2-40B4-BE49-F238E27FC236}">
                <a16:creationId xmlns:a16="http://schemas.microsoft.com/office/drawing/2014/main" id="{F9B38175-A96B-A37D-C598-97813F4C7605}"/>
              </a:ext>
            </a:extLst>
          </p:cNvPr>
          <p:cNvSpPr txBox="1"/>
          <p:nvPr/>
        </p:nvSpPr>
        <p:spPr>
          <a:xfrm>
            <a:off x="364132" y="1409507"/>
            <a:ext cx="7687209" cy="4247317"/>
          </a:xfrm>
          <a:prstGeom prst="rect">
            <a:avLst/>
          </a:prstGeom>
          <a:noFill/>
        </p:spPr>
        <p:txBody>
          <a:bodyPr wrap="square" lIns="91440" tIns="45720" rIns="91440" bIns="45720" anchor="t">
            <a:spAutoFit/>
          </a:bodyPr>
          <a:lstStyle/>
          <a:p>
            <a:pPr algn="ctr">
              <a:spcAft>
                <a:spcPts val="1200"/>
              </a:spcAft>
            </a:pPr>
            <a:endParaRPr lang="en-GB" sz="2000">
              <a:latin typeface="Montserrat" panose="00000500000000000000" pitchFamily="2" charset="0"/>
              <a:ea typeface="Calibri"/>
              <a:cs typeface="Calibri"/>
            </a:endParaRPr>
          </a:p>
          <a:p>
            <a:pPr marL="285750" indent="-285750">
              <a:spcAft>
                <a:spcPts val="1200"/>
              </a:spcAft>
              <a:buFont typeface="Arial" panose="020B0604020202020204" pitchFamily="34" charset="0"/>
              <a:buChar char="•"/>
            </a:pPr>
            <a:r>
              <a:rPr lang="en-GB" sz="2000" b="1">
                <a:latin typeface="Montserrat" panose="00000500000000000000" pitchFamily="2" charset="0"/>
                <a:ea typeface="Calibri"/>
                <a:cs typeface="Calibri"/>
              </a:rPr>
              <a:t>Aimed to see if it is possible to condition an emotional response.</a:t>
            </a:r>
          </a:p>
          <a:p>
            <a:pPr marL="285750" indent="-285750">
              <a:spcAft>
                <a:spcPts val="1200"/>
              </a:spcAft>
              <a:buFont typeface="Arial" panose="020B0604020202020204" pitchFamily="34" charset="0"/>
              <a:buChar char="•"/>
            </a:pPr>
            <a:r>
              <a:rPr lang="en-GB" sz="2000">
                <a:latin typeface="Montserrat" panose="00000500000000000000" pitchFamily="2" charset="0"/>
                <a:ea typeface="Calibri"/>
                <a:cs typeface="Calibri"/>
              </a:rPr>
              <a:t>Consent was gained from Albert’s mother.</a:t>
            </a:r>
          </a:p>
          <a:p>
            <a:pPr marL="285750" indent="-285750">
              <a:spcAft>
                <a:spcPts val="1200"/>
              </a:spcAft>
              <a:buFont typeface="Arial" panose="020B0604020202020204" pitchFamily="34" charset="0"/>
              <a:buChar char="•"/>
            </a:pPr>
            <a:r>
              <a:rPr lang="en-GB" sz="2000">
                <a:latin typeface="Montserrat" panose="00000500000000000000" pitchFamily="2" charset="0"/>
                <a:ea typeface="Calibri"/>
                <a:cs typeface="Calibri"/>
              </a:rPr>
              <a:t>Researchers tested Albert’s normal reactions to stimuli – he was unafraid of mice, rats, a monkey, masks.</a:t>
            </a:r>
          </a:p>
          <a:p>
            <a:pPr marL="285750" indent="-285750">
              <a:spcAft>
                <a:spcPts val="1200"/>
              </a:spcAft>
              <a:buFont typeface="Arial" panose="020B0604020202020204" pitchFamily="34" charset="0"/>
              <a:buChar char="•"/>
            </a:pPr>
            <a:r>
              <a:rPr lang="en-GB" sz="2000">
                <a:latin typeface="Montserrat" panose="00000500000000000000" pitchFamily="2" charset="0"/>
                <a:ea typeface="Calibri"/>
                <a:cs typeface="Calibri"/>
              </a:rPr>
              <a:t>Researchers started to ‘condition’ Albert by having a loud sound to scare him immediately after showing him a white rat.</a:t>
            </a:r>
          </a:p>
          <a:p>
            <a:pPr marL="285750" indent="-285750">
              <a:spcAft>
                <a:spcPts val="1200"/>
              </a:spcAft>
              <a:buFont typeface="Arial" panose="020B0604020202020204" pitchFamily="34" charset="0"/>
              <a:buChar char="•"/>
            </a:pPr>
            <a:r>
              <a:rPr lang="en-GB" sz="2000" b="1">
                <a:latin typeface="Montserrat" panose="00000500000000000000" pitchFamily="2" charset="0"/>
                <a:ea typeface="Calibri"/>
                <a:cs typeface="Calibri"/>
              </a:rPr>
              <a:t>After only two sessions, a week apart, Albert was afraid of the rat even without the noise.</a:t>
            </a:r>
          </a:p>
        </p:txBody>
      </p:sp>
      <p:sp>
        <p:nvSpPr>
          <p:cNvPr id="2" name="Title 1">
            <a:extLst>
              <a:ext uri="{FF2B5EF4-FFF2-40B4-BE49-F238E27FC236}">
                <a16:creationId xmlns:a16="http://schemas.microsoft.com/office/drawing/2014/main" id="{99B68353-09E1-40AB-003A-E97F0D572BA6}"/>
              </a:ext>
            </a:extLst>
          </p:cNvPr>
          <p:cNvSpPr txBox="1">
            <a:spLocks/>
          </p:cNvSpPr>
          <p:nvPr/>
        </p:nvSpPr>
        <p:spPr>
          <a:xfrm>
            <a:off x="2228746" y="438421"/>
            <a:ext cx="8677379" cy="515479"/>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a:latin typeface="Ems bolder font"/>
                <a:cs typeface="Calibri"/>
              </a:rPr>
              <a:t>Activity </a:t>
            </a:r>
            <a:r>
              <a:rPr lang="en-US" sz="4000">
                <a:latin typeface="Ems bolder font" pitchFamily="50" charset="0"/>
                <a:cs typeface="Calibri"/>
              </a:rPr>
              <a:t>1</a:t>
            </a:r>
            <a:r>
              <a:rPr lang="en-US" sz="4000">
                <a:latin typeface="Ems bolder font"/>
                <a:cs typeface="Calibri"/>
              </a:rPr>
              <a:t>B: 'Little Albert' experiment </a:t>
            </a:r>
            <a:endParaRPr lang="en-US">
              <a:latin typeface="Ems bolder font"/>
            </a:endParaRPr>
          </a:p>
        </p:txBody>
      </p:sp>
    </p:spTree>
    <p:extLst>
      <p:ext uri="{BB962C8B-B14F-4D97-AF65-F5344CB8AC3E}">
        <p14:creationId xmlns:p14="http://schemas.microsoft.com/office/powerpoint/2010/main" val="3447753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4" name="Picture 3" descr="A yellow sticky note on a black background&#10;&#10;AI-generated content may be incorrect.">
            <a:extLst>
              <a:ext uri="{FF2B5EF4-FFF2-40B4-BE49-F238E27FC236}">
                <a16:creationId xmlns:a16="http://schemas.microsoft.com/office/drawing/2014/main" id="{83F2E10E-FBC4-222E-02A5-71BC4E4FBF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44529" y="1447130"/>
            <a:ext cx="2992417" cy="2794001"/>
          </a:xfrm>
          <a:prstGeom prst="rect">
            <a:avLst/>
          </a:prstGeom>
        </p:spPr>
      </p:pic>
      <p:pic>
        <p:nvPicPr>
          <p:cNvPr id="10" name="Picture 9" descr="A blue square with black background&#10;&#10;AI-generated content may be incorrect.">
            <a:extLst>
              <a:ext uri="{FF2B5EF4-FFF2-40B4-BE49-F238E27FC236}">
                <a16:creationId xmlns:a16="http://schemas.microsoft.com/office/drawing/2014/main" id="{98ABCB87-8BD4-0577-873E-8A342CC5CC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93711" y="1503945"/>
            <a:ext cx="2745102" cy="2667002"/>
          </a:xfrm>
          <a:prstGeom prst="rect">
            <a:avLst/>
          </a:prstGeom>
        </p:spPr>
      </p:pic>
      <p:pic>
        <p:nvPicPr>
          <p:cNvPr id="11" name="Picture 10" descr="A paper with a curved edge&#10;&#10;AI-generated content may be incorrect.">
            <a:extLst>
              <a:ext uri="{FF2B5EF4-FFF2-40B4-BE49-F238E27FC236}">
                <a16:creationId xmlns:a16="http://schemas.microsoft.com/office/drawing/2014/main" id="{4BB959A1-9172-9030-22D1-72EF4C9EFAE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0000">
            <a:off x="6395594" y="4235380"/>
            <a:ext cx="2743869" cy="2565901"/>
          </a:xfrm>
          <a:prstGeom prst="rect">
            <a:avLst/>
          </a:prstGeom>
        </p:spPr>
      </p:pic>
      <p:pic>
        <p:nvPicPr>
          <p:cNvPr id="12" name="Picture 11" descr="A blue paper with black background&#10;&#10;AI-generated content may be incorrect.">
            <a:extLst>
              <a:ext uri="{FF2B5EF4-FFF2-40B4-BE49-F238E27FC236}">
                <a16:creationId xmlns:a16="http://schemas.microsoft.com/office/drawing/2014/main" id="{0DD43255-7B62-C08E-EEDA-5123C9EEE6E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108291" y="4117473"/>
            <a:ext cx="2979049" cy="2807370"/>
          </a:xfrm>
          <a:prstGeom prst="rect">
            <a:avLst/>
          </a:prstGeom>
        </p:spPr>
      </p:pic>
      <p:pic>
        <p:nvPicPr>
          <p:cNvPr id="13" name="Picture 12" descr="A yellow sticky note on a black background&#10;&#10;AI-generated content may be incorrect.">
            <a:extLst>
              <a:ext uri="{FF2B5EF4-FFF2-40B4-BE49-F238E27FC236}">
                <a16:creationId xmlns:a16="http://schemas.microsoft.com/office/drawing/2014/main" id="{035503BA-F65C-F7ED-3312-61DAA2834B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49581" y="4134182"/>
            <a:ext cx="2992417" cy="2794001"/>
          </a:xfrm>
          <a:prstGeom prst="rect">
            <a:avLst/>
          </a:prstGeom>
        </p:spPr>
      </p:pic>
      <p:pic>
        <p:nvPicPr>
          <p:cNvPr id="7" name="Picture 6" descr="A blue square with black background&#10;&#10;AI-generated content may be incorrect.">
            <a:extLst>
              <a:ext uri="{FF2B5EF4-FFF2-40B4-BE49-F238E27FC236}">
                <a16:creationId xmlns:a16="http://schemas.microsoft.com/office/drawing/2014/main" id="{F35B5E72-193D-3BED-6A04-C976044302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8290" y="4104103"/>
            <a:ext cx="2745102" cy="2667002"/>
          </a:xfrm>
          <a:prstGeom prst="rect">
            <a:avLst/>
          </a:prstGeom>
        </p:spPr>
      </p:pic>
      <p:pic>
        <p:nvPicPr>
          <p:cNvPr id="9" name="Picture 8" descr="A paper with a curved edge&#10;&#10;AI-generated content may be incorrect.">
            <a:extLst>
              <a:ext uri="{FF2B5EF4-FFF2-40B4-BE49-F238E27FC236}">
                <a16:creationId xmlns:a16="http://schemas.microsoft.com/office/drawing/2014/main" id="{A4FE0D5A-A783-5956-89F9-25875B98ADB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0000">
            <a:off x="239437" y="1534959"/>
            <a:ext cx="2743869" cy="2565901"/>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p:txBody>
          <a:bodyPr/>
          <a:lstStyle/>
          <a:p>
            <a:pPr algn="ctr"/>
            <a:r>
              <a:rPr lang="en-US" sz="4000">
                <a:latin typeface="Ems bolder font"/>
                <a:ea typeface="Calibri"/>
                <a:cs typeface="Calibri"/>
              </a:rPr>
              <a:t>Principles for ethical research</a:t>
            </a:r>
          </a:p>
        </p:txBody>
      </p:sp>
      <p:sp>
        <p:nvSpPr>
          <p:cNvPr id="16" name="TextBox 15">
            <a:extLst>
              <a:ext uri="{FF2B5EF4-FFF2-40B4-BE49-F238E27FC236}">
                <a16:creationId xmlns:a16="http://schemas.microsoft.com/office/drawing/2014/main" id="{5E53B050-9CB0-D569-38A3-D06A34B1EF2A}"/>
              </a:ext>
            </a:extLst>
          </p:cNvPr>
          <p:cNvSpPr txBox="1"/>
          <p:nvPr/>
        </p:nvSpPr>
        <p:spPr>
          <a:xfrm>
            <a:off x="6241998" y="2558565"/>
            <a:ext cx="2321697" cy="400110"/>
          </a:xfrm>
          <a:prstGeom prst="rect">
            <a:avLst/>
          </a:prstGeom>
          <a:noFill/>
        </p:spPr>
        <p:txBody>
          <a:bodyPr wrap="square" lIns="91440" tIns="45720" rIns="91440" bIns="45720" anchor="t">
            <a:spAutoFit/>
          </a:bodyPr>
          <a:lstStyle/>
          <a:p>
            <a:pPr algn="ctr"/>
            <a:r>
              <a:rPr lang="en-US" sz="2000" b="1">
                <a:latin typeface="Montserrat" panose="00000500000000000000" pitchFamily="2" charset="0"/>
                <a:cs typeface="Futura Medium"/>
              </a:rPr>
              <a:t>Confidentiality</a:t>
            </a:r>
          </a:p>
        </p:txBody>
      </p:sp>
      <p:sp>
        <p:nvSpPr>
          <p:cNvPr id="18" name="TextBox 17">
            <a:extLst>
              <a:ext uri="{FF2B5EF4-FFF2-40B4-BE49-F238E27FC236}">
                <a16:creationId xmlns:a16="http://schemas.microsoft.com/office/drawing/2014/main" id="{F25132EB-903A-556B-C847-2A9A53D281E8}"/>
              </a:ext>
            </a:extLst>
          </p:cNvPr>
          <p:cNvSpPr txBox="1"/>
          <p:nvPr/>
        </p:nvSpPr>
        <p:spPr>
          <a:xfrm>
            <a:off x="576943" y="2371272"/>
            <a:ext cx="1691253" cy="707886"/>
          </a:xfrm>
          <a:prstGeom prst="rect">
            <a:avLst/>
          </a:prstGeom>
          <a:noFill/>
        </p:spPr>
        <p:txBody>
          <a:bodyPr wrap="square" lIns="91440" tIns="45720" rIns="91440" bIns="45720" anchor="t">
            <a:spAutoFit/>
          </a:bodyPr>
          <a:lstStyle/>
          <a:p>
            <a:pPr algn="ctr"/>
            <a:r>
              <a:rPr lang="en-US" sz="2000" b="1">
                <a:latin typeface="Montserrat" panose="00000500000000000000" pitchFamily="2" charset="0"/>
                <a:cs typeface="Futura Medium"/>
              </a:rPr>
              <a:t>Informed consent</a:t>
            </a:r>
          </a:p>
        </p:txBody>
      </p:sp>
      <p:sp>
        <p:nvSpPr>
          <p:cNvPr id="20" name="TextBox 19">
            <a:extLst>
              <a:ext uri="{FF2B5EF4-FFF2-40B4-BE49-F238E27FC236}">
                <a16:creationId xmlns:a16="http://schemas.microsoft.com/office/drawing/2014/main" id="{E53B31EC-6EF9-9975-1C4B-E16C203394CA}"/>
              </a:ext>
            </a:extLst>
          </p:cNvPr>
          <p:cNvSpPr txBox="1"/>
          <p:nvPr/>
        </p:nvSpPr>
        <p:spPr>
          <a:xfrm>
            <a:off x="3602314" y="5020042"/>
            <a:ext cx="2285969" cy="830997"/>
          </a:xfrm>
          <a:prstGeom prst="rect">
            <a:avLst/>
          </a:prstGeom>
          <a:noFill/>
        </p:spPr>
        <p:txBody>
          <a:bodyPr wrap="square" lIns="91440" tIns="45720" rIns="91440" bIns="45720" anchor="t">
            <a:spAutoFit/>
          </a:bodyPr>
          <a:lstStyle/>
          <a:p>
            <a:pPr algn="ctr"/>
            <a:r>
              <a:rPr kumimoji="0" lang="en-GB" sz="2400" b="1" i="0" u="none" strike="noStrike" kern="0" cap="none" spc="0" normalizeH="0" baseline="0" noProof="0">
                <a:ln>
                  <a:noFill/>
                </a:ln>
                <a:effectLst/>
                <a:uLnTx/>
                <a:uFillTx/>
                <a:latin typeface="Calibri  "/>
                <a:cs typeface="Calibri"/>
                <a:sym typeface="Arial"/>
              </a:rPr>
              <a:t>Rights &amp; dignity of individuals</a:t>
            </a:r>
          </a:p>
        </p:txBody>
      </p:sp>
      <p:sp>
        <p:nvSpPr>
          <p:cNvPr id="19" name="TextBox 18">
            <a:extLst>
              <a:ext uri="{FF2B5EF4-FFF2-40B4-BE49-F238E27FC236}">
                <a16:creationId xmlns:a16="http://schemas.microsoft.com/office/drawing/2014/main" id="{B904461D-4C55-0CE1-5663-CA7AD642FFDD}"/>
              </a:ext>
            </a:extLst>
          </p:cNvPr>
          <p:cNvSpPr txBox="1"/>
          <p:nvPr/>
        </p:nvSpPr>
        <p:spPr>
          <a:xfrm>
            <a:off x="9551604" y="2371261"/>
            <a:ext cx="1787553" cy="1015663"/>
          </a:xfrm>
          <a:prstGeom prst="rect">
            <a:avLst/>
          </a:prstGeom>
          <a:noFill/>
        </p:spPr>
        <p:txBody>
          <a:bodyPr wrap="square" lIns="91440" tIns="45720" rIns="91440" bIns="45720" anchor="t">
            <a:spAutoFit/>
          </a:bodyPr>
          <a:lstStyle/>
          <a:p>
            <a:pPr algn="ctr"/>
            <a:r>
              <a:rPr lang="en-US" sz="2000" b="1" err="1">
                <a:latin typeface="Montserrat" panose="00000500000000000000" pitchFamily="2" charset="0"/>
                <a:cs typeface="Futura Medium"/>
              </a:rPr>
              <a:t>Minimising</a:t>
            </a:r>
            <a:r>
              <a:rPr lang="en-US" sz="2000" b="1">
                <a:latin typeface="Montserrat" panose="00000500000000000000" pitchFamily="2" charset="0"/>
                <a:cs typeface="Futura Medium"/>
              </a:rPr>
              <a:t> risks &amp; harm</a:t>
            </a:r>
          </a:p>
        </p:txBody>
      </p:sp>
      <p:sp>
        <p:nvSpPr>
          <p:cNvPr id="5" name="TextBox 4">
            <a:extLst>
              <a:ext uri="{FF2B5EF4-FFF2-40B4-BE49-F238E27FC236}">
                <a16:creationId xmlns:a16="http://schemas.microsoft.com/office/drawing/2014/main" id="{9F4AE9AC-1CD7-C970-4721-12E24EAF4FCC}"/>
              </a:ext>
            </a:extLst>
          </p:cNvPr>
          <p:cNvSpPr txBox="1"/>
          <p:nvPr/>
        </p:nvSpPr>
        <p:spPr>
          <a:xfrm>
            <a:off x="794227" y="5144789"/>
            <a:ext cx="1586872" cy="461665"/>
          </a:xfrm>
          <a:prstGeom prst="rect">
            <a:avLst/>
          </a:prstGeom>
          <a:noFill/>
        </p:spPr>
        <p:txBody>
          <a:bodyPr wrap="square" lIns="91440" tIns="45720" rIns="91440" bIns="45720" anchor="t">
            <a:spAutoFit/>
          </a:bodyPr>
          <a:lstStyle/>
          <a:p>
            <a:pPr algn="ctr"/>
            <a:r>
              <a:rPr lang="en-US" sz="2400" b="1">
                <a:latin typeface="Calibri  "/>
                <a:cs typeface="Futura Medium"/>
              </a:rPr>
              <a:t>Anonymity</a:t>
            </a:r>
          </a:p>
        </p:txBody>
      </p:sp>
      <p:pic>
        <p:nvPicPr>
          <p:cNvPr id="3" name="Picture 2" descr="A blue paper with black background&#10;&#10;AI-generated content may be incorrect.">
            <a:extLst>
              <a:ext uri="{FF2B5EF4-FFF2-40B4-BE49-F238E27FC236}">
                <a16:creationId xmlns:a16="http://schemas.microsoft.com/office/drawing/2014/main" id="{A22CEC3A-4E31-0710-7AD8-4044B4FD836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25660" y="1430421"/>
            <a:ext cx="2979049" cy="2807370"/>
          </a:xfrm>
          <a:prstGeom prst="rect">
            <a:avLst/>
          </a:prstGeom>
        </p:spPr>
      </p:pic>
      <p:sp>
        <p:nvSpPr>
          <p:cNvPr id="22" name="TextBox 21">
            <a:extLst>
              <a:ext uri="{FF2B5EF4-FFF2-40B4-BE49-F238E27FC236}">
                <a16:creationId xmlns:a16="http://schemas.microsoft.com/office/drawing/2014/main" id="{B4DA63BF-5F3A-BD03-3DB9-4006BF11CCFC}"/>
              </a:ext>
            </a:extLst>
          </p:cNvPr>
          <p:cNvSpPr txBox="1"/>
          <p:nvPr/>
        </p:nvSpPr>
        <p:spPr>
          <a:xfrm>
            <a:off x="9554734" y="4776106"/>
            <a:ext cx="2162767" cy="1200329"/>
          </a:xfrm>
          <a:prstGeom prst="rect">
            <a:avLst/>
          </a:prstGeom>
          <a:noFill/>
        </p:spPr>
        <p:txBody>
          <a:bodyPr wrap="square" lIns="91440" tIns="45720" rIns="91440" bIns="45720" anchor="t">
            <a:spAutoFit/>
          </a:bodyPr>
          <a:lstStyle/>
          <a:p>
            <a:pPr algn="ctr"/>
            <a:r>
              <a:rPr lang="en-US" sz="2400" b="1">
                <a:latin typeface="Calibri  "/>
                <a:cs typeface="Futura Medium"/>
              </a:rPr>
              <a:t>Research integrity &amp; transparency </a:t>
            </a:r>
          </a:p>
        </p:txBody>
      </p:sp>
      <p:sp>
        <p:nvSpPr>
          <p:cNvPr id="6" name="TextBox 5">
            <a:extLst>
              <a:ext uri="{FF2B5EF4-FFF2-40B4-BE49-F238E27FC236}">
                <a16:creationId xmlns:a16="http://schemas.microsoft.com/office/drawing/2014/main" id="{45C691E0-DDC7-3B66-FDD5-D10D48822F8E}"/>
              </a:ext>
            </a:extLst>
          </p:cNvPr>
          <p:cNvSpPr txBox="1"/>
          <p:nvPr/>
        </p:nvSpPr>
        <p:spPr>
          <a:xfrm>
            <a:off x="6628517" y="5018920"/>
            <a:ext cx="2280215" cy="830997"/>
          </a:xfrm>
          <a:prstGeom prst="rect">
            <a:avLst/>
          </a:prstGeom>
          <a:noFill/>
        </p:spPr>
        <p:txBody>
          <a:bodyPr wrap="square" lIns="91440" tIns="45720" rIns="91440" bIns="45720" anchor="t">
            <a:spAutoFit/>
          </a:bodyPr>
          <a:lstStyle/>
          <a:p>
            <a:pPr algn="ctr"/>
            <a:r>
              <a:rPr lang="en-US" sz="2400" b="1">
                <a:latin typeface="Calibri  "/>
                <a:cs typeface="Futura Medium"/>
              </a:rPr>
              <a:t>Results communication</a:t>
            </a:r>
          </a:p>
        </p:txBody>
      </p:sp>
      <p:sp>
        <p:nvSpPr>
          <p:cNvPr id="21" name="TextBox 20">
            <a:extLst>
              <a:ext uri="{FF2B5EF4-FFF2-40B4-BE49-F238E27FC236}">
                <a16:creationId xmlns:a16="http://schemas.microsoft.com/office/drawing/2014/main" id="{D56109A1-7110-2EC5-FA99-0FF5A1CD41FC}"/>
              </a:ext>
            </a:extLst>
          </p:cNvPr>
          <p:cNvSpPr txBox="1"/>
          <p:nvPr/>
        </p:nvSpPr>
        <p:spPr>
          <a:xfrm>
            <a:off x="3249581" y="2371272"/>
            <a:ext cx="2341821" cy="707886"/>
          </a:xfrm>
          <a:prstGeom prst="rect">
            <a:avLst/>
          </a:prstGeom>
          <a:noFill/>
        </p:spPr>
        <p:txBody>
          <a:bodyPr wrap="square" lIns="91440" tIns="45720" rIns="91440" bIns="45720" anchor="t">
            <a:spAutoFit/>
          </a:bodyPr>
          <a:lstStyle/>
          <a:p>
            <a:pPr algn="ctr"/>
            <a:r>
              <a:rPr lang="en-US" sz="2000" b="1">
                <a:latin typeface="Montserrat" panose="00000500000000000000" pitchFamily="2" charset="0"/>
                <a:cs typeface="Futura Medium"/>
              </a:rPr>
              <a:t>Voluntary participation</a:t>
            </a:r>
            <a:r>
              <a:rPr lang="en-US" sz="2000">
                <a:latin typeface="Montserrat" panose="00000500000000000000" pitchFamily="2" charset="0"/>
                <a:cs typeface="Futura Medium"/>
              </a:rPr>
              <a:t> </a:t>
            </a:r>
          </a:p>
        </p:txBody>
      </p:sp>
    </p:spTree>
    <p:extLst>
      <p:ext uri="{BB962C8B-B14F-4D97-AF65-F5344CB8AC3E}">
        <p14:creationId xmlns:p14="http://schemas.microsoft.com/office/powerpoint/2010/main" val="75125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0" grpId="0"/>
      <p:bldP spid="19" grpId="0"/>
      <p:bldP spid="5" grpId="0"/>
      <p:bldP spid="22" grpId="0"/>
      <p:bldP spid="6"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5" name="Picture 4" descr="A blue rectangle with black border&#10;&#10;AI-generated content may be incorrect.">
            <a:extLst>
              <a:ext uri="{FF2B5EF4-FFF2-40B4-BE49-F238E27FC236}">
                <a16:creationId xmlns:a16="http://schemas.microsoft.com/office/drawing/2014/main" id="{5143F6E0-2B91-2ABF-08F9-ADD82E8CCB8E}"/>
              </a:ext>
            </a:extLst>
          </p:cNvPr>
          <p:cNvPicPr>
            <a:picLocks noChangeAspect="1"/>
          </p:cNvPicPr>
          <p:nvPr/>
        </p:nvPicPr>
        <p:blipFill>
          <a:blip r:embed="rId4"/>
          <a:stretch>
            <a:fillRect/>
          </a:stretch>
        </p:blipFill>
        <p:spPr>
          <a:xfrm>
            <a:off x="96918" y="1423736"/>
            <a:ext cx="11897902" cy="5287210"/>
          </a:xfrm>
          <a:prstGeom prst="rect">
            <a:avLst/>
          </a:prstGeom>
        </p:spPr>
      </p:pic>
      <p:sp>
        <p:nvSpPr>
          <p:cNvPr id="8" name="Freeform 5">
            <a:extLst>
              <a:ext uri="{FF2B5EF4-FFF2-40B4-BE49-F238E27FC236}">
                <a16:creationId xmlns:a16="http://schemas.microsoft.com/office/drawing/2014/main" id="{9F00553D-7D64-D0D7-23DC-D52DBBAAD1D8}"/>
              </a:ext>
            </a:extLst>
          </p:cNvPr>
          <p:cNvSpPr/>
          <p:nvPr/>
        </p:nvSpPr>
        <p:spPr>
          <a:xfrm>
            <a:off x="9023945" y="4259896"/>
            <a:ext cx="2981019" cy="2438532"/>
          </a:xfrm>
          <a:custGeom>
            <a:avLst/>
            <a:gdLst/>
            <a:ahLst/>
            <a:cxnLst/>
            <a:rect l="l" t="t" r="r" b="b"/>
            <a:pathLst>
              <a:path w="2985899" h="2683577">
                <a:moveTo>
                  <a:pt x="0" y="0"/>
                </a:moveTo>
                <a:lnTo>
                  <a:pt x="2985900" y="0"/>
                </a:lnTo>
                <a:lnTo>
                  <a:pt x="2985900" y="2683577"/>
                </a:lnTo>
                <a:lnTo>
                  <a:pt x="0" y="2683577"/>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pic>
        <p:nvPicPr>
          <p:cNvPr id="22" name="Picture 21" descr="A group of people sitting in chairs&#10;&#10;Description automatically generated">
            <a:extLst>
              <a:ext uri="{FF2B5EF4-FFF2-40B4-BE49-F238E27FC236}">
                <a16:creationId xmlns:a16="http://schemas.microsoft.com/office/drawing/2014/main" id="{36865936-5A00-D00F-F8A3-D5BEFB5113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81861" y="1422771"/>
            <a:ext cx="4327454" cy="2723343"/>
          </a:xfrm>
          <a:prstGeom prst="rect">
            <a:avLst/>
          </a:prstGeom>
        </p:spPr>
      </p:pic>
      <p:sp>
        <p:nvSpPr>
          <p:cNvPr id="2" name="Title 1">
            <a:extLst>
              <a:ext uri="{FF2B5EF4-FFF2-40B4-BE49-F238E27FC236}">
                <a16:creationId xmlns:a16="http://schemas.microsoft.com/office/drawing/2014/main" id="{12E80B58-00AE-E302-33D3-7144CD0F16D1}"/>
              </a:ext>
            </a:extLst>
          </p:cNvPr>
          <p:cNvSpPr txBox="1">
            <a:spLocks/>
          </p:cNvSpPr>
          <p:nvPr/>
        </p:nvSpPr>
        <p:spPr>
          <a:xfrm>
            <a:off x="2400697" y="403623"/>
            <a:ext cx="8023486" cy="535531"/>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a:latin typeface="Ems bolder font"/>
                <a:cs typeface="Calibri"/>
              </a:rPr>
              <a:t>Activity 2 – Ethical principles</a:t>
            </a:r>
          </a:p>
        </p:txBody>
      </p:sp>
      <p:pic>
        <p:nvPicPr>
          <p:cNvPr id="7" name="Picture 6" descr="A white rectangular object with black edges&#10;&#10;AI-generated content may be incorrect.">
            <a:extLst>
              <a:ext uri="{FF2B5EF4-FFF2-40B4-BE49-F238E27FC236}">
                <a16:creationId xmlns:a16="http://schemas.microsoft.com/office/drawing/2014/main" id="{E4AAC397-D019-40AC-CAE6-DF239D83280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71234" y="5307262"/>
            <a:ext cx="7191615" cy="1042739"/>
          </a:xfrm>
          <a:prstGeom prst="rect">
            <a:avLst/>
          </a:prstGeom>
        </p:spPr>
      </p:pic>
      <p:sp>
        <p:nvSpPr>
          <p:cNvPr id="6" name="TextBox 5">
            <a:extLst>
              <a:ext uri="{FF2B5EF4-FFF2-40B4-BE49-F238E27FC236}">
                <a16:creationId xmlns:a16="http://schemas.microsoft.com/office/drawing/2014/main" id="{37B3B7EC-EAFB-CB63-A7F1-6AD5F7857BCB}"/>
              </a:ext>
            </a:extLst>
          </p:cNvPr>
          <p:cNvSpPr txBox="1"/>
          <p:nvPr/>
        </p:nvSpPr>
        <p:spPr>
          <a:xfrm>
            <a:off x="374432" y="1722999"/>
            <a:ext cx="7088262" cy="4493538"/>
          </a:xfrm>
          <a:prstGeom prst="rect">
            <a:avLst/>
          </a:prstGeom>
          <a:noFill/>
        </p:spPr>
        <p:txBody>
          <a:bodyPr wrap="square" lIns="91440" tIns="45720" rIns="91440" bIns="45720" anchor="t">
            <a:spAutoFit/>
          </a:bodyPr>
          <a:lstStyle/>
          <a:p>
            <a:pPr marL="342900"/>
            <a:r>
              <a:rPr lang="en-GB" sz="2200" b="1" dirty="0">
                <a:latin typeface="Montserrat"/>
                <a:ea typeface="Calibri"/>
                <a:cs typeface="Calibri"/>
              </a:rPr>
              <a:t>Discuss how these ethical principles relate to your research and methods</a:t>
            </a:r>
            <a:endParaRPr lang="en-US" sz="2200" dirty="0">
              <a:latin typeface="Montserrat"/>
              <a:ea typeface="Calibri"/>
              <a:cs typeface="Calibri"/>
            </a:endParaRPr>
          </a:p>
          <a:p>
            <a:pPr marL="342900"/>
            <a:endParaRPr lang="en-GB" sz="2200" b="1">
              <a:solidFill>
                <a:schemeClr val="bg2"/>
              </a:solidFill>
              <a:latin typeface="Montserrat" panose="00000500000000000000" pitchFamily="2" charset="0"/>
              <a:ea typeface="Calibri"/>
              <a:cs typeface="Calibri"/>
            </a:endParaRPr>
          </a:p>
          <a:p>
            <a:pPr marL="342900" indent="0" algn="l">
              <a:lnSpc>
                <a:spcPct val="100000"/>
              </a:lnSpc>
              <a:buNone/>
            </a:pPr>
            <a:r>
              <a:rPr lang="en-GB" sz="2200" b="1" dirty="0">
                <a:latin typeface="Montserrat"/>
                <a:ea typeface="Calibri"/>
                <a:cs typeface="Calibri"/>
              </a:rPr>
              <a:t>Considerations:</a:t>
            </a:r>
            <a:r>
              <a:rPr lang="en-GB" sz="2200" dirty="0">
                <a:latin typeface="Montserrat"/>
                <a:ea typeface="Calibri"/>
                <a:cs typeface="Calibri"/>
              </a:rPr>
              <a:t> </a:t>
            </a:r>
            <a:r>
              <a:rPr lang="en-GB" sz="2200" i="1" dirty="0">
                <a:latin typeface="Montserrat"/>
                <a:ea typeface="Calibri"/>
                <a:cs typeface="Calibri"/>
              </a:rPr>
              <a:t>How will you …</a:t>
            </a:r>
          </a:p>
          <a:p>
            <a:pPr marL="342900" algn="l">
              <a:lnSpc>
                <a:spcPct val="100000"/>
              </a:lnSpc>
            </a:pPr>
            <a:r>
              <a:rPr lang="en-GB" sz="2200" dirty="0">
                <a:latin typeface="Montserrat"/>
                <a:cs typeface="Calibri"/>
              </a:rPr>
              <a:t>… ensure confidentiality?</a:t>
            </a:r>
          </a:p>
          <a:p>
            <a:pPr marL="342900" algn="l">
              <a:lnSpc>
                <a:spcPct val="100000"/>
              </a:lnSpc>
            </a:pPr>
            <a:r>
              <a:rPr lang="en-GB" sz="2200" dirty="0">
                <a:latin typeface="Montserrat"/>
                <a:cs typeface="Calibri"/>
              </a:rPr>
              <a:t>… obtain consent?</a:t>
            </a:r>
          </a:p>
          <a:p>
            <a:pPr marL="342900" algn="l">
              <a:lnSpc>
                <a:spcPct val="100000"/>
              </a:lnSpc>
            </a:pPr>
            <a:r>
              <a:rPr lang="en-GB" sz="2200" dirty="0">
                <a:latin typeface="Montserrat"/>
                <a:cs typeface="Calibri"/>
              </a:rPr>
              <a:t>… minimise risk/harm?</a:t>
            </a:r>
          </a:p>
          <a:p>
            <a:pPr marL="342900" indent="0" algn="l">
              <a:lnSpc>
                <a:spcPct val="100000"/>
              </a:lnSpc>
              <a:buNone/>
            </a:pPr>
            <a:endParaRPr lang="en-GB" sz="2200" b="1">
              <a:latin typeface="Montserrat" panose="00000500000000000000" pitchFamily="2" charset="0"/>
              <a:cs typeface="Calibri" panose="020F0502020204030204" pitchFamily="34" charset="0"/>
            </a:endParaRPr>
          </a:p>
          <a:p>
            <a:pPr marL="342900" indent="0" algn="l">
              <a:lnSpc>
                <a:spcPct val="100000"/>
              </a:lnSpc>
              <a:buNone/>
            </a:pPr>
            <a:r>
              <a:rPr lang="en-GB" sz="2200" dirty="0">
                <a:latin typeface="Montserrat"/>
                <a:cs typeface="Calibri"/>
              </a:rPr>
              <a:t>Look up more information on your device if needed.</a:t>
            </a:r>
          </a:p>
          <a:p>
            <a:pPr marL="342900" indent="0" algn="l">
              <a:lnSpc>
                <a:spcPct val="100000"/>
              </a:lnSpc>
              <a:buNone/>
            </a:pPr>
            <a:endParaRPr lang="en-GB" sz="2200">
              <a:latin typeface="Montserrat" panose="00000500000000000000" pitchFamily="2" charset="0"/>
              <a:cs typeface="Calibri" panose="020F0502020204030204" pitchFamily="34" charset="0"/>
            </a:endParaRPr>
          </a:p>
          <a:p>
            <a:pPr marL="342900" indent="0" algn="l">
              <a:lnSpc>
                <a:spcPct val="100000"/>
              </a:lnSpc>
              <a:buNone/>
            </a:pPr>
            <a:r>
              <a:rPr lang="en-GB" sz="2200" b="1" dirty="0">
                <a:solidFill>
                  <a:schemeClr val="accent2"/>
                </a:solidFill>
                <a:latin typeface="Montserrat"/>
                <a:cs typeface="Calibri"/>
              </a:rPr>
              <a:t>Be prepared to feed back to the group in 10-15 minutes!</a:t>
            </a:r>
          </a:p>
        </p:txBody>
      </p:sp>
    </p:spTree>
    <p:extLst>
      <p:ext uri="{BB962C8B-B14F-4D97-AF65-F5344CB8AC3E}">
        <p14:creationId xmlns:p14="http://schemas.microsoft.com/office/powerpoint/2010/main" val="1275754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white sign with blue and orange text&#10;&#10;AI-generated content may be incorrect.">
            <a:extLst>
              <a:ext uri="{FF2B5EF4-FFF2-40B4-BE49-F238E27FC236}">
                <a16:creationId xmlns:a16="http://schemas.microsoft.com/office/drawing/2014/main" id="{EFE72827-921B-E321-F629-80C294C390A1}"/>
              </a:ext>
            </a:extLst>
          </p:cNvPr>
          <p:cNvPicPr>
            <a:picLocks noChangeAspect="1"/>
          </p:cNvPicPr>
          <p:nvPr/>
        </p:nvPicPr>
        <p:blipFill>
          <a:blip r:embed="rId4"/>
          <a:stretch>
            <a:fillRect/>
          </a:stretch>
        </p:blipFill>
        <p:spPr>
          <a:xfrm>
            <a:off x="193842" y="574843"/>
            <a:ext cx="12212053" cy="6858001"/>
          </a:xfrm>
          <a:prstGeom prst="rect">
            <a:avLst/>
          </a:prstGeom>
        </p:spPr>
      </p:pic>
    </p:spTree>
    <p:extLst>
      <p:ext uri="{BB962C8B-B14F-4D97-AF65-F5344CB8AC3E}">
        <p14:creationId xmlns:p14="http://schemas.microsoft.com/office/powerpoint/2010/main" val="3381475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9" name="Picture 8" descr="A blue rectangular object with black edges&#10;&#10;AI-generated content may be incorrect.">
            <a:extLst>
              <a:ext uri="{FF2B5EF4-FFF2-40B4-BE49-F238E27FC236}">
                <a16:creationId xmlns:a16="http://schemas.microsoft.com/office/drawing/2014/main" id="{212B58D3-CBCF-9D46-F275-EF3C57987C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90817" y="4873030"/>
            <a:ext cx="5554578" cy="1824308"/>
          </a:xfrm>
          <a:prstGeom prst="rect">
            <a:avLst/>
          </a:prstGeom>
        </p:spPr>
      </p:pic>
      <p:pic>
        <p:nvPicPr>
          <p:cNvPr id="5" name="Picture 4" descr="A rectangular object with black edges&#10;&#10;AI-generated content may be incorrect.">
            <a:extLst>
              <a:ext uri="{FF2B5EF4-FFF2-40B4-BE49-F238E27FC236}">
                <a16:creationId xmlns:a16="http://schemas.microsoft.com/office/drawing/2014/main" id="{84D89E15-9461-48B6-8F69-B72B5D13C2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56946" y="2463372"/>
            <a:ext cx="2880896" cy="2191939"/>
          </a:xfrm>
          <a:prstGeom prst="rect">
            <a:avLst/>
          </a:prstGeom>
        </p:spPr>
      </p:pic>
      <p:pic>
        <p:nvPicPr>
          <p:cNvPr id="11" name="Picture 10" descr="A blue rectangular object with black border&#10;&#10;AI-generated content may be incorrect.">
            <a:extLst>
              <a:ext uri="{FF2B5EF4-FFF2-40B4-BE49-F238E27FC236}">
                <a16:creationId xmlns:a16="http://schemas.microsoft.com/office/drawing/2014/main" id="{1A6599AF-23FB-7482-BACA-47DBA30B6B5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45106" y="2556951"/>
            <a:ext cx="4344736" cy="1643836"/>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4133879" y="408006"/>
            <a:ext cx="3911600" cy="535531"/>
          </a:xfrm>
        </p:spPr>
        <p:txBody>
          <a:bodyPr/>
          <a:lstStyle/>
          <a:p>
            <a:pPr algn="ctr"/>
            <a:r>
              <a:rPr lang="en-US" sz="4000">
                <a:latin typeface="Ems bolder font"/>
                <a:cs typeface="Futura Medium"/>
              </a:rPr>
              <a:t>Safeguarding</a:t>
            </a:r>
          </a:p>
        </p:txBody>
      </p:sp>
      <p:sp>
        <p:nvSpPr>
          <p:cNvPr id="6" name="Freeform 6">
            <a:extLst>
              <a:ext uri="{FF2B5EF4-FFF2-40B4-BE49-F238E27FC236}">
                <a16:creationId xmlns:a16="http://schemas.microsoft.com/office/drawing/2014/main" id="{01225ED4-2470-A39A-0F3A-D33C082F52B0}"/>
              </a:ext>
            </a:extLst>
          </p:cNvPr>
          <p:cNvSpPr/>
          <p:nvPr/>
        </p:nvSpPr>
        <p:spPr>
          <a:xfrm>
            <a:off x="9474865" y="1589733"/>
            <a:ext cx="2559708" cy="2736278"/>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extBox 11">
            <a:extLst>
              <a:ext uri="{FF2B5EF4-FFF2-40B4-BE49-F238E27FC236}">
                <a16:creationId xmlns:a16="http://schemas.microsoft.com/office/drawing/2014/main" id="{B5FC5531-3F5E-50C6-0A2D-E3E0B4591EE3}"/>
              </a:ext>
            </a:extLst>
          </p:cNvPr>
          <p:cNvSpPr txBox="1"/>
          <p:nvPr/>
        </p:nvSpPr>
        <p:spPr>
          <a:xfrm>
            <a:off x="5744702" y="5055679"/>
            <a:ext cx="4601554" cy="1569660"/>
          </a:xfrm>
          <a:prstGeom prst="rect">
            <a:avLst/>
          </a:prstGeom>
          <a:noFill/>
        </p:spPr>
        <p:txBody>
          <a:bodyPr wrap="square" lIns="91440" tIns="45720" rIns="91440" bIns="45720" anchor="t">
            <a:spAutoFit/>
          </a:bodyPr>
          <a:lstStyle/>
          <a:p>
            <a:pPr algn="ctr"/>
            <a:r>
              <a:rPr lang="en-GB" sz="2400">
                <a:latin typeface="Montserrat" panose="00000500000000000000" pitchFamily="2" charset="0"/>
                <a:ea typeface="Calibri"/>
                <a:cs typeface="Calibri"/>
              </a:rPr>
              <a:t>3. Always conduct interviews with </a:t>
            </a:r>
            <a:r>
              <a:rPr lang="en-GB" sz="2400" b="1">
                <a:latin typeface="Montserrat" panose="00000500000000000000" pitchFamily="2" charset="0"/>
                <a:ea typeface="Calibri"/>
                <a:cs typeface="Calibri"/>
              </a:rPr>
              <a:t>another person present</a:t>
            </a:r>
            <a:r>
              <a:rPr lang="en-GB" sz="2400">
                <a:latin typeface="Montserrat" panose="00000500000000000000" pitchFamily="2" charset="0"/>
                <a:ea typeface="Calibri"/>
                <a:cs typeface="Calibri"/>
              </a:rPr>
              <a:t> and be in a </a:t>
            </a:r>
            <a:r>
              <a:rPr lang="en-GB" sz="2400" b="1">
                <a:latin typeface="Montserrat" panose="00000500000000000000" pitchFamily="2" charset="0"/>
                <a:ea typeface="Calibri"/>
                <a:cs typeface="Calibri"/>
              </a:rPr>
              <a:t>safe location</a:t>
            </a:r>
            <a:r>
              <a:rPr lang="en-GB" sz="2400">
                <a:latin typeface="Montserrat" panose="00000500000000000000" pitchFamily="2" charset="0"/>
                <a:ea typeface="Calibri"/>
                <a:cs typeface="Calibri"/>
              </a:rPr>
              <a:t>.</a:t>
            </a:r>
            <a:endParaRPr lang="en-US" sz="2400" b="1">
              <a:latin typeface="Montserrat" panose="00000500000000000000" pitchFamily="2" charset="0"/>
              <a:ea typeface="Calibri"/>
              <a:cs typeface="Calibri"/>
            </a:endParaRPr>
          </a:p>
        </p:txBody>
      </p:sp>
      <p:sp>
        <p:nvSpPr>
          <p:cNvPr id="8" name="TextBox 7">
            <a:extLst>
              <a:ext uri="{FF2B5EF4-FFF2-40B4-BE49-F238E27FC236}">
                <a16:creationId xmlns:a16="http://schemas.microsoft.com/office/drawing/2014/main" id="{526E1092-A102-9126-3FC5-C14C95B9EB6E}"/>
              </a:ext>
            </a:extLst>
          </p:cNvPr>
          <p:cNvSpPr txBox="1"/>
          <p:nvPr/>
        </p:nvSpPr>
        <p:spPr>
          <a:xfrm>
            <a:off x="2168147" y="2821299"/>
            <a:ext cx="3901774" cy="1200329"/>
          </a:xfrm>
          <a:prstGeom prst="rect">
            <a:avLst/>
          </a:prstGeom>
          <a:noFill/>
        </p:spPr>
        <p:txBody>
          <a:bodyPr wrap="square" lIns="91440" tIns="45720" rIns="91440" bIns="45720" anchor="t">
            <a:spAutoFit/>
          </a:bodyPr>
          <a:lstStyle/>
          <a:p>
            <a:pPr algn="ctr"/>
            <a:r>
              <a:rPr lang="en-GB" sz="2400">
                <a:latin typeface="Montserrat" panose="00000500000000000000" pitchFamily="2" charset="0"/>
                <a:ea typeface="Calibri"/>
                <a:cs typeface="Calibri"/>
              </a:rPr>
              <a:t>1. Plan for </a:t>
            </a:r>
            <a:r>
              <a:rPr lang="en-GB" sz="2400" b="1">
                <a:latin typeface="Montserrat" panose="00000500000000000000" pitchFamily="2" charset="0"/>
                <a:ea typeface="Calibri"/>
                <a:cs typeface="Calibri"/>
              </a:rPr>
              <a:t>potential issues</a:t>
            </a:r>
            <a:r>
              <a:rPr lang="en-GB" sz="2400">
                <a:latin typeface="Montserrat" panose="00000500000000000000" pitchFamily="2" charset="0"/>
                <a:ea typeface="Calibri"/>
                <a:cs typeface="Calibri"/>
              </a:rPr>
              <a:t> during your research.</a:t>
            </a:r>
          </a:p>
        </p:txBody>
      </p:sp>
      <p:sp>
        <p:nvSpPr>
          <p:cNvPr id="10" name="TextBox 9">
            <a:extLst>
              <a:ext uri="{FF2B5EF4-FFF2-40B4-BE49-F238E27FC236}">
                <a16:creationId xmlns:a16="http://schemas.microsoft.com/office/drawing/2014/main" id="{D2343220-34FB-8282-B3D7-684F1BBC1ACC}"/>
              </a:ext>
            </a:extLst>
          </p:cNvPr>
          <p:cNvSpPr txBox="1"/>
          <p:nvPr/>
        </p:nvSpPr>
        <p:spPr>
          <a:xfrm>
            <a:off x="6783607" y="2821299"/>
            <a:ext cx="2220892" cy="1569660"/>
          </a:xfrm>
          <a:prstGeom prst="rect">
            <a:avLst/>
          </a:prstGeom>
          <a:noFill/>
        </p:spPr>
        <p:txBody>
          <a:bodyPr wrap="square" lIns="91440" tIns="45720" rIns="91440" bIns="45720" anchor="t">
            <a:spAutoFit/>
          </a:bodyPr>
          <a:lstStyle/>
          <a:p>
            <a:pPr algn="ctr"/>
            <a:r>
              <a:rPr lang="en-GB" sz="2400">
                <a:latin typeface="Montserrat" panose="00000500000000000000" pitchFamily="2" charset="0"/>
                <a:ea typeface="Calibri"/>
                <a:cs typeface="Calibri"/>
              </a:rPr>
              <a:t>2. Know where you can go for </a:t>
            </a:r>
            <a:r>
              <a:rPr lang="en-GB" sz="2400" b="1">
                <a:latin typeface="Montserrat" panose="00000500000000000000" pitchFamily="2" charset="0"/>
                <a:ea typeface="Calibri"/>
                <a:cs typeface="Calibri"/>
              </a:rPr>
              <a:t>support</a:t>
            </a:r>
            <a:r>
              <a:rPr lang="en-GB" sz="2400">
                <a:latin typeface="Montserrat" panose="00000500000000000000" pitchFamily="2" charset="0"/>
                <a:ea typeface="Calibri"/>
                <a:cs typeface="Calibri"/>
              </a:rPr>
              <a:t>.</a:t>
            </a:r>
            <a:endParaRPr lang="en-GB" sz="2400" b="1">
              <a:latin typeface="Montserrat" panose="00000500000000000000" pitchFamily="2" charset="0"/>
              <a:ea typeface="Calibri"/>
              <a:cs typeface="Calibri"/>
            </a:endParaRPr>
          </a:p>
        </p:txBody>
      </p:sp>
      <p:pic>
        <p:nvPicPr>
          <p:cNvPr id="29" name="Picture 28" descr="A cartoon of a person holding a book&#10;&#10;Description automatically generated">
            <a:extLst>
              <a:ext uri="{FF2B5EF4-FFF2-40B4-BE49-F238E27FC236}">
                <a16:creationId xmlns:a16="http://schemas.microsoft.com/office/drawing/2014/main" id="{64E9B9F7-8B9B-15E0-6502-0134697C1C5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238945" y="2557343"/>
            <a:ext cx="1476509" cy="2097573"/>
          </a:xfrm>
          <a:prstGeom prst="rect">
            <a:avLst/>
          </a:prstGeom>
        </p:spPr>
      </p:pic>
      <p:pic>
        <p:nvPicPr>
          <p:cNvPr id="34" name="Picture 33" descr="A group of people sitting at a table&#10;&#10;Description automatically generated">
            <a:extLst>
              <a:ext uri="{FF2B5EF4-FFF2-40B4-BE49-F238E27FC236}">
                <a16:creationId xmlns:a16="http://schemas.microsoft.com/office/drawing/2014/main" id="{55B68808-5759-7371-38DE-1A692A62B1B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68147" y="4868338"/>
            <a:ext cx="3075018" cy="1748761"/>
          </a:xfrm>
          <a:prstGeom prst="rect">
            <a:avLst/>
          </a:prstGeom>
        </p:spPr>
      </p:pic>
      <p:pic>
        <p:nvPicPr>
          <p:cNvPr id="3" name="Picture 2" descr="A blue rectangle with black border&#10;&#10;AI-generated content may be incorrect.">
            <a:extLst>
              <a:ext uri="{FF2B5EF4-FFF2-40B4-BE49-F238E27FC236}">
                <a16:creationId xmlns:a16="http://schemas.microsoft.com/office/drawing/2014/main" id="{E517165F-BD04-B699-C92A-23E9052AF45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6708" y="1383632"/>
            <a:ext cx="6296533" cy="1062789"/>
          </a:xfrm>
          <a:prstGeom prst="rect">
            <a:avLst/>
          </a:prstGeom>
        </p:spPr>
      </p:pic>
      <p:sp>
        <p:nvSpPr>
          <p:cNvPr id="7" name="TextBox 6">
            <a:extLst>
              <a:ext uri="{FF2B5EF4-FFF2-40B4-BE49-F238E27FC236}">
                <a16:creationId xmlns:a16="http://schemas.microsoft.com/office/drawing/2014/main" id="{8105840B-3D7B-FDBC-48BD-B496371621D0}"/>
              </a:ext>
            </a:extLst>
          </p:cNvPr>
          <p:cNvSpPr txBox="1"/>
          <p:nvPr/>
        </p:nvSpPr>
        <p:spPr>
          <a:xfrm>
            <a:off x="123530" y="1499002"/>
            <a:ext cx="5851837" cy="830997"/>
          </a:xfrm>
          <a:prstGeom prst="rect">
            <a:avLst/>
          </a:prstGeom>
          <a:noFill/>
        </p:spPr>
        <p:txBody>
          <a:bodyPr wrap="square" lIns="91440" tIns="45720" rIns="91440" bIns="45720" rtlCol="0" anchor="t">
            <a:spAutoFit/>
          </a:bodyPr>
          <a:lstStyle/>
          <a:p>
            <a:pPr algn="ctr"/>
            <a:r>
              <a:rPr lang="en-US" sz="2400" b="1">
                <a:solidFill>
                  <a:schemeClr val="bg2"/>
                </a:solidFill>
                <a:latin typeface="Montserrat" panose="00000500000000000000" pitchFamily="2" charset="0"/>
                <a:ea typeface="Calibri"/>
                <a:cs typeface="Calibri"/>
              </a:rPr>
              <a:t>Here are some points to consider about safeguarding: </a:t>
            </a:r>
            <a:endParaRPr lang="en-US">
              <a:solidFill>
                <a:schemeClr val="bg2"/>
              </a:solidFill>
              <a:latin typeface="Montserrat" panose="00000500000000000000" pitchFamily="2" charset="0"/>
            </a:endParaRPr>
          </a:p>
        </p:txBody>
      </p:sp>
    </p:spTree>
    <p:extLst>
      <p:ext uri="{BB962C8B-B14F-4D97-AF65-F5344CB8AC3E}">
        <p14:creationId xmlns:p14="http://schemas.microsoft.com/office/powerpoint/2010/main" val="54891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E68FECE-F567-7248-A593-85292E1D2C2C}"/>
              </a:ext>
            </a:extLst>
          </p:cNvPr>
          <p:cNvSpPr>
            <a:spLocks noGrp="1"/>
          </p:cNvSpPr>
          <p:nvPr>
            <p:ph type="title"/>
          </p:nvPr>
        </p:nvSpPr>
        <p:spPr>
          <a:xfrm>
            <a:off x="1474671" y="1600355"/>
            <a:ext cx="9908310" cy="535531"/>
          </a:xfrm>
        </p:spPr>
        <p:txBody>
          <a:bodyPr/>
          <a:lstStyle/>
          <a:p>
            <a:pPr algn="ctr"/>
            <a:r>
              <a:rPr lang="en-US" sz="3600">
                <a:latin typeface="Ems bolder font" pitchFamily="50" charset="0"/>
                <a:cs typeface="Arial"/>
              </a:rPr>
              <a:t>Process to follow to begin data collection </a:t>
            </a:r>
          </a:p>
        </p:txBody>
      </p:sp>
      <p:grpSp>
        <p:nvGrpSpPr>
          <p:cNvPr id="39" name="Group 38">
            <a:extLst>
              <a:ext uri="{FF2B5EF4-FFF2-40B4-BE49-F238E27FC236}">
                <a16:creationId xmlns:a16="http://schemas.microsoft.com/office/drawing/2014/main" id="{01343BE5-87B9-CF0B-9A66-84310A9AAB01}"/>
              </a:ext>
            </a:extLst>
          </p:cNvPr>
          <p:cNvGrpSpPr/>
          <p:nvPr/>
        </p:nvGrpSpPr>
        <p:grpSpPr>
          <a:xfrm>
            <a:off x="39529" y="4083623"/>
            <a:ext cx="1770075" cy="2218987"/>
            <a:chOff x="51790" y="2931379"/>
            <a:chExt cx="1770075" cy="2218987"/>
          </a:xfrm>
        </p:grpSpPr>
        <p:pic>
          <p:nvPicPr>
            <p:cNvPr id="14" name="Picture 13" descr="An orange rectangular object with black edges&#10;&#10;AI-generated content may be incorrect.">
              <a:extLst>
                <a:ext uri="{FF2B5EF4-FFF2-40B4-BE49-F238E27FC236}">
                  <a16:creationId xmlns:a16="http://schemas.microsoft.com/office/drawing/2014/main" id="{E0215343-D982-19EB-2A27-28E9002E18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172666" y="3155835"/>
              <a:ext cx="2218987" cy="1770075"/>
            </a:xfrm>
            <a:prstGeom prst="rect">
              <a:avLst/>
            </a:prstGeom>
          </p:spPr>
        </p:pic>
        <p:sp>
          <p:nvSpPr>
            <p:cNvPr id="25" name="TextBox 24">
              <a:extLst>
                <a:ext uri="{FF2B5EF4-FFF2-40B4-BE49-F238E27FC236}">
                  <a16:creationId xmlns:a16="http://schemas.microsoft.com/office/drawing/2014/main" id="{0781F944-062F-FDA3-411F-BB723FDF2767}"/>
                </a:ext>
              </a:extLst>
            </p:cNvPr>
            <p:cNvSpPr txBox="1"/>
            <p:nvPr/>
          </p:nvSpPr>
          <p:spPr>
            <a:xfrm>
              <a:off x="89774" y="3047374"/>
              <a:ext cx="1686186" cy="169277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0" cap="none" spc="0" normalizeH="0" baseline="0" noProof="0" dirty="0">
                  <a:ln>
                    <a:noFill/>
                  </a:ln>
                  <a:solidFill>
                    <a:prstClr val="white"/>
                  </a:solidFill>
                  <a:effectLst/>
                  <a:uLnTx/>
                  <a:uFillTx/>
                  <a:latin typeface="Montserrat" pitchFamily="2" charset="0"/>
                  <a:ea typeface="+mn-ea"/>
                  <a:cs typeface="+mn-cs"/>
                </a:rPr>
                <a:t>Researchers will identify potential participants from their communities, schools, other youth settings or other peer groups</a:t>
              </a:r>
            </a:p>
          </p:txBody>
        </p:sp>
      </p:grpSp>
      <p:grpSp>
        <p:nvGrpSpPr>
          <p:cNvPr id="41" name="Group 40">
            <a:extLst>
              <a:ext uri="{FF2B5EF4-FFF2-40B4-BE49-F238E27FC236}">
                <a16:creationId xmlns:a16="http://schemas.microsoft.com/office/drawing/2014/main" id="{06D7BDAE-B19A-8722-0ADA-CBB9496D3697}"/>
              </a:ext>
            </a:extLst>
          </p:cNvPr>
          <p:cNvGrpSpPr/>
          <p:nvPr/>
        </p:nvGrpSpPr>
        <p:grpSpPr>
          <a:xfrm>
            <a:off x="295853" y="2452283"/>
            <a:ext cx="2703194" cy="1512040"/>
            <a:chOff x="308114" y="1300039"/>
            <a:chExt cx="2703194" cy="1512040"/>
          </a:xfrm>
        </p:grpSpPr>
        <p:pic>
          <p:nvPicPr>
            <p:cNvPr id="17" name="Picture 16" descr="A rectangular white rectangular object with black edges&#10;&#10;AI-generated content may be incorrect.">
              <a:extLst>
                <a:ext uri="{FF2B5EF4-FFF2-40B4-BE49-F238E27FC236}">
                  <a16:creationId xmlns:a16="http://schemas.microsoft.com/office/drawing/2014/main" id="{77540337-50B0-A77C-21BC-2C6FA08105F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6190" y="1300039"/>
              <a:ext cx="2126371" cy="1075079"/>
            </a:xfrm>
            <a:prstGeom prst="rect">
              <a:avLst/>
            </a:prstGeom>
          </p:spPr>
        </p:pic>
        <p:sp>
          <p:nvSpPr>
            <p:cNvPr id="5" name="TextBox 4">
              <a:extLst>
                <a:ext uri="{FF2B5EF4-FFF2-40B4-BE49-F238E27FC236}">
                  <a16:creationId xmlns:a16="http://schemas.microsoft.com/office/drawing/2014/main" id="{F8755370-4616-32FE-DA65-988F2B1CAAC9}"/>
                </a:ext>
              </a:extLst>
            </p:cNvPr>
            <p:cNvSpPr txBox="1"/>
            <p:nvPr/>
          </p:nvSpPr>
          <p:spPr>
            <a:xfrm>
              <a:off x="892921" y="1384794"/>
              <a:ext cx="2118387"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Montserrat" pitchFamily="2" charset="0"/>
                  <a:ea typeface="+mn-ea"/>
                  <a:cs typeface="+mn-cs"/>
                </a:rPr>
                <a:t>Young researchers will share the list of potential participants with Gatekeepers </a:t>
              </a:r>
            </a:p>
          </p:txBody>
        </p:sp>
        <p:pic>
          <p:nvPicPr>
            <p:cNvPr id="53" name="Picture 52" descr="A yellow arrow with a black background&#10;&#10;AI-generated content may be incorrect.">
              <a:extLst>
                <a:ext uri="{FF2B5EF4-FFF2-40B4-BE49-F238E27FC236}">
                  <a16:creationId xmlns:a16="http://schemas.microsoft.com/office/drawing/2014/main" id="{CBF49D61-6735-3C1F-9AF5-66E1A9AE299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9633475">
              <a:off x="308114" y="2300950"/>
              <a:ext cx="849600" cy="511129"/>
            </a:xfrm>
            <a:prstGeom prst="rect">
              <a:avLst/>
            </a:prstGeom>
          </p:spPr>
        </p:pic>
      </p:grpSp>
      <p:grpSp>
        <p:nvGrpSpPr>
          <p:cNvPr id="33" name="Group 32">
            <a:extLst>
              <a:ext uri="{FF2B5EF4-FFF2-40B4-BE49-F238E27FC236}">
                <a16:creationId xmlns:a16="http://schemas.microsoft.com/office/drawing/2014/main" id="{DDE90C6A-8ACB-9617-EC7D-4D6E8043E766}"/>
              </a:ext>
            </a:extLst>
          </p:cNvPr>
          <p:cNvGrpSpPr/>
          <p:nvPr/>
        </p:nvGrpSpPr>
        <p:grpSpPr>
          <a:xfrm>
            <a:off x="2639330" y="2200511"/>
            <a:ext cx="3067138" cy="1511814"/>
            <a:chOff x="2651591" y="1048267"/>
            <a:chExt cx="3067138" cy="1511814"/>
          </a:xfrm>
        </p:grpSpPr>
        <p:pic>
          <p:nvPicPr>
            <p:cNvPr id="6" name="Picture 5" descr="A rectangular white rectangular object with black edges&#10;&#10;AI-generated content may be incorrect.">
              <a:extLst>
                <a:ext uri="{FF2B5EF4-FFF2-40B4-BE49-F238E27FC236}">
                  <a16:creationId xmlns:a16="http://schemas.microsoft.com/office/drawing/2014/main" id="{BC8B5969-00BC-6887-A7D9-3970E4788E9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48651" y="1290586"/>
              <a:ext cx="2516392" cy="1269495"/>
            </a:xfrm>
            <a:prstGeom prst="rect">
              <a:avLst/>
            </a:prstGeom>
          </p:spPr>
        </p:pic>
        <p:sp>
          <p:nvSpPr>
            <p:cNvPr id="7" name="TextBox 6">
              <a:extLst>
                <a:ext uri="{FF2B5EF4-FFF2-40B4-BE49-F238E27FC236}">
                  <a16:creationId xmlns:a16="http://schemas.microsoft.com/office/drawing/2014/main" id="{56A93460-1A4C-419B-E716-85ABCD56F37E}"/>
                </a:ext>
              </a:extLst>
            </p:cNvPr>
            <p:cNvSpPr txBox="1"/>
            <p:nvPr/>
          </p:nvSpPr>
          <p:spPr>
            <a:xfrm>
              <a:off x="3123337" y="1403088"/>
              <a:ext cx="2595392" cy="10926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Montserrat" pitchFamily="2" charset="0"/>
                  <a:ea typeface="+mn-ea"/>
                  <a:cs typeface="+mn-cs"/>
                </a:rPr>
                <a:t>Gatekeepers will confirm suitable participants to approach (who are not vulnerable) from the potential participants list</a:t>
              </a:r>
              <a:endParaRPr kumimoji="0" lang="en-US" sz="1300" b="0" i="0" u="none" strike="noStrike" kern="1200" cap="none" spc="0" normalizeH="0" baseline="0" noProof="0" dirty="0">
                <a:ln>
                  <a:noFill/>
                </a:ln>
                <a:solidFill>
                  <a:srgbClr val="104575"/>
                </a:solidFill>
                <a:effectLst/>
                <a:uLnTx/>
                <a:uFillTx/>
                <a:latin typeface="Montserrat" pitchFamily="2" charset="0"/>
                <a:ea typeface="+mn-ea"/>
                <a:cs typeface="+mn-cs"/>
              </a:endParaRPr>
            </a:p>
          </p:txBody>
        </p:sp>
        <p:pic>
          <p:nvPicPr>
            <p:cNvPr id="64" name="Picture 63" descr="A yellow arrow with a black background&#10;&#10;AI-generated content may be incorrect.">
              <a:extLst>
                <a:ext uri="{FF2B5EF4-FFF2-40B4-BE49-F238E27FC236}">
                  <a16:creationId xmlns:a16="http://schemas.microsoft.com/office/drawing/2014/main" id="{CAC95682-8657-24A7-FE47-52D2D21ED6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720694">
              <a:off x="2651591" y="1048267"/>
              <a:ext cx="849600" cy="511129"/>
            </a:xfrm>
            <a:prstGeom prst="rect">
              <a:avLst/>
            </a:prstGeom>
          </p:spPr>
        </p:pic>
      </p:grpSp>
      <p:grpSp>
        <p:nvGrpSpPr>
          <p:cNvPr id="34" name="Group 33">
            <a:extLst>
              <a:ext uri="{FF2B5EF4-FFF2-40B4-BE49-F238E27FC236}">
                <a16:creationId xmlns:a16="http://schemas.microsoft.com/office/drawing/2014/main" id="{A26D8709-2F2C-AFDF-0FB3-66C6E57AB7E9}"/>
              </a:ext>
            </a:extLst>
          </p:cNvPr>
          <p:cNvGrpSpPr/>
          <p:nvPr/>
        </p:nvGrpSpPr>
        <p:grpSpPr>
          <a:xfrm>
            <a:off x="5272739" y="2257017"/>
            <a:ext cx="3928911" cy="1883737"/>
            <a:chOff x="5285000" y="1104773"/>
            <a:chExt cx="3928911" cy="1883737"/>
          </a:xfrm>
        </p:grpSpPr>
        <p:pic>
          <p:nvPicPr>
            <p:cNvPr id="8" name="Picture 7" descr="A rectangular white rectangular object with black edges&#10;&#10;AI-generated content may be incorrect.">
              <a:extLst>
                <a:ext uri="{FF2B5EF4-FFF2-40B4-BE49-F238E27FC236}">
                  <a16:creationId xmlns:a16="http://schemas.microsoft.com/office/drawing/2014/main" id="{ED1B4EC7-7657-44DD-E518-825610A8953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03866" y="1347031"/>
              <a:ext cx="3433707" cy="1558677"/>
            </a:xfrm>
            <a:prstGeom prst="rect">
              <a:avLst/>
            </a:prstGeom>
          </p:spPr>
        </p:pic>
        <p:sp>
          <p:nvSpPr>
            <p:cNvPr id="9" name="TextBox 8">
              <a:extLst>
                <a:ext uri="{FF2B5EF4-FFF2-40B4-BE49-F238E27FC236}">
                  <a16:creationId xmlns:a16="http://schemas.microsoft.com/office/drawing/2014/main" id="{B3C4E889-C2C5-39BB-2E42-596CB390B401}"/>
                </a:ext>
              </a:extLst>
            </p:cNvPr>
            <p:cNvSpPr txBox="1"/>
            <p:nvPr/>
          </p:nvSpPr>
          <p:spPr>
            <a:xfrm>
              <a:off x="5823163" y="1495794"/>
              <a:ext cx="3390748" cy="14927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Montserrat" pitchFamily="2" charset="0"/>
                  <a:ea typeface="+mn-ea"/>
                  <a:cs typeface="+mn-cs"/>
                </a:rPr>
                <a:t>Gatekeepers along with the research team will support young researchers to identify a suitable location (classroom/private space) where they can hold their interview/focus group with their research participants.</a:t>
              </a:r>
              <a:endParaRPr kumimoji="0" lang="en-US" sz="1300" b="0" i="0" u="none" strike="noStrike" kern="1200" cap="none" spc="0" normalizeH="0" baseline="0" noProof="0" dirty="0">
                <a:ln>
                  <a:noFill/>
                </a:ln>
                <a:solidFill>
                  <a:srgbClr val="104575"/>
                </a:solidFill>
                <a:effectLst/>
                <a:uLnTx/>
                <a:uFillTx/>
                <a:latin typeface="Montserra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dirty="0">
                <a:ln>
                  <a:noFill/>
                </a:ln>
                <a:solidFill>
                  <a:srgbClr val="000000"/>
                </a:solidFill>
                <a:effectLst/>
                <a:uLnTx/>
                <a:uFillTx/>
                <a:latin typeface="Montserrat" pitchFamily="2" charset="0"/>
                <a:ea typeface="Calibri"/>
                <a:cs typeface="Calibri"/>
              </a:endParaRPr>
            </a:p>
          </p:txBody>
        </p:sp>
        <p:pic>
          <p:nvPicPr>
            <p:cNvPr id="65" name="Picture 64" descr="A yellow arrow with a black background&#10;&#10;AI-generated content may be incorrect.">
              <a:extLst>
                <a:ext uri="{FF2B5EF4-FFF2-40B4-BE49-F238E27FC236}">
                  <a16:creationId xmlns:a16="http://schemas.microsoft.com/office/drawing/2014/main" id="{7EB0C5BE-00EA-A79E-8009-DD573835C86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910968">
              <a:off x="5285000" y="1104773"/>
              <a:ext cx="849600" cy="511129"/>
            </a:xfrm>
            <a:prstGeom prst="rect">
              <a:avLst/>
            </a:prstGeom>
          </p:spPr>
        </p:pic>
      </p:grpSp>
      <p:grpSp>
        <p:nvGrpSpPr>
          <p:cNvPr id="92" name="Group 91">
            <a:extLst>
              <a:ext uri="{FF2B5EF4-FFF2-40B4-BE49-F238E27FC236}">
                <a16:creationId xmlns:a16="http://schemas.microsoft.com/office/drawing/2014/main" id="{1DCC1119-E7E4-13B6-1B29-C4B2604B68D6}"/>
              </a:ext>
            </a:extLst>
          </p:cNvPr>
          <p:cNvGrpSpPr/>
          <p:nvPr/>
        </p:nvGrpSpPr>
        <p:grpSpPr>
          <a:xfrm>
            <a:off x="2346573" y="3396365"/>
            <a:ext cx="3589697" cy="1716753"/>
            <a:chOff x="2223811" y="2186623"/>
            <a:chExt cx="3426219" cy="1716753"/>
          </a:xfrm>
        </p:grpSpPr>
        <p:pic>
          <p:nvPicPr>
            <p:cNvPr id="11" name="Picture 10" descr="A rectangular white rectangular object with black edges&#10;&#10;AI-generated content may be incorrect.">
              <a:extLst>
                <a:ext uri="{FF2B5EF4-FFF2-40B4-BE49-F238E27FC236}">
                  <a16:creationId xmlns:a16="http://schemas.microsoft.com/office/drawing/2014/main" id="{8DDA6389-8CF4-5B4B-7EBC-FEF1FE12E50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70776" y="2532359"/>
              <a:ext cx="3079254" cy="1264172"/>
            </a:xfrm>
            <a:prstGeom prst="rect">
              <a:avLst/>
            </a:prstGeom>
          </p:spPr>
        </p:pic>
        <p:sp>
          <p:nvSpPr>
            <p:cNvPr id="12" name="TextBox 11">
              <a:extLst>
                <a:ext uri="{FF2B5EF4-FFF2-40B4-BE49-F238E27FC236}">
                  <a16:creationId xmlns:a16="http://schemas.microsoft.com/office/drawing/2014/main" id="{7D6D7E6E-BFBB-4C22-0595-F7EA1C008479}"/>
                </a:ext>
              </a:extLst>
            </p:cNvPr>
            <p:cNvSpPr txBox="1"/>
            <p:nvPr/>
          </p:nvSpPr>
          <p:spPr>
            <a:xfrm>
              <a:off x="2656770" y="2610714"/>
              <a:ext cx="2993260"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0000"/>
                  </a:solidFill>
                  <a:effectLst/>
                  <a:uLnTx/>
                  <a:uFillTx/>
                  <a:latin typeface="Montserrat" pitchFamily="2" charset="0"/>
                  <a:ea typeface="+mn-ea"/>
                  <a:cs typeface="+mn-cs"/>
                </a:rPr>
                <a:t>Gatekeepers will inform young researchers in a sensitive manner to not approach vulnerable/not suitable participants from the potential list. </a:t>
              </a:r>
              <a:endParaRPr kumimoji="0" lang="en-US" sz="1300" b="0" i="0" u="none" strike="noStrike" kern="1200" cap="none" spc="0" normalizeH="0" baseline="0" noProof="0">
                <a:ln>
                  <a:noFill/>
                </a:ln>
                <a:solidFill>
                  <a:srgbClr val="104575"/>
                </a:solidFill>
                <a:effectLst/>
                <a:uLnTx/>
                <a:uFillTx/>
                <a:latin typeface="Montserra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000000"/>
                </a:solidFill>
                <a:effectLst/>
                <a:uLnTx/>
                <a:uFillTx/>
                <a:latin typeface="Montserrat" pitchFamily="2" charset="0"/>
                <a:ea typeface="Calibri"/>
                <a:cs typeface="Calibri"/>
              </a:endParaRPr>
            </a:p>
          </p:txBody>
        </p:sp>
        <p:pic>
          <p:nvPicPr>
            <p:cNvPr id="66" name="Picture 65" descr="A yellow arrow with a black background&#10;&#10;AI-generated content may be incorrect.">
              <a:extLst>
                <a:ext uri="{FF2B5EF4-FFF2-40B4-BE49-F238E27FC236}">
                  <a16:creationId xmlns:a16="http://schemas.microsoft.com/office/drawing/2014/main" id="{D97B2BE7-9C7E-4EC9-8FD4-9CA229E06E5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998621" flipV="1">
              <a:off x="2223811" y="2186623"/>
              <a:ext cx="849600" cy="511128"/>
            </a:xfrm>
            <a:prstGeom prst="rect">
              <a:avLst/>
            </a:prstGeom>
          </p:spPr>
        </p:pic>
      </p:grpSp>
      <p:grpSp>
        <p:nvGrpSpPr>
          <p:cNvPr id="36" name="Group 35">
            <a:extLst>
              <a:ext uri="{FF2B5EF4-FFF2-40B4-BE49-F238E27FC236}">
                <a16:creationId xmlns:a16="http://schemas.microsoft.com/office/drawing/2014/main" id="{FAD05683-689A-FAC3-4E06-1BB767675D63}"/>
              </a:ext>
            </a:extLst>
          </p:cNvPr>
          <p:cNvGrpSpPr/>
          <p:nvPr/>
        </p:nvGrpSpPr>
        <p:grpSpPr>
          <a:xfrm>
            <a:off x="8681992" y="2292219"/>
            <a:ext cx="3511041" cy="1528237"/>
            <a:chOff x="8694253" y="1139975"/>
            <a:chExt cx="3511041" cy="1528237"/>
          </a:xfrm>
        </p:grpSpPr>
        <p:pic>
          <p:nvPicPr>
            <p:cNvPr id="13" name="Picture 12" descr="A rectangular white rectangular object with black edges&#10;&#10;AI-generated content may be incorrect.">
              <a:extLst>
                <a:ext uri="{FF2B5EF4-FFF2-40B4-BE49-F238E27FC236}">
                  <a16:creationId xmlns:a16="http://schemas.microsoft.com/office/drawing/2014/main" id="{D2859412-0583-8FD5-9E88-80364D00582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50458" y="1289900"/>
              <a:ext cx="2954836" cy="1298403"/>
            </a:xfrm>
            <a:prstGeom prst="rect">
              <a:avLst/>
            </a:prstGeom>
          </p:spPr>
        </p:pic>
        <p:sp>
          <p:nvSpPr>
            <p:cNvPr id="16" name="TextBox 15">
              <a:extLst>
                <a:ext uri="{FF2B5EF4-FFF2-40B4-BE49-F238E27FC236}">
                  <a16:creationId xmlns:a16="http://schemas.microsoft.com/office/drawing/2014/main" id="{C818F2FF-BDEA-75C8-909B-5CAE85AABD01}"/>
                </a:ext>
              </a:extLst>
            </p:cNvPr>
            <p:cNvSpPr txBox="1"/>
            <p:nvPr/>
          </p:nvSpPr>
          <p:spPr>
            <a:xfrm>
              <a:off x="9379549" y="1375550"/>
              <a:ext cx="2780601"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Montserrat" pitchFamily="2" charset="0"/>
                  <a:ea typeface="+mn-ea"/>
                  <a:cs typeface="+mn-cs"/>
                </a:rPr>
                <a:t>Gatekeepers will distribute the ‘Participant information sheets and consent forms’ to the proposed participants, with the accompanying briefing note.</a:t>
              </a:r>
              <a:endParaRPr kumimoji="0" lang="en-US" sz="1300" b="0" i="0" u="none" strike="noStrike" kern="1200" cap="none" spc="0" normalizeH="0" baseline="0" noProof="0" dirty="0">
                <a:ln>
                  <a:noFill/>
                </a:ln>
                <a:solidFill>
                  <a:srgbClr val="104575"/>
                </a:solidFill>
                <a:effectLst/>
                <a:uLnTx/>
                <a:uFillTx/>
                <a:latin typeface="Montserra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dirty="0">
                <a:ln>
                  <a:noFill/>
                </a:ln>
                <a:solidFill>
                  <a:srgbClr val="000000"/>
                </a:solidFill>
                <a:effectLst/>
                <a:uLnTx/>
                <a:uFillTx/>
                <a:latin typeface="Montserrat" pitchFamily="2" charset="0"/>
                <a:ea typeface="Calibri"/>
                <a:cs typeface="Calibri"/>
              </a:endParaRPr>
            </a:p>
          </p:txBody>
        </p:sp>
        <p:pic>
          <p:nvPicPr>
            <p:cNvPr id="67" name="Picture 66" descr="A yellow arrow with a black background&#10;&#10;AI-generated content may be incorrect.">
              <a:extLst>
                <a:ext uri="{FF2B5EF4-FFF2-40B4-BE49-F238E27FC236}">
                  <a16:creationId xmlns:a16="http://schemas.microsoft.com/office/drawing/2014/main" id="{6DA527F1-507D-BC8D-2A6A-C8B7F77A0B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752715">
              <a:off x="8694253" y="1139975"/>
              <a:ext cx="849600" cy="511129"/>
            </a:xfrm>
            <a:prstGeom prst="rect">
              <a:avLst/>
            </a:prstGeom>
          </p:spPr>
        </p:pic>
      </p:grpSp>
      <p:grpSp>
        <p:nvGrpSpPr>
          <p:cNvPr id="37" name="Group 36">
            <a:extLst>
              <a:ext uri="{FF2B5EF4-FFF2-40B4-BE49-F238E27FC236}">
                <a16:creationId xmlns:a16="http://schemas.microsoft.com/office/drawing/2014/main" id="{8361301F-6644-C8B9-22AA-1B1B260730CB}"/>
              </a:ext>
            </a:extLst>
          </p:cNvPr>
          <p:cNvGrpSpPr/>
          <p:nvPr/>
        </p:nvGrpSpPr>
        <p:grpSpPr>
          <a:xfrm>
            <a:off x="8808084" y="3346819"/>
            <a:ext cx="3463290" cy="2198003"/>
            <a:chOff x="8820345" y="2194575"/>
            <a:chExt cx="3463290" cy="2198003"/>
          </a:xfrm>
        </p:grpSpPr>
        <p:pic>
          <p:nvPicPr>
            <p:cNvPr id="18" name="Picture 17" descr="A rectangular white rectangular object with black edges&#10;&#10;AI-generated content may be incorrect.">
              <a:extLst>
                <a:ext uri="{FF2B5EF4-FFF2-40B4-BE49-F238E27FC236}">
                  <a16:creationId xmlns:a16="http://schemas.microsoft.com/office/drawing/2014/main" id="{E85F3B8A-CE83-0D50-4DAA-26A92125A97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20345" y="2591262"/>
              <a:ext cx="3363020" cy="1687409"/>
            </a:xfrm>
            <a:prstGeom prst="rect">
              <a:avLst/>
            </a:prstGeom>
          </p:spPr>
        </p:pic>
        <p:sp>
          <p:nvSpPr>
            <p:cNvPr id="20" name="TextBox 19">
              <a:extLst>
                <a:ext uri="{FF2B5EF4-FFF2-40B4-BE49-F238E27FC236}">
                  <a16:creationId xmlns:a16="http://schemas.microsoft.com/office/drawing/2014/main" id="{76F57CEE-CB9D-C725-6693-953CCEDF4AB1}"/>
                </a:ext>
              </a:extLst>
            </p:cNvPr>
            <p:cNvSpPr txBox="1"/>
            <p:nvPr/>
          </p:nvSpPr>
          <p:spPr>
            <a:xfrm>
              <a:off x="8961179" y="2699807"/>
              <a:ext cx="3121558" cy="16927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Montserrat" pitchFamily="2" charset="0"/>
                  <a:ea typeface="+mn-ea"/>
                  <a:cs typeface="+mn-cs"/>
                </a:rPr>
                <a:t>Gatekeepers will collect initialled consent forms and confirm with the young researcher that they can proceed with data collection. Research team will collect the initialled consent forms from the gatekeepers</a:t>
              </a:r>
              <a:endParaRPr kumimoji="0" lang="en-US" sz="1300" b="0" i="0" u="none" strike="noStrike" kern="1200" cap="none" spc="0" normalizeH="0" baseline="0" noProof="0" dirty="0">
                <a:ln>
                  <a:noFill/>
                </a:ln>
                <a:solidFill>
                  <a:srgbClr val="104575"/>
                </a:solidFill>
                <a:effectLst/>
                <a:uLnTx/>
                <a:uFillTx/>
                <a:latin typeface="Montserra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dirty="0">
                <a:ln>
                  <a:noFill/>
                </a:ln>
                <a:solidFill>
                  <a:srgbClr val="000000"/>
                </a:solidFill>
                <a:effectLst/>
                <a:uLnTx/>
                <a:uFillTx/>
                <a:latin typeface="Montserrat" pitchFamily="2" charset="0"/>
                <a:ea typeface="Calibri"/>
                <a:cs typeface="Calibri"/>
              </a:endParaRPr>
            </a:p>
          </p:txBody>
        </p:sp>
        <p:pic>
          <p:nvPicPr>
            <p:cNvPr id="68" name="Picture 67" descr="A yellow arrow with a black background&#10;&#10;AI-generated content may be incorrect.">
              <a:extLst>
                <a:ext uri="{FF2B5EF4-FFF2-40B4-BE49-F238E27FC236}">
                  <a16:creationId xmlns:a16="http://schemas.microsoft.com/office/drawing/2014/main" id="{C8ACE30D-0FC6-5032-65A0-AA817B57D17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6656800">
              <a:off x="11587660" y="2346735"/>
              <a:ext cx="848136" cy="543815"/>
            </a:xfrm>
            <a:prstGeom prst="rect">
              <a:avLst/>
            </a:prstGeom>
          </p:spPr>
        </p:pic>
      </p:grpSp>
      <p:grpSp>
        <p:nvGrpSpPr>
          <p:cNvPr id="49" name="Group 48">
            <a:extLst>
              <a:ext uri="{FF2B5EF4-FFF2-40B4-BE49-F238E27FC236}">
                <a16:creationId xmlns:a16="http://schemas.microsoft.com/office/drawing/2014/main" id="{87BACF10-03F3-9580-D1AF-8B36A6A9A51F}"/>
              </a:ext>
            </a:extLst>
          </p:cNvPr>
          <p:cNvGrpSpPr/>
          <p:nvPr/>
        </p:nvGrpSpPr>
        <p:grpSpPr>
          <a:xfrm>
            <a:off x="9006391" y="5075455"/>
            <a:ext cx="3121558" cy="1720970"/>
            <a:chOff x="9006391" y="5075455"/>
            <a:chExt cx="3121558" cy="1720970"/>
          </a:xfrm>
        </p:grpSpPr>
        <p:grpSp>
          <p:nvGrpSpPr>
            <p:cNvPr id="85" name="Group 84">
              <a:extLst>
                <a:ext uri="{FF2B5EF4-FFF2-40B4-BE49-F238E27FC236}">
                  <a16:creationId xmlns:a16="http://schemas.microsoft.com/office/drawing/2014/main" id="{0D56794D-A4FF-4CFD-247F-3945E75D927B}"/>
                </a:ext>
              </a:extLst>
            </p:cNvPr>
            <p:cNvGrpSpPr/>
            <p:nvPr/>
          </p:nvGrpSpPr>
          <p:grpSpPr>
            <a:xfrm>
              <a:off x="9006391" y="5808794"/>
              <a:ext cx="3121558" cy="987631"/>
              <a:chOff x="9072295" y="5776410"/>
              <a:chExt cx="3121558" cy="987631"/>
            </a:xfrm>
          </p:grpSpPr>
          <p:pic>
            <p:nvPicPr>
              <p:cNvPr id="42" name="Picture 41" descr="An orange rectangular object with black edges&#10;&#10;AI-generated content may be incorrect.">
                <a:extLst>
                  <a:ext uri="{FF2B5EF4-FFF2-40B4-BE49-F238E27FC236}">
                    <a16:creationId xmlns:a16="http://schemas.microsoft.com/office/drawing/2014/main" id="{9D625A06-764F-335C-B4AA-FC75633E90D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9072295" y="5776410"/>
                <a:ext cx="3121558" cy="942223"/>
              </a:xfrm>
              <a:prstGeom prst="rect">
                <a:avLst/>
              </a:prstGeom>
            </p:spPr>
          </p:pic>
          <p:sp>
            <p:nvSpPr>
              <p:cNvPr id="43" name="TextBox 42">
                <a:extLst>
                  <a:ext uri="{FF2B5EF4-FFF2-40B4-BE49-F238E27FC236}">
                    <a16:creationId xmlns:a16="http://schemas.microsoft.com/office/drawing/2014/main" id="{2FE388A8-D1C9-0E55-E06A-08B851150B0E}"/>
                  </a:ext>
                </a:extLst>
              </p:cNvPr>
              <p:cNvSpPr txBox="1"/>
              <p:nvPr/>
            </p:nvSpPr>
            <p:spPr>
              <a:xfrm>
                <a:off x="9188296" y="5871489"/>
                <a:ext cx="2937371" cy="89255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0" cap="none" spc="0" normalizeH="0" baseline="0" noProof="0" dirty="0">
                    <a:ln>
                      <a:noFill/>
                    </a:ln>
                    <a:solidFill>
                      <a:prstClr val="white"/>
                    </a:solidFill>
                    <a:effectLst/>
                    <a:uLnTx/>
                    <a:uFillTx/>
                    <a:latin typeface="Montserrat" pitchFamily="2" charset="0"/>
                    <a:ea typeface="+mn-ea"/>
                    <a:cs typeface="+mn-cs"/>
                  </a:rPr>
                  <a:t>Researchers with the accompanying briefing note will start collecting data.</a:t>
                </a:r>
                <a:endParaRPr kumimoji="0" lang="en-US" sz="1300" b="0" i="0" u="none" strike="noStrike" kern="1200" cap="none" spc="0" normalizeH="0" baseline="0" noProof="0" dirty="0">
                  <a:ln>
                    <a:noFill/>
                  </a:ln>
                  <a:solidFill>
                    <a:srgbClr val="104575"/>
                  </a:solidFill>
                  <a:effectLst/>
                  <a:uLnTx/>
                  <a:uFillTx/>
                  <a:latin typeface="Montserrat"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0" cap="none" spc="0" normalizeH="0" baseline="0" noProof="0" dirty="0">
                  <a:ln>
                    <a:noFill/>
                  </a:ln>
                  <a:solidFill>
                    <a:prstClr val="white"/>
                  </a:solidFill>
                  <a:effectLst/>
                  <a:uLnTx/>
                  <a:uFillTx/>
                  <a:latin typeface="Montserrat" pitchFamily="2" charset="0"/>
                  <a:ea typeface="Calibri"/>
                  <a:cs typeface="Calibri"/>
                </a:endParaRPr>
              </a:p>
            </p:txBody>
          </p:sp>
        </p:grpSp>
        <p:pic>
          <p:nvPicPr>
            <p:cNvPr id="3" name="Picture 2" descr="A yellow arrow with a black background&#10;&#10;AI-generated content may be incorrect.">
              <a:extLst>
                <a:ext uri="{FF2B5EF4-FFF2-40B4-BE49-F238E27FC236}">
                  <a16:creationId xmlns:a16="http://schemas.microsoft.com/office/drawing/2014/main" id="{66E6A933-73FD-CFCD-F099-E19BDDCCDB4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6656800">
              <a:off x="11169856" y="5227615"/>
              <a:ext cx="848136" cy="543815"/>
            </a:xfrm>
            <a:prstGeom prst="rect">
              <a:avLst/>
            </a:prstGeom>
          </p:spPr>
        </p:pic>
      </p:grpSp>
      <p:pic>
        <p:nvPicPr>
          <p:cNvPr id="15" name="Picture 14" descr="A blue rectangle with black border&#10;&#10;AI-generated content may be incorrect.">
            <a:extLst>
              <a:ext uri="{FF2B5EF4-FFF2-40B4-BE49-F238E27FC236}">
                <a16:creationId xmlns:a16="http://schemas.microsoft.com/office/drawing/2014/main" id="{67F76330-6BF3-8E02-6793-4DB1DFFEA051}"/>
              </a:ext>
            </a:extLst>
          </p:cNvPr>
          <p:cNvPicPr>
            <a:picLocks noChangeAspect="1"/>
          </p:cNvPicPr>
          <p:nvPr/>
        </p:nvPicPr>
        <p:blipFill>
          <a:blip r:embed="rId15"/>
          <a:stretch>
            <a:fillRect/>
          </a:stretch>
        </p:blipFill>
        <p:spPr>
          <a:xfrm>
            <a:off x="390546" y="1443790"/>
            <a:ext cx="11409953" cy="828841"/>
          </a:xfrm>
          <a:prstGeom prst="rect">
            <a:avLst/>
          </a:prstGeom>
        </p:spPr>
      </p:pic>
      <p:sp>
        <p:nvSpPr>
          <p:cNvPr id="44" name="Content Placeholder 16">
            <a:extLst>
              <a:ext uri="{FF2B5EF4-FFF2-40B4-BE49-F238E27FC236}">
                <a16:creationId xmlns:a16="http://schemas.microsoft.com/office/drawing/2014/main" id="{847C17F0-C5F0-9C7D-4955-3C4A79E4C026}"/>
              </a:ext>
            </a:extLst>
          </p:cNvPr>
          <p:cNvSpPr>
            <a:spLocks noGrp="1"/>
          </p:cNvSpPr>
          <p:nvPr>
            <p:ph idx="1"/>
          </p:nvPr>
        </p:nvSpPr>
        <p:spPr>
          <a:xfrm>
            <a:off x="809019" y="1686135"/>
            <a:ext cx="10818978" cy="449751"/>
          </a:xfrm>
        </p:spPr>
        <p:txBody>
          <a:bodyPr lIns="91440" tIns="45720" rIns="91440" bIns="45720" anchor="t"/>
          <a:lstStyle/>
          <a:p>
            <a:pPr marL="0" indent="0">
              <a:buNone/>
            </a:pPr>
            <a:r>
              <a:rPr lang="en-US" sz="2000" dirty="0">
                <a:solidFill>
                  <a:srgbClr val="FFFFFF"/>
                </a:solidFill>
                <a:latin typeface="Montserrat"/>
                <a:cs typeface="Calibri"/>
              </a:rPr>
              <a:t>A gatekeeper is an adult that will help you keep yourself and your participants safe.</a:t>
            </a:r>
          </a:p>
        </p:txBody>
      </p:sp>
      <p:sp>
        <p:nvSpPr>
          <p:cNvPr id="48" name="Title 1">
            <a:extLst>
              <a:ext uri="{FF2B5EF4-FFF2-40B4-BE49-F238E27FC236}">
                <a16:creationId xmlns:a16="http://schemas.microsoft.com/office/drawing/2014/main" id="{86C00C89-2A84-6537-61C0-169A226D3AF7}"/>
              </a:ext>
            </a:extLst>
          </p:cNvPr>
          <p:cNvSpPr txBox="1">
            <a:spLocks/>
          </p:cNvSpPr>
          <p:nvPr/>
        </p:nvSpPr>
        <p:spPr>
          <a:xfrm>
            <a:off x="4020249" y="394638"/>
            <a:ext cx="3731126" cy="5355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a:ea typeface="Calibri"/>
                <a:cs typeface="Calibri"/>
              </a:rPr>
              <a:t>Gatekeepers</a:t>
            </a:r>
            <a:endParaRPr lang="en-US" sz="4000" dirty="0">
              <a:latin typeface="Ems bolder font"/>
              <a:ea typeface="Calibri"/>
              <a:cs typeface="Calibri"/>
            </a:endParaRPr>
          </a:p>
        </p:txBody>
      </p:sp>
    </p:spTree>
    <p:extLst>
      <p:ext uri="{BB962C8B-B14F-4D97-AF65-F5344CB8AC3E}">
        <p14:creationId xmlns:p14="http://schemas.microsoft.com/office/powerpoint/2010/main" val="142241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51" name="Picture 50" descr="A blue rectangle with black border&#10;&#10;AI-generated content may be incorrect.">
            <a:extLst>
              <a:ext uri="{FF2B5EF4-FFF2-40B4-BE49-F238E27FC236}">
                <a16:creationId xmlns:a16="http://schemas.microsoft.com/office/drawing/2014/main" id="{50E26D1E-982B-ED81-D456-38C3965A9517}"/>
              </a:ext>
            </a:extLst>
          </p:cNvPr>
          <p:cNvPicPr>
            <a:picLocks noChangeAspect="1"/>
          </p:cNvPicPr>
          <p:nvPr/>
        </p:nvPicPr>
        <p:blipFill>
          <a:blip r:embed="rId4"/>
          <a:stretch>
            <a:fillRect/>
          </a:stretch>
        </p:blipFill>
        <p:spPr>
          <a:xfrm>
            <a:off x="-43451" y="1564106"/>
            <a:ext cx="12225427" cy="1811418"/>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171451" y="1753912"/>
            <a:ext cx="11772952" cy="1206248"/>
          </a:xfrm>
        </p:spPr>
        <p:txBody>
          <a:bodyPr lIns="91440" tIns="45720" rIns="91440" bIns="45720" anchor="t"/>
          <a:lstStyle/>
          <a:p>
            <a:pPr marL="359410"/>
            <a:r>
              <a:rPr lang="en-GB" sz="2100">
                <a:solidFill>
                  <a:schemeClr val="bg2"/>
                </a:solidFill>
                <a:latin typeface="Montserrat" panose="00000500000000000000" pitchFamily="2" charset="0"/>
                <a:ea typeface="Calibri"/>
                <a:cs typeface="Calibri"/>
              </a:rPr>
              <a:t>All research projects submit an </a:t>
            </a:r>
            <a:r>
              <a:rPr lang="en-GB" sz="2100" b="1">
                <a:solidFill>
                  <a:schemeClr val="bg2"/>
                </a:solidFill>
                <a:latin typeface="Montserrat" panose="00000500000000000000" pitchFamily="2" charset="0"/>
                <a:ea typeface="Calibri"/>
                <a:cs typeface="Calibri"/>
              </a:rPr>
              <a:t>ethics application </a:t>
            </a:r>
            <a:r>
              <a:rPr lang="en-GB" sz="2100">
                <a:solidFill>
                  <a:schemeClr val="bg2"/>
                </a:solidFill>
                <a:latin typeface="Montserrat" panose="00000500000000000000" pitchFamily="2" charset="0"/>
                <a:ea typeface="Calibri"/>
                <a:cs typeface="Calibri"/>
              </a:rPr>
              <a:t>to an ethics committee for approval.</a:t>
            </a:r>
          </a:p>
          <a:p>
            <a:pPr marL="359410"/>
            <a:r>
              <a:rPr lang="en-GB" sz="2100">
                <a:solidFill>
                  <a:schemeClr val="bg2"/>
                </a:solidFill>
                <a:latin typeface="Montserrat" panose="00000500000000000000" pitchFamily="2" charset="0"/>
                <a:ea typeface="Calibri"/>
                <a:cs typeface="Calibri"/>
              </a:rPr>
              <a:t>This can be a </a:t>
            </a:r>
            <a:r>
              <a:rPr lang="en-GB" sz="2100" b="1">
                <a:solidFill>
                  <a:schemeClr val="bg2"/>
                </a:solidFill>
                <a:latin typeface="Montserrat" panose="00000500000000000000" pitchFamily="2" charset="0"/>
                <a:ea typeface="Calibri"/>
                <a:cs typeface="Calibri"/>
              </a:rPr>
              <a:t>long process</a:t>
            </a:r>
            <a:r>
              <a:rPr lang="en-GB" sz="2100">
                <a:solidFill>
                  <a:schemeClr val="bg2"/>
                </a:solidFill>
                <a:latin typeface="Montserrat" panose="00000500000000000000" pitchFamily="2" charset="0"/>
                <a:ea typeface="Calibri"/>
                <a:cs typeface="Calibri"/>
              </a:rPr>
              <a:t> because universities or other research governing bodies must make sure that every aspect of the research being carried out is ethical</a:t>
            </a:r>
            <a:r>
              <a:rPr lang="en-GB" sz="2200">
                <a:solidFill>
                  <a:schemeClr val="bg2"/>
                </a:solidFill>
                <a:latin typeface="Montserrat" panose="00000500000000000000" pitchFamily="2" charset="0"/>
                <a:ea typeface="Calibri"/>
                <a:cs typeface="Calibri"/>
              </a:rPr>
              <a:t>.</a:t>
            </a:r>
          </a:p>
        </p:txBody>
      </p:sp>
      <p:grpSp>
        <p:nvGrpSpPr>
          <p:cNvPr id="4" name="Group 2">
            <a:extLst>
              <a:ext uri="{FF2B5EF4-FFF2-40B4-BE49-F238E27FC236}">
                <a16:creationId xmlns:a16="http://schemas.microsoft.com/office/drawing/2014/main" id="{1BEFD084-2E04-A58C-EF57-11FBE205C37F}"/>
              </a:ext>
            </a:extLst>
          </p:cNvPr>
          <p:cNvGrpSpPr/>
          <p:nvPr/>
        </p:nvGrpSpPr>
        <p:grpSpPr>
          <a:xfrm>
            <a:off x="2006868" y="3821504"/>
            <a:ext cx="1613547" cy="2751551"/>
            <a:chOff x="0" y="0"/>
            <a:chExt cx="1249978" cy="2131562"/>
          </a:xfrm>
        </p:grpSpPr>
        <p:sp>
          <p:nvSpPr>
            <p:cNvPr id="5" name="Freeform 3">
              <a:extLst>
                <a:ext uri="{FF2B5EF4-FFF2-40B4-BE49-F238E27FC236}">
                  <a16:creationId xmlns:a16="http://schemas.microsoft.com/office/drawing/2014/main" id="{8325523E-746E-473F-A11B-311AD6D3D9FF}"/>
                </a:ext>
              </a:extLst>
            </p:cNvPr>
            <p:cNvSpPr/>
            <p:nvPr/>
          </p:nvSpPr>
          <p:spPr>
            <a:xfrm>
              <a:off x="0" y="0"/>
              <a:ext cx="1249977" cy="2131562"/>
            </a:xfrm>
            <a:custGeom>
              <a:avLst/>
              <a:gdLst/>
              <a:ahLst/>
              <a:cxnLst/>
              <a:rect l="l" t="t" r="r" b="b"/>
              <a:pathLst>
                <a:path w="1249977" h="2131562">
                  <a:moveTo>
                    <a:pt x="0" y="0"/>
                  </a:moveTo>
                  <a:lnTo>
                    <a:pt x="1249977" y="0"/>
                  </a:lnTo>
                  <a:lnTo>
                    <a:pt x="1249977" y="2131562"/>
                  </a:lnTo>
                  <a:lnTo>
                    <a:pt x="0" y="2131562"/>
                  </a:lnTo>
                  <a:close/>
                </a:path>
              </a:pathLst>
            </a:custGeom>
            <a:solidFill>
              <a:srgbClr val="EBACA9"/>
            </a:solidFill>
          </p:spPr>
          <p:txBody>
            <a:bodyPr/>
            <a:lstStyle/>
            <a:p>
              <a:endParaRPr lang="en-US"/>
            </a:p>
          </p:txBody>
        </p:sp>
      </p:grpSp>
      <p:grpSp>
        <p:nvGrpSpPr>
          <p:cNvPr id="6" name="Group 4">
            <a:extLst>
              <a:ext uri="{FF2B5EF4-FFF2-40B4-BE49-F238E27FC236}">
                <a16:creationId xmlns:a16="http://schemas.microsoft.com/office/drawing/2014/main" id="{82C9E96F-ADF1-A390-38A0-3E6DBB90DB10}"/>
              </a:ext>
            </a:extLst>
          </p:cNvPr>
          <p:cNvGrpSpPr/>
          <p:nvPr/>
        </p:nvGrpSpPr>
        <p:grpSpPr>
          <a:xfrm>
            <a:off x="3676578" y="3821504"/>
            <a:ext cx="1613547" cy="2751551"/>
            <a:chOff x="0" y="0"/>
            <a:chExt cx="1249978" cy="2131562"/>
          </a:xfrm>
        </p:grpSpPr>
        <p:sp>
          <p:nvSpPr>
            <p:cNvPr id="7" name="Freeform 5">
              <a:extLst>
                <a:ext uri="{FF2B5EF4-FFF2-40B4-BE49-F238E27FC236}">
                  <a16:creationId xmlns:a16="http://schemas.microsoft.com/office/drawing/2014/main" id="{5F0FB323-C707-DB53-6213-2106EDD92FC5}"/>
                </a:ext>
              </a:extLst>
            </p:cNvPr>
            <p:cNvSpPr/>
            <p:nvPr/>
          </p:nvSpPr>
          <p:spPr>
            <a:xfrm>
              <a:off x="0" y="0"/>
              <a:ext cx="1249977" cy="2131562"/>
            </a:xfrm>
            <a:custGeom>
              <a:avLst/>
              <a:gdLst/>
              <a:ahLst/>
              <a:cxnLst/>
              <a:rect l="l" t="t" r="r" b="b"/>
              <a:pathLst>
                <a:path w="1249977" h="2131562">
                  <a:moveTo>
                    <a:pt x="0" y="0"/>
                  </a:moveTo>
                  <a:lnTo>
                    <a:pt x="1249977" y="0"/>
                  </a:lnTo>
                  <a:lnTo>
                    <a:pt x="1249977" y="2131562"/>
                  </a:lnTo>
                  <a:lnTo>
                    <a:pt x="0" y="2131562"/>
                  </a:lnTo>
                  <a:close/>
                </a:path>
              </a:pathLst>
            </a:custGeom>
            <a:solidFill>
              <a:srgbClr val="C1D4D8"/>
            </a:solidFill>
          </p:spPr>
          <p:txBody>
            <a:bodyPr/>
            <a:lstStyle/>
            <a:p>
              <a:endParaRPr lang="en-US"/>
            </a:p>
          </p:txBody>
        </p:sp>
      </p:grpSp>
      <p:grpSp>
        <p:nvGrpSpPr>
          <p:cNvPr id="8" name="Group 6">
            <a:extLst>
              <a:ext uri="{FF2B5EF4-FFF2-40B4-BE49-F238E27FC236}">
                <a16:creationId xmlns:a16="http://schemas.microsoft.com/office/drawing/2014/main" id="{81EFDCCE-CEA5-9591-20EF-8EFE1AA1EDFF}"/>
              </a:ext>
            </a:extLst>
          </p:cNvPr>
          <p:cNvGrpSpPr/>
          <p:nvPr/>
        </p:nvGrpSpPr>
        <p:grpSpPr>
          <a:xfrm>
            <a:off x="5345374" y="3821504"/>
            <a:ext cx="1613547" cy="2751551"/>
            <a:chOff x="0" y="0"/>
            <a:chExt cx="1249978" cy="2131562"/>
          </a:xfrm>
        </p:grpSpPr>
        <p:sp>
          <p:nvSpPr>
            <p:cNvPr id="9" name="Freeform 7">
              <a:extLst>
                <a:ext uri="{FF2B5EF4-FFF2-40B4-BE49-F238E27FC236}">
                  <a16:creationId xmlns:a16="http://schemas.microsoft.com/office/drawing/2014/main" id="{ABAA6520-46BD-2F30-04AB-58699F2C2748}"/>
                </a:ext>
              </a:extLst>
            </p:cNvPr>
            <p:cNvSpPr/>
            <p:nvPr/>
          </p:nvSpPr>
          <p:spPr>
            <a:xfrm>
              <a:off x="0" y="0"/>
              <a:ext cx="1249977" cy="2131562"/>
            </a:xfrm>
            <a:custGeom>
              <a:avLst/>
              <a:gdLst/>
              <a:ahLst/>
              <a:cxnLst/>
              <a:rect l="l" t="t" r="r" b="b"/>
              <a:pathLst>
                <a:path w="1249977" h="2131562">
                  <a:moveTo>
                    <a:pt x="0" y="0"/>
                  </a:moveTo>
                  <a:lnTo>
                    <a:pt x="1249977" y="0"/>
                  </a:lnTo>
                  <a:lnTo>
                    <a:pt x="1249977" y="2131562"/>
                  </a:lnTo>
                  <a:lnTo>
                    <a:pt x="0" y="2131562"/>
                  </a:lnTo>
                  <a:close/>
                </a:path>
              </a:pathLst>
            </a:custGeom>
            <a:solidFill>
              <a:srgbClr val="EFD199"/>
            </a:solidFill>
          </p:spPr>
          <p:txBody>
            <a:bodyPr/>
            <a:lstStyle/>
            <a:p>
              <a:endParaRPr lang="en-US"/>
            </a:p>
          </p:txBody>
        </p:sp>
      </p:grpSp>
      <p:grpSp>
        <p:nvGrpSpPr>
          <p:cNvPr id="10" name="Group 8">
            <a:extLst>
              <a:ext uri="{FF2B5EF4-FFF2-40B4-BE49-F238E27FC236}">
                <a16:creationId xmlns:a16="http://schemas.microsoft.com/office/drawing/2014/main" id="{CD20AC84-21C1-6341-D77B-CDCCD25D5B1E}"/>
              </a:ext>
            </a:extLst>
          </p:cNvPr>
          <p:cNvGrpSpPr/>
          <p:nvPr/>
        </p:nvGrpSpPr>
        <p:grpSpPr>
          <a:xfrm>
            <a:off x="7015085" y="3821504"/>
            <a:ext cx="1613547" cy="2751551"/>
            <a:chOff x="0" y="0"/>
            <a:chExt cx="1249978" cy="2131562"/>
          </a:xfrm>
        </p:grpSpPr>
        <p:sp>
          <p:nvSpPr>
            <p:cNvPr id="11" name="Freeform 9">
              <a:extLst>
                <a:ext uri="{FF2B5EF4-FFF2-40B4-BE49-F238E27FC236}">
                  <a16:creationId xmlns:a16="http://schemas.microsoft.com/office/drawing/2014/main" id="{3EBFD501-E083-CFCC-5F2D-D00DB0E4E2E5}"/>
                </a:ext>
              </a:extLst>
            </p:cNvPr>
            <p:cNvSpPr/>
            <p:nvPr/>
          </p:nvSpPr>
          <p:spPr>
            <a:xfrm>
              <a:off x="0" y="0"/>
              <a:ext cx="1249977" cy="2131562"/>
            </a:xfrm>
            <a:custGeom>
              <a:avLst/>
              <a:gdLst/>
              <a:ahLst/>
              <a:cxnLst/>
              <a:rect l="l" t="t" r="r" b="b"/>
              <a:pathLst>
                <a:path w="1249977" h="2131562">
                  <a:moveTo>
                    <a:pt x="0" y="0"/>
                  </a:moveTo>
                  <a:lnTo>
                    <a:pt x="1249977" y="0"/>
                  </a:lnTo>
                  <a:lnTo>
                    <a:pt x="1249977" y="2131562"/>
                  </a:lnTo>
                  <a:lnTo>
                    <a:pt x="0" y="2131562"/>
                  </a:lnTo>
                  <a:close/>
                </a:path>
              </a:pathLst>
            </a:custGeom>
            <a:solidFill>
              <a:srgbClr val="C2D4B8"/>
            </a:solidFill>
          </p:spPr>
          <p:txBody>
            <a:bodyPr/>
            <a:lstStyle/>
            <a:p>
              <a:endParaRPr lang="en-US"/>
            </a:p>
          </p:txBody>
        </p:sp>
      </p:grpSp>
      <p:grpSp>
        <p:nvGrpSpPr>
          <p:cNvPr id="12" name="Group 10">
            <a:extLst>
              <a:ext uri="{FF2B5EF4-FFF2-40B4-BE49-F238E27FC236}">
                <a16:creationId xmlns:a16="http://schemas.microsoft.com/office/drawing/2014/main" id="{08737851-131B-27FC-1C74-759BAC5D871D}"/>
              </a:ext>
            </a:extLst>
          </p:cNvPr>
          <p:cNvGrpSpPr/>
          <p:nvPr/>
        </p:nvGrpSpPr>
        <p:grpSpPr>
          <a:xfrm>
            <a:off x="8683881" y="3821504"/>
            <a:ext cx="1613547" cy="2751551"/>
            <a:chOff x="0" y="0"/>
            <a:chExt cx="1249978" cy="2131562"/>
          </a:xfrm>
        </p:grpSpPr>
        <p:sp>
          <p:nvSpPr>
            <p:cNvPr id="13" name="Freeform 11">
              <a:extLst>
                <a:ext uri="{FF2B5EF4-FFF2-40B4-BE49-F238E27FC236}">
                  <a16:creationId xmlns:a16="http://schemas.microsoft.com/office/drawing/2014/main" id="{3E44F4DA-7DDF-BE38-CAC5-AFCA3D442F1A}"/>
                </a:ext>
              </a:extLst>
            </p:cNvPr>
            <p:cNvSpPr/>
            <p:nvPr/>
          </p:nvSpPr>
          <p:spPr>
            <a:xfrm>
              <a:off x="0" y="0"/>
              <a:ext cx="1249977" cy="2131562"/>
            </a:xfrm>
            <a:custGeom>
              <a:avLst/>
              <a:gdLst/>
              <a:ahLst/>
              <a:cxnLst/>
              <a:rect l="l" t="t" r="r" b="b"/>
              <a:pathLst>
                <a:path w="1249977" h="2131562">
                  <a:moveTo>
                    <a:pt x="0" y="0"/>
                  </a:moveTo>
                  <a:lnTo>
                    <a:pt x="1249977" y="0"/>
                  </a:lnTo>
                  <a:lnTo>
                    <a:pt x="1249977" y="2131562"/>
                  </a:lnTo>
                  <a:lnTo>
                    <a:pt x="0" y="2131562"/>
                  </a:lnTo>
                  <a:close/>
                </a:path>
              </a:pathLst>
            </a:custGeom>
            <a:solidFill>
              <a:srgbClr val="D8C1D6"/>
            </a:solidFill>
          </p:spPr>
          <p:txBody>
            <a:bodyPr/>
            <a:lstStyle/>
            <a:p>
              <a:endParaRPr lang="en-US"/>
            </a:p>
          </p:txBody>
        </p:sp>
      </p:grpSp>
      <p:grpSp>
        <p:nvGrpSpPr>
          <p:cNvPr id="14" name="Group 12">
            <a:extLst>
              <a:ext uri="{FF2B5EF4-FFF2-40B4-BE49-F238E27FC236}">
                <a16:creationId xmlns:a16="http://schemas.microsoft.com/office/drawing/2014/main" id="{0E5F9487-E67D-5F1F-5C39-E9FF9B1A84A3}"/>
              </a:ext>
            </a:extLst>
          </p:cNvPr>
          <p:cNvGrpSpPr>
            <a:grpSpLocks noChangeAspect="1"/>
          </p:cNvGrpSpPr>
          <p:nvPr/>
        </p:nvGrpSpPr>
        <p:grpSpPr>
          <a:xfrm>
            <a:off x="2380765" y="3388627"/>
            <a:ext cx="865753" cy="865753"/>
            <a:chOff x="0" y="0"/>
            <a:chExt cx="495300" cy="495300"/>
          </a:xfrm>
        </p:grpSpPr>
        <p:sp>
          <p:nvSpPr>
            <p:cNvPr id="15" name="Freeform 13">
              <a:extLst>
                <a:ext uri="{FF2B5EF4-FFF2-40B4-BE49-F238E27FC236}">
                  <a16:creationId xmlns:a16="http://schemas.microsoft.com/office/drawing/2014/main" id="{ECA7EB7E-C930-8AD1-89B2-1EBA4BD53FB6}"/>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FFFFFF"/>
            </a:solidFill>
          </p:spPr>
          <p:txBody>
            <a:bodyPr/>
            <a:lstStyle/>
            <a:p>
              <a:endParaRPr lang="en-US"/>
            </a:p>
          </p:txBody>
        </p:sp>
        <p:sp>
          <p:nvSpPr>
            <p:cNvPr id="16" name="Freeform 14">
              <a:extLst>
                <a:ext uri="{FF2B5EF4-FFF2-40B4-BE49-F238E27FC236}">
                  <a16:creationId xmlns:a16="http://schemas.microsoft.com/office/drawing/2014/main" id="{B409DE7E-29B0-6010-ED04-7771208FBEDD}"/>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EBACA9"/>
            </a:solidFill>
          </p:spPr>
          <p:txBody>
            <a:bodyPr/>
            <a:lstStyle/>
            <a:p>
              <a:endParaRPr lang="en-US"/>
            </a:p>
          </p:txBody>
        </p:sp>
      </p:grpSp>
      <p:grpSp>
        <p:nvGrpSpPr>
          <p:cNvPr id="18" name="Group 15">
            <a:extLst>
              <a:ext uri="{FF2B5EF4-FFF2-40B4-BE49-F238E27FC236}">
                <a16:creationId xmlns:a16="http://schemas.microsoft.com/office/drawing/2014/main" id="{A8CB20D9-0507-E5C0-A325-4B346C0E9C3A}"/>
              </a:ext>
            </a:extLst>
          </p:cNvPr>
          <p:cNvGrpSpPr>
            <a:grpSpLocks noChangeAspect="1"/>
          </p:cNvGrpSpPr>
          <p:nvPr/>
        </p:nvGrpSpPr>
        <p:grpSpPr>
          <a:xfrm>
            <a:off x="4050475" y="3388627"/>
            <a:ext cx="865753" cy="865753"/>
            <a:chOff x="0" y="0"/>
            <a:chExt cx="495300" cy="495300"/>
          </a:xfrm>
        </p:grpSpPr>
        <p:sp>
          <p:nvSpPr>
            <p:cNvPr id="19" name="Freeform 16">
              <a:extLst>
                <a:ext uri="{FF2B5EF4-FFF2-40B4-BE49-F238E27FC236}">
                  <a16:creationId xmlns:a16="http://schemas.microsoft.com/office/drawing/2014/main" id="{56C4C54D-2CEC-2412-170E-0E21532989C7}"/>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FFFFFF"/>
            </a:solidFill>
          </p:spPr>
          <p:txBody>
            <a:bodyPr/>
            <a:lstStyle/>
            <a:p>
              <a:endParaRPr lang="en-US"/>
            </a:p>
          </p:txBody>
        </p:sp>
        <p:sp>
          <p:nvSpPr>
            <p:cNvPr id="20" name="Freeform 17">
              <a:extLst>
                <a:ext uri="{FF2B5EF4-FFF2-40B4-BE49-F238E27FC236}">
                  <a16:creationId xmlns:a16="http://schemas.microsoft.com/office/drawing/2014/main" id="{99D9E770-D844-BF1B-169D-04B12F50A128}"/>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C1D4D8"/>
            </a:solidFill>
          </p:spPr>
          <p:txBody>
            <a:bodyPr/>
            <a:lstStyle/>
            <a:p>
              <a:endParaRPr lang="en-US"/>
            </a:p>
          </p:txBody>
        </p:sp>
      </p:grpSp>
      <p:grpSp>
        <p:nvGrpSpPr>
          <p:cNvPr id="21" name="Group 18">
            <a:extLst>
              <a:ext uri="{FF2B5EF4-FFF2-40B4-BE49-F238E27FC236}">
                <a16:creationId xmlns:a16="http://schemas.microsoft.com/office/drawing/2014/main" id="{29045209-C1E6-2D7C-B18C-9BCDACFD8854}"/>
              </a:ext>
            </a:extLst>
          </p:cNvPr>
          <p:cNvGrpSpPr>
            <a:grpSpLocks noChangeAspect="1"/>
          </p:cNvGrpSpPr>
          <p:nvPr/>
        </p:nvGrpSpPr>
        <p:grpSpPr>
          <a:xfrm>
            <a:off x="5719271" y="3388627"/>
            <a:ext cx="865753" cy="865753"/>
            <a:chOff x="0" y="0"/>
            <a:chExt cx="495300" cy="495300"/>
          </a:xfrm>
        </p:grpSpPr>
        <p:sp>
          <p:nvSpPr>
            <p:cNvPr id="22" name="Freeform 19">
              <a:extLst>
                <a:ext uri="{FF2B5EF4-FFF2-40B4-BE49-F238E27FC236}">
                  <a16:creationId xmlns:a16="http://schemas.microsoft.com/office/drawing/2014/main" id="{F95BEF83-782F-1FEA-495D-1B731B18023A}"/>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FFFFFF"/>
            </a:solidFill>
          </p:spPr>
          <p:txBody>
            <a:bodyPr/>
            <a:lstStyle/>
            <a:p>
              <a:endParaRPr lang="en-US"/>
            </a:p>
          </p:txBody>
        </p:sp>
        <p:sp>
          <p:nvSpPr>
            <p:cNvPr id="23" name="Freeform 20">
              <a:extLst>
                <a:ext uri="{FF2B5EF4-FFF2-40B4-BE49-F238E27FC236}">
                  <a16:creationId xmlns:a16="http://schemas.microsoft.com/office/drawing/2014/main" id="{4A086147-AC52-2A7A-6EE3-0355E7256A78}"/>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EFD199"/>
            </a:solidFill>
          </p:spPr>
          <p:txBody>
            <a:bodyPr/>
            <a:lstStyle/>
            <a:p>
              <a:endParaRPr lang="en-US"/>
            </a:p>
          </p:txBody>
        </p:sp>
      </p:grpSp>
      <p:grpSp>
        <p:nvGrpSpPr>
          <p:cNvPr id="24" name="Group 21">
            <a:extLst>
              <a:ext uri="{FF2B5EF4-FFF2-40B4-BE49-F238E27FC236}">
                <a16:creationId xmlns:a16="http://schemas.microsoft.com/office/drawing/2014/main" id="{0E2DAF89-1DEF-16C5-3A6F-269D1D85AE80}"/>
              </a:ext>
            </a:extLst>
          </p:cNvPr>
          <p:cNvGrpSpPr>
            <a:grpSpLocks noChangeAspect="1"/>
          </p:cNvGrpSpPr>
          <p:nvPr/>
        </p:nvGrpSpPr>
        <p:grpSpPr>
          <a:xfrm>
            <a:off x="7388982" y="3388627"/>
            <a:ext cx="865753" cy="865753"/>
            <a:chOff x="0" y="0"/>
            <a:chExt cx="495300" cy="495300"/>
          </a:xfrm>
        </p:grpSpPr>
        <p:sp>
          <p:nvSpPr>
            <p:cNvPr id="25" name="Freeform 22">
              <a:extLst>
                <a:ext uri="{FF2B5EF4-FFF2-40B4-BE49-F238E27FC236}">
                  <a16:creationId xmlns:a16="http://schemas.microsoft.com/office/drawing/2014/main" id="{88B8E36A-7496-D533-0DB2-A0D9F76F68F4}"/>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FFFFFF"/>
            </a:solidFill>
          </p:spPr>
          <p:txBody>
            <a:bodyPr/>
            <a:lstStyle/>
            <a:p>
              <a:endParaRPr lang="en-US"/>
            </a:p>
          </p:txBody>
        </p:sp>
        <p:sp>
          <p:nvSpPr>
            <p:cNvPr id="26" name="Freeform 23">
              <a:extLst>
                <a:ext uri="{FF2B5EF4-FFF2-40B4-BE49-F238E27FC236}">
                  <a16:creationId xmlns:a16="http://schemas.microsoft.com/office/drawing/2014/main" id="{14A184C3-564A-A755-9330-E04249C11527}"/>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C2D4B8"/>
            </a:solidFill>
          </p:spPr>
          <p:txBody>
            <a:bodyPr/>
            <a:lstStyle/>
            <a:p>
              <a:endParaRPr lang="en-US"/>
            </a:p>
          </p:txBody>
        </p:sp>
      </p:grpSp>
      <p:grpSp>
        <p:nvGrpSpPr>
          <p:cNvPr id="27" name="Group 24">
            <a:extLst>
              <a:ext uri="{FF2B5EF4-FFF2-40B4-BE49-F238E27FC236}">
                <a16:creationId xmlns:a16="http://schemas.microsoft.com/office/drawing/2014/main" id="{53057BBA-9C38-70DF-BE2C-630D556F4140}"/>
              </a:ext>
            </a:extLst>
          </p:cNvPr>
          <p:cNvGrpSpPr>
            <a:grpSpLocks noChangeAspect="1"/>
          </p:cNvGrpSpPr>
          <p:nvPr/>
        </p:nvGrpSpPr>
        <p:grpSpPr>
          <a:xfrm>
            <a:off x="9057778" y="3388627"/>
            <a:ext cx="865753" cy="865753"/>
            <a:chOff x="0" y="0"/>
            <a:chExt cx="495300" cy="495300"/>
          </a:xfrm>
        </p:grpSpPr>
        <p:sp>
          <p:nvSpPr>
            <p:cNvPr id="28" name="Freeform 25">
              <a:extLst>
                <a:ext uri="{FF2B5EF4-FFF2-40B4-BE49-F238E27FC236}">
                  <a16:creationId xmlns:a16="http://schemas.microsoft.com/office/drawing/2014/main" id="{D72A94BB-67DA-327F-D2CA-1141262A39FE}"/>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FFFFFF"/>
            </a:solidFill>
          </p:spPr>
          <p:txBody>
            <a:bodyPr/>
            <a:lstStyle/>
            <a:p>
              <a:endParaRPr lang="en-US"/>
            </a:p>
          </p:txBody>
        </p:sp>
        <p:sp>
          <p:nvSpPr>
            <p:cNvPr id="29" name="Freeform 26">
              <a:extLst>
                <a:ext uri="{FF2B5EF4-FFF2-40B4-BE49-F238E27FC236}">
                  <a16:creationId xmlns:a16="http://schemas.microsoft.com/office/drawing/2014/main" id="{680D5613-FFC8-E612-14A8-E9C791AEF987}"/>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D8C1D6"/>
            </a:solidFill>
          </p:spPr>
          <p:txBody>
            <a:bodyPr/>
            <a:lstStyle/>
            <a:p>
              <a:endParaRPr lang="en-US"/>
            </a:p>
          </p:txBody>
        </p:sp>
      </p:grpSp>
      <p:sp>
        <p:nvSpPr>
          <p:cNvPr id="30" name="AutoShape 27">
            <a:extLst>
              <a:ext uri="{FF2B5EF4-FFF2-40B4-BE49-F238E27FC236}">
                <a16:creationId xmlns:a16="http://schemas.microsoft.com/office/drawing/2014/main" id="{4D647E14-85DD-E995-7533-C7C409E2AB2C}"/>
              </a:ext>
            </a:extLst>
          </p:cNvPr>
          <p:cNvSpPr/>
          <p:nvPr/>
        </p:nvSpPr>
        <p:spPr>
          <a:xfrm>
            <a:off x="2232264" y="4873352"/>
            <a:ext cx="1162755" cy="0"/>
          </a:xfrm>
          <a:prstGeom prst="line">
            <a:avLst/>
          </a:prstGeom>
          <a:ln w="28575" cap="rnd">
            <a:solidFill>
              <a:srgbClr val="F6EEDF"/>
            </a:solidFill>
            <a:prstDash val="sysDot"/>
            <a:headEnd type="none" w="sm" len="sm"/>
            <a:tailEnd type="none" w="sm" len="sm"/>
          </a:ln>
        </p:spPr>
        <p:txBody>
          <a:bodyPr/>
          <a:lstStyle/>
          <a:p>
            <a:endParaRPr lang="en-US" sz="2400">
              <a:latin typeface="Calibri" panose="020F0502020204030204" pitchFamily="34" charset="0"/>
              <a:cs typeface="Calibri" panose="020F0502020204030204" pitchFamily="34" charset="0"/>
            </a:endParaRPr>
          </a:p>
        </p:txBody>
      </p:sp>
      <p:sp>
        <p:nvSpPr>
          <p:cNvPr id="31" name="AutoShape 28">
            <a:extLst>
              <a:ext uri="{FF2B5EF4-FFF2-40B4-BE49-F238E27FC236}">
                <a16:creationId xmlns:a16="http://schemas.microsoft.com/office/drawing/2014/main" id="{40EDC606-DEFD-754F-FC6E-8C6CB8EBA0BC}"/>
              </a:ext>
            </a:extLst>
          </p:cNvPr>
          <p:cNvSpPr/>
          <p:nvPr/>
        </p:nvSpPr>
        <p:spPr>
          <a:xfrm>
            <a:off x="3901974" y="4873352"/>
            <a:ext cx="1162755" cy="0"/>
          </a:xfrm>
          <a:prstGeom prst="line">
            <a:avLst/>
          </a:prstGeom>
          <a:ln w="28575" cap="rnd">
            <a:solidFill>
              <a:srgbClr val="F6EEDF"/>
            </a:solidFill>
            <a:prstDash val="sysDot"/>
            <a:headEnd type="none" w="sm" len="sm"/>
            <a:tailEnd type="none" w="sm" len="sm"/>
          </a:ln>
        </p:spPr>
        <p:txBody>
          <a:bodyPr/>
          <a:lstStyle/>
          <a:p>
            <a:endParaRPr lang="en-US" sz="2400">
              <a:latin typeface="Calibri" panose="020F0502020204030204" pitchFamily="34" charset="0"/>
              <a:cs typeface="Calibri" panose="020F0502020204030204" pitchFamily="34" charset="0"/>
            </a:endParaRPr>
          </a:p>
        </p:txBody>
      </p:sp>
      <p:sp>
        <p:nvSpPr>
          <p:cNvPr id="32" name="AutoShape 29">
            <a:extLst>
              <a:ext uri="{FF2B5EF4-FFF2-40B4-BE49-F238E27FC236}">
                <a16:creationId xmlns:a16="http://schemas.microsoft.com/office/drawing/2014/main" id="{C19AEAB1-08A8-8935-3C13-EA15C6E27F28}"/>
              </a:ext>
            </a:extLst>
          </p:cNvPr>
          <p:cNvSpPr/>
          <p:nvPr/>
        </p:nvSpPr>
        <p:spPr>
          <a:xfrm>
            <a:off x="5570770" y="4873352"/>
            <a:ext cx="1162755" cy="0"/>
          </a:xfrm>
          <a:prstGeom prst="line">
            <a:avLst/>
          </a:prstGeom>
          <a:ln w="28575" cap="rnd">
            <a:solidFill>
              <a:srgbClr val="F6EEDF"/>
            </a:solidFill>
            <a:prstDash val="sysDot"/>
            <a:headEnd type="none" w="sm" len="sm"/>
            <a:tailEnd type="none" w="sm" len="sm"/>
          </a:ln>
        </p:spPr>
        <p:txBody>
          <a:bodyPr/>
          <a:lstStyle/>
          <a:p>
            <a:endParaRPr lang="en-US" sz="2400">
              <a:latin typeface="Calibri" panose="020F0502020204030204" pitchFamily="34" charset="0"/>
              <a:cs typeface="Calibri" panose="020F0502020204030204" pitchFamily="34" charset="0"/>
            </a:endParaRPr>
          </a:p>
        </p:txBody>
      </p:sp>
      <p:sp>
        <p:nvSpPr>
          <p:cNvPr id="33" name="AutoShape 30">
            <a:extLst>
              <a:ext uri="{FF2B5EF4-FFF2-40B4-BE49-F238E27FC236}">
                <a16:creationId xmlns:a16="http://schemas.microsoft.com/office/drawing/2014/main" id="{A0B5F8BB-B8C3-A082-72CA-D4F91BF29373}"/>
              </a:ext>
            </a:extLst>
          </p:cNvPr>
          <p:cNvSpPr/>
          <p:nvPr/>
        </p:nvSpPr>
        <p:spPr>
          <a:xfrm>
            <a:off x="7240481" y="4873352"/>
            <a:ext cx="1162755" cy="0"/>
          </a:xfrm>
          <a:prstGeom prst="line">
            <a:avLst/>
          </a:prstGeom>
          <a:ln w="28575" cap="rnd">
            <a:solidFill>
              <a:srgbClr val="F6EEDF"/>
            </a:solidFill>
            <a:prstDash val="sysDot"/>
            <a:headEnd type="none" w="sm" len="sm"/>
            <a:tailEnd type="none" w="sm" len="sm"/>
          </a:ln>
        </p:spPr>
        <p:txBody>
          <a:bodyPr/>
          <a:lstStyle/>
          <a:p>
            <a:endParaRPr lang="en-US" sz="2400">
              <a:latin typeface="Calibri" panose="020F0502020204030204" pitchFamily="34" charset="0"/>
              <a:cs typeface="Calibri" panose="020F0502020204030204" pitchFamily="34" charset="0"/>
            </a:endParaRPr>
          </a:p>
        </p:txBody>
      </p:sp>
      <p:sp>
        <p:nvSpPr>
          <p:cNvPr id="34" name="AutoShape 31">
            <a:extLst>
              <a:ext uri="{FF2B5EF4-FFF2-40B4-BE49-F238E27FC236}">
                <a16:creationId xmlns:a16="http://schemas.microsoft.com/office/drawing/2014/main" id="{D9BCD0A9-FA16-F542-E038-81684A46CEFD}"/>
              </a:ext>
            </a:extLst>
          </p:cNvPr>
          <p:cNvSpPr/>
          <p:nvPr/>
        </p:nvSpPr>
        <p:spPr>
          <a:xfrm>
            <a:off x="8909277" y="4873352"/>
            <a:ext cx="1162755" cy="0"/>
          </a:xfrm>
          <a:prstGeom prst="line">
            <a:avLst/>
          </a:prstGeom>
          <a:ln w="28575" cap="rnd">
            <a:solidFill>
              <a:srgbClr val="F6EEDF"/>
            </a:solidFill>
            <a:prstDash val="sysDot"/>
            <a:headEnd type="none" w="sm" len="sm"/>
            <a:tailEnd type="none" w="sm" len="sm"/>
          </a:ln>
        </p:spPr>
        <p:txBody>
          <a:bodyPr/>
          <a:lstStyle/>
          <a:p>
            <a:endParaRPr lang="en-US" sz="2400">
              <a:latin typeface="Calibri" panose="020F0502020204030204" pitchFamily="34" charset="0"/>
              <a:cs typeface="Calibri" panose="020F0502020204030204" pitchFamily="34" charset="0"/>
            </a:endParaRPr>
          </a:p>
        </p:txBody>
      </p:sp>
      <p:sp>
        <p:nvSpPr>
          <p:cNvPr id="35" name="Freeform 32">
            <a:extLst>
              <a:ext uri="{FF2B5EF4-FFF2-40B4-BE49-F238E27FC236}">
                <a16:creationId xmlns:a16="http://schemas.microsoft.com/office/drawing/2014/main" id="{4F865D7A-AA79-231C-9FE9-FAC6F3A5BD63}"/>
              </a:ext>
            </a:extLst>
          </p:cNvPr>
          <p:cNvSpPr/>
          <p:nvPr/>
        </p:nvSpPr>
        <p:spPr>
          <a:xfrm>
            <a:off x="2566228" y="3620720"/>
            <a:ext cx="494828" cy="410088"/>
          </a:xfrm>
          <a:custGeom>
            <a:avLst/>
            <a:gdLst/>
            <a:ahLst/>
            <a:cxnLst/>
            <a:rect l="l" t="t" r="r" b="b"/>
            <a:pathLst>
              <a:path w="494828" h="410088">
                <a:moveTo>
                  <a:pt x="0" y="0"/>
                </a:moveTo>
                <a:lnTo>
                  <a:pt x="494827" y="0"/>
                </a:lnTo>
                <a:lnTo>
                  <a:pt x="494827" y="410088"/>
                </a:lnTo>
                <a:lnTo>
                  <a:pt x="0" y="41008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6" name="Freeform 33">
            <a:extLst>
              <a:ext uri="{FF2B5EF4-FFF2-40B4-BE49-F238E27FC236}">
                <a16:creationId xmlns:a16="http://schemas.microsoft.com/office/drawing/2014/main" id="{26EDF224-F673-C754-3BFA-1C7DBD7D72E5}"/>
              </a:ext>
            </a:extLst>
          </p:cNvPr>
          <p:cNvSpPr/>
          <p:nvPr/>
        </p:nvSpPr>
        <p:spPr>
          <a:xfrm>
            <a:off x="9328345" y="3603848"/>
            <a:ext cx="340087" cy="443833"/>
          </a:xfrm>
          <a:custGeom>
            <a:avLst/>
            <a:gdLst/>
            <a:ahLst/>
            <a:cxnLst/>
            <a:rect l="l" t="t" r="r" b="b"/>
            <a:pathLst>
              <a:path w="340087" h="443833">
                <a:moveTo>
                  <a:pt x="0" y="0"/>
                </a:moveTo>
                <a:lnTo>
                  <a:pt x="340087" y="0"/>
                </a:lnTo>
                <a:lnTo>
                  <a:pt x="340087" y="443833"/>
                </a:lnTo>
                <a:lnTo>
                  <a:pt x="0" y="44383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7" name="Freeform 34">
            <a:extLst>
              <a:ext uri="{FF2B5EF4-FFF2-40B4-BE49-F238E27FC236}">
                <a16:creationId xmlns:a16="http://schemas.microsoft.com/office/drawing/2014/main" id="{6D29962F-FCB3-19D7-2F22-417E9BDB5AF6}"/>
              </a:ext>
            </a:extLst>
          </p:cNvPr>
          <p:cNvSpPr/>
          <p:nvPr/>
        </p:nvSpPr>
        <p:spPr>
          <a:xfrm>
            <a:off x="4331578" y="3633693"/>
            <a:ext cx="375622" cy="375622"/>
          </a:xfrm>
          <a:custGeom>
            <a:avLst/>
            <a:gdLst/>
            <a:ahLst/>
            <a:cxnLst/>
            <a:rect l="l" t="t" r="r" b="b"/>
            <a:pathLst>
              <a:path w="375622" h="375622">
                <a:moveTo>
                  <a:pt x="0" y="0"/>
                </a:moveTo>
                <a:lnTo>
                  <a:pt x="375621" y="0"/>
                </a:lnTo>
                <a:lnTo>
                  <a:pt x="375621" y="375622"/>
                </a:lnTo>
                <a:lnTo>
                  <a:pt x="0" y="37562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8" name="Freeform 35">
            <a:extLst>
              <a:ext uri="{FF2B5EF4-FFF2-40B4-BE49-F238E27FC236}">
                <a16:creationId xmlns:a16="http://schemas.microsoft.com/office/drawing/2014/main" id="{AEB89D11-E368-362E-83DA-925A37799D36}"/>
              </a:ext>
            </a:extLst>
          </p:cNvPr>
          <p:cNvSpPr/>
          <p:nvPr/>
        </p:nvSpPr>
        <p:spPr>
          <a:xfrm>
            <a:off x="7595613" y="3579232"/>
            <a:ext cx="451577" cy="451577"/>
          </a:xfrm>
          <a:custGeom>
            <a:avLst/>
            <a:gdLst/>
            <a:ahLst/>
            <a:cxnLst/>
            <a:rect l="l" t="t" r="r" b="b"/>
            <a:pathLst>
              <a:path w="451577" h="451577">
                <a:moveTo>
                  <a:pt x="0" y="0"/>
                </a:moveTo>
                <a:lnTo>
                  <a:pt x="451577" y="0"/>
                </a:lnTo>
                <a:lnTo>
                  <a:pt x="451577" y="451576"/>
                </a:lnTo>
                <a:lnTo>
                  <a:pt x="0" y="45157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9" name="Freeform 36">
            <a:extLst>
              <a:ext uri="{FF2B5EF4-FFF2-40B4-BE49-F238E27FC236}">
                <a16:creationId xmlns:a16="http://schemas.microsoft.com/office/drawing/2014/main" id="{C7F0FF5F-C93D-307D-B0F8-ABDA5814BFAF}"/>
              </a:ext>
            </a:extLst>
          </p:cNvPr>
          <p:cNvSpPr/>
          <p:nvPr/>
        </p:nvSpPr>
        <p:spPr>
          <a:xfrm>
            <a:off x="5990232" y="3620720"/>
            <a:ext cx="386677" cy="383777"/>
          </a:xfrm>
          <a:custGeom>
            <a:avLst/>
            <a:gdLst/>
            <a:ahLst/>
            <a:cxnLst/>
            <a:rect l="l" t="t" r="r" b="b"/>
            <a:pathLst>
              <a:path w="386677" h="383777">
                <a:moveTo>
                  <a:pt x="0" y="0"/>
                </a:moveTo>
                <a:lnTo>
                  <a:pt x="386678" y="0"/>
                </a:lnTo>
                <a:lnTo>
                  <a:pt x="386678" y="383777"/>
                </a:lnTo>
                <a:lnTo>
                  <a:pt x="0" y="383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0" name="TextBox 37">
            <a:extLst>
              <a:ext uri="{FF2B5EF4-FFF2-40B4-BE49-F238E27FC236}">
                <a16:creationId xmlns:a16="http://schemas.microsoft.com/office/drawing/2014/main" id="{8F583A31-8774-2D2E-B813-576AB2EF75F6}"/>
              </a:ext>
            </a:extLst>
          </p:cNvPr>
          <p:cNvSpPr txBox="1"/>
          <p:nvPr/>
        </p:nvSpPr>
        <p:spPr>
          <a:xfrm>
            <a:off x="2124863" y="4335509"/>
            <a:ext cx="1377557" cy="321691"/>
          </a:xfrm>
          <a:prstGeom prst="rect">
            <a:avLst/>
          </a:prstGeom>
        </p:spPr>
        <p:txBody>
          <a:bodyPr lIns="0" tIns="0" rIns="0" bIns="0" rtlCol="0" anchor="t">
            <a:spAutoFit/>
          </a:bodyPr>
          <a:lstStyle/>
          <a:p>
            <a:pPr algn="ctr">
              <a:lnSpc>
                <a:spcPts val="2520"/>
              </a:lnSpc>
            </a:pPr>
            <a:r>
              <a:rPr lang="en-US" sz="2400" spc="179">
                <a:solidFill>
                  <a:srgbClr val="6D4C44"/>
                </a:solidFill>
                <a:latin typeface="Montserrat"/>
                <a:ea typeface="Calibri (MS) Bold"/>
                <a:cs typeface="Calibri (MS) Bold"/>
                <a:sym typeface="Calibri (MS) Bold"/>
              </a:rPr>
              <a:t>STEP 1</a:t>
            </a:r>
          </a:p>
        </p:txBody>
      </p:sp>
      <p:sp>
        <p:nvSpPr>
          <p:cNvPr id="41" name="TextBox 38">
            <a:extLst>
              <a:ext uri="{FF2B5EF4-FFF2-40B4-BE49-F238E27FC236}">
                <a16:creationId xmlns:a16="http://schemas.microsoft.com/office/drawing/2014/main" id="{ED292DA9-6908-FA9B-9308-963E58DE5F27}"/>
              </a:ext>
            </a:extLst>
          </p:cNvPr>
          <p:cNvSpPr txBox="1"/>
          <p:nvPr/>
        </p:nvSpPr>
        <p:spPr>
          <a:xfrm>
            <a:off x="3794573" y="4335509"/>
            <a:ext cx="1377557" cy="321691"/>
          </a:xfrm>
          <a:prstGeom prst="rect">
            <a:avLst/>
          </a:prstGeom>
        </p:spPr>
        <p:txBody>
          <a:bodyPr lIns="0" tIns="0" rIns="0" bIns="0" rtlCol="0" anchor="t">
            <a:spAutoFit/>
          </a:bodyPr>
          <a:lstStyle/>
          <a:p>
            <a:pPr algn="ctr">
              <a:lnSpc>
                <a:spcPts val="2520"/>
              </a:lnSpc>
            </a:pPr>
            <a:r>
              <a:rPr lang="en-US" sz="2400" spc="179">
                <a:solidFill>
                  <a:srgbClr val="6D4C44"/>
                </a:solidFill>
                <a:latin typeface="Montserrat"/>
                <a:ea typeface="Calibri (MS) Bold"/>
                <a:cs typeface="Calibri (MS) Bold"/>
                <a:sym typeface="Calibri (MS) Bold"/>
              </a:rPr>
              <a:t>STEP 2</a:t>
            </a:r>
          </a:p>
        </p:txBody>
      </p:sp>
      <p:sp>
        <p:nvSpPr>
          <p:cNvPr id="42" name="TextBox 39">
            <a:extLst>
              <a:ext uri="{FF2B5EF4-FFF2-40B4-BE49-F238E27FC236}">
                <a16:creationId xmlns:a16="http://schemas.microsoft.com/office/drawing/2014/main" id="{1BB481D1-31EE-E36C-A3F0-FB4CED4F801E}"/>
              </a:ext>
            </a:extLst>
          </p:cNvPr>
          <p:cNvSpPr txBox="1"/>
          <p:nvPr/>
        </p:nvSpPr>
        <p:spPr>
          <a:xfrm>
            <a:off x="5463369" y="4335509"/>
            <a:ext cx="1377557" cy="321691"/>
          </a:xfrm>
          <a:prstGeom prst="rect">
            <a:avLst/>
          </a:prstGeom>
        </p:spPr>
        <p:txBody>
          <a:bodyPr lIns="0" tIns="0" rIns="0" bIns="0" rtlCol="0" anchor="t">
            <a:spAutoFit/>
          </a:bodyPr>
          <a:lstStyle/>
          <a:p>
            <a:pPr algn="ctr">
              <a:lnSpc>
                <a:spcPts val="2520"/>
              </a:lnSpc>
            </a:pPr>
            <a:r>
              <a:rPr lang="en-US" sz="2400" spc="179">
                <a:solidFill>
                  <a:srgbClr val="6D4C44"/>
                </a:solidFill>
                <a:latin typeface="Montserrat"/>
                <a:ea typeface="Calibri (MS) Bold"/>
                <a:cs typeface="Calibri (MS) Bold"/>
                <a:sym typeface="Calibri (MS) Bold"/>
              </a:rPr>
              <a:t>STEP 3</a:t>
            </a:r>
          </a:p>
        </p:txBody>
      </p:sp>
      <p:sp>
        <p:nvSpPr>
          <p:cNvPr id="43" name="TextBox 40">
            <a:extLst>
              <a:ext uri="{FF2B5EF4-FFF2-40B4-BE49-F238E27FC236}">
                <a16:creationId xmlns:a16="http://schemas.microsoft.com/office/drawing/2014/main" id="{9C59F135-B289-FFC1-D93E-11FEF87243AF}"/>
              </a:ext>
            </a:extLst>
          </p:cNvPr>
          <p:cNvSpPr txBox="1"/>
          <p:nvPr/>
        </p:nvSpPr>
        <p:spPr>
          <a:xfrm>
            <a:off x="7133080" y="4335509"/>
            <a:ext cx="1377557" cy="321691"/>
          </a:xfrm>
          <a:prstGeom prst="rect">
            <a:avLst/>
          </a:prstGeom>
        </p:spPr>
        <p:txBody>
          <a:bodyPr lIns="0" tIns="0" rIns="0" bIns="0" rtlCol="0" anchor="t">
            <a:spAutoFit/>
          </a:bodyPr>
          <a:lstStyle/>
          <a:p>
            <a:pPr algn="ctr">
              <a:lnSpc>
                <a:spcPts val="2520"/>
              </a:lnSpc>
            </a:pPr>
            <a:r>
              <a:rPr lang="en-US" sz="2400" spc="179">
                <a:solidFill>
                  <a:srgbClr val="6D4C44"/>
                </a:solidFill>
                <a:latin typeface="Montserrat"/>
                <a:ea typeface="Calibri (MS) Bold"/>
                <a:cs typeface="Calibri (MS) Bold"/>
                <a:sym typeface="Calibri (MS) Bold"/>
              </a:rPr>
              <a:t>STEP 4</a:t>
            </a:r>
          </a:p>
        </p:txBody>
      </p:sp>
      <p:sp>
        <p:nvSpPr>
          <p:cNvPr id="44" name="TextBox 41">
            <a:extLst>
              <a:ext uri="{FF2B5EF4-FFF2-40B4-BE49-F238E27FC236}">
                <a16:creationId xmlns:a16="http://schemas.microsoft.com/office/drawing/2014/main" id="{389D463A-B672-D44C-8D58-259CDA49B1B3}"/>
              </a:ext>
            </a:extLst>
          </p:cNvPr>
          <p:cNvSpPr txBox="1"/>
          <p:nvPr/>
        </p:nvSpPr>
        <p:spPr>
          <a:xfrm>
            <a:off x="8801876" y="4335509"/>
            <a:ext cx="1377557" cy="321691"/>
          </a:xfrm>
          <a:prstGeom prst="rect">
            <a:avLst/>
          </a:prstGeom>
        </p:spPr>
        <p:txBody>
          <a:bodyPr lIns="0" tIns="0" rIns="0" bIns="0" rtlCol="0" anchor="t">
            <a:spAutoFit/>
          </a:bodyPr>
          <a:lstStyle/>
          <a:p>
            <a:pPr algn="ctr">
              <a:lnSpc>
                <a:spcPts val="2520"/>
              </a:lnSpc>
            </a:pPr>
            <a:r>
              <a:rPr lang="en-US" sz="2400" spc="179">
                <a:solidFill>
                  <a:srgbClr val="6D4C44"/>
                </a:solidFill>
                <a:latin typeface="Montserrat"/>
                <a:ea typeface="Calibri (MS) Bold"/>
                <a:cs typeface="Calibri (MS) Bold"/>
                <a:sym typeface="Calibri (MS) Bold"/>
              </a:rPr>
              <a:t>STEP 5</a:t>
            </a:r>
          </a:p>
        </p:txBody>
      </p:sp>
      <p:sp>
        <p:nvSpPr>
          <p:cNvPr id="45" name="TextBox 42">
            <a:extLst>
              <a:ext uri="{FF2B5EF4-FFF2-40B4-BE49-F238E27FC236}">
                <a16:creationId xmlns:a16="http://schemas.microsoft.com/office/drawing/2014/main" id="{C889B57C-622B-EA02-8755-EF3088F92E59}"/>
              </a:ext>
            </a:extLst>
          </p:cNvPr>
          <p:cNvSpPr txBox="1"/>
          <p:nvPr/>
        </p:nvSpPr>
        <p:spPr>
          <a:xfrm>
            <a:off x="2063695" y="5033141"/>
            <a:ext cx="1499892" cy="769441"/>
          </a:xfrm>
          <a:prstGeom prst="rect">
            <a:avLst/>
          </a:prstGeom>
        </p:spPr>
        <p:txBody>
          <a:bodyPr lIns="0" tIns="0" rIns="0" bIns="0" rtlCol="0" anchor="t">
            <a:spAutoFit/>
          </a:bodyPr>
          <a:lstStyle/>
          <a:p>
            <a:pPr algn="ctr">
              <a:lnSpc>
                <a:spcPts val="1960"/>
              </a:lnSpc>
            </a:pPr>
            <a:r>
              <a:rPr lang="en-US" sz="2000" dirty="0">
                <a:solidFill>
                  <a:srgbClr val="6D4C44"/>
                </a:solidFill>
                <a:latin typeface="Montserrat"/>
                <a:ea typeface="Calibri (MS)"/>
                <a:cs typeface="Calibri"/>
                <a:sym typeface="Calibri (MS)"/>
              </a:rPr>
              <a:t>Decide on a research project</a:t>
            </a:r>
          </a:p>
        </p:txBody>
      </p:sp>
      <p:sp>
        <p:nvSpPr>
          <p:cNvPr id="46" name="TextBox 43">
            <a:extLst>
              <a:ext uri="{FF2B5EF4-FFF2-40B4-BE49-F238E27FC236}">
                <a16:creationId xmlns:a16="http://schemas.microsoft.com/office/drawing/2014/main" id="{FFE199EF-2B0D-0C1E-4A79-B95DC66A7363}"/>
              </a:ext>
            </a:extLst>
          </p:cNvPr>
          <p:cNvSpPr txBox="1"/>
          <p:nvPr/>
        </p:nvSpPr>
        <p:spPr>
          <a:xfrm>
            <a:off x="3741761" y="5033141"/>
            <a:ext cx="1483181" cy="1025922"/>
          </a:xfrm>
          <a:prstGeom prst="rect">
            <a:avLst/>
          </a:prstGeom>
        </p:spPr>
        <p:txBody>
          <a:bodyPr lIns="0" tIns="0" rIns="0" bIns="0" rtlCol="0" anchor="t">
            <a:spAutoFit/>
          </a:bodyPr>
          <a:lstStyle/>
          <a:p>
            <a:pPr algn="ctr">
              <a:lnSpc>
                <a:spcPts val="1960"/>
              </a:lnSpc>
            </a:pPr>
            <a:r>
              <a:rPr lang="en-US" sz="2000">
                <a:solidFill>
                  <a:srgbClr val="6D4C44"/>
                </a:solidFill>
                <a:latin typeface="Montserrat"/>
                <a:ea typeface="Calibri (MS)"/>
                <a:cs typeface="Calibri"/>
                <a:sym typeface="Calibri (MS)"/>
              </a:rPr>
              <a:t>Complete an ethics application form</a:t>
            </a:r>
          </a:p>
        </p:txBody>
      </p:sp>
      <p:sp>
        <p:nvSpPr>
          <p:cNvPr id="47" name="TextBox 44">
            <a:extLst>
              <a:ext uri="{FF2B5EF4-FFF2-40B4-BE49-F238E27FC236}">
                <a16:creationId xmlns:a16="http://schemas.microsoft.com/office/drawing/2014/main" id="{06F9D573-B582-7A4C-5C3E-2D2633EBFAE5}"/>
              </a:ext>
            </a:extLst>
          </p:cNvPr>
          <p:cNvSpPr txBox="1"/>
          <p:nvPr/>
        </p:nvSpPr>
        <p:spPr>
          <a:xfrm>
            <a:off x="5407956" y="5033141"/>
            <a:ext cx="1488384" cy="1294329"/>
          </a:xfrm>
          <a:prstGeom prst="rect">
            <a:avLst/>
          </a:prstGeom>
        </p:spPr>
        <p:txBody>
          <a:bodyPr lIns="0" tIns="0" rIns="0" bIns="0" rtlCol="0" anchor="t">
            <a:spAutoFit/>
          </a:bodyPr>
          <a:lstStyle/>
          <a:p>
            <a:pPr algn="ctr">
              <a:lnSpc>
                <a:spcPts val="1960"/>
              </a:lnSpc>
            </a:pPr>
            <a:r>
              <a:rPr lang="en-US" sz="2400">
                <a:solidFill>
                  <a:srgbClr val="6D4C44"/>
                </a:solidFill>
                <a:latin typeface="Montserrat"/>
                <a:ea typeface="Calibri (MS)"/>
                <a:cs typeface="Calibri" panose="020F0502020204030204" pitchFamily="34" charset="0"/>
                <a:sym typeface="Calibri (MS)"/>
              </a:rPr>
              <a:t>Ethics forms are sent off for approval</a:t>
            </a:r>
          </a:p>
        </p:txBody>
      </p:sp>
      <p:sp>
        <p:nvSpPr>
          <p:cNvPr id="48" name="TextBox 45">
            <a:extLst>
              <a:ext uri="{FF2B5EF4-FFF2-40B4-BE49-F238E27FC236}">
                <a16:creationId xmlns:a16="http://schemas.microsoft.com/office/drawing/2014/main" id="{39D2DFB3-08A1-D2CD-5097-3A20C3DE20AA}"/>
              </a:ext>
            </a:extLst>
          </p:cNvPr>
          <p:cNvSpPr txBox="1"/>
          <p:nvPr/>
        </p:nvSpPr>
        <p:spPr>
          <a:xfrm>
            <a:off x="7085256" y="5033141"/>
            <a:ext cx="1473206" cy="1299523"/>
          </a:xfrm>
          <a:prstGeom prst="rect">
            <a:avLst/>
          </a:prstGeom>
        </p:spPr>
        <p:txBody>
          <a:bodyPr lIns="0" tIns="0" rIns="0" bIns="0" rtlCol="0" anchor="t">
            <a:spAutoFit/>
          </a:bodyPr>
          <a:lstStyle/>
          <a:p>
            <a:pPr algn="ctr">
              <a:lnSpc>
                <a:spcPts val="1960"/>
              </a:lnSpc>
            </a:pPr>
            <a:r>
              <a:rPr lang="en-US" sz="2400">
                <a:solidFill>
                  <a:srgbClr val="6D4C44"/>
                </a:solidFill>
                <a:latin typeface="Montserrat"/>
                <a:ea typeface="Calibri (MS)"/>
                <a:cs typeface="Calibri" panose="020F0502020204030204" pitchFamily="34" charset="0"/>
                <a:sym typeface="Calibri (MS)"/>
              </a:rPr>
              <a:t>Revisions needed before approval is given</a:t>
            </a:r>
          </a:p>
        </p:txBody>
      </p:sp>
      <p:sp>
        <p:nvSpPr>
          <p:cNvPr id="49" name="TextBox 46">
            <a:extLst>
              <a:ext uri="{FF2B5EF4-FFF2-40B4-BE49-F238E27FC236}">
                <a16:creationId xmlns:a16="http://schemas.microsoft.com/office/drawing/2014/main" id="{116574B6-949C-0360-15E5-8B64A7F6ADF8}"/>
              </a:ext>
            </a:extLst>
          </p:cNvPr>
          <p:cNvSpPr txBox="1"/>
          <p:nvPr/>
        </p:nvSpPr>
        <p:spPr>
          <a:xfrm>
            <a:off x="8881131" y="5033141"/>
            <a:ext cx="1219047" cy="1538883"/>
          </a:xfrm>
          <a:prstGeom prst="rect">
            <a:avLst/>
          </a:prstGeom>
        </p:spPr>
        <p:txBody>
          <a:bodyPr wrap="square" lIns="0" tIns="0" rIns="0" bIns="0" rtlCol="0" anchor="t">
            <a:spAutoFit/>
          </a:bodyPr>
          <a:lstStyle/>
          <a:p>
            <a:pPr algn="ctr">
              <a:lnSpc>
                <a:spcPts val="1960"/>
              </a:lnSpc>
            </a:pPr>
            <a:r>
              <a:rPr lang="en-US">
                <a:solidFill>
                  <a:srgbClr val="6D4C44"/>
                </a:solidFill>
                <a:latin typeface="Montserrat"/>
                <a:ea typeface="Calibri (MS)"/>
                <a:cs typeface="Calibri"/>
                <a:sym typeface="Calibri (MS)"/>
              </a:rPr>
              <a:t>Ethics is approved and you can begin your project</a:t>
            </a:r>
          </a:p>
        </p:txBody>
      </p:sp>
      <p:sp>
        <p:nvSpPr>
          <p:cNvPr id="2" name="Title 1">
            <a:extLst>
              <a:ext uri="{FF2B5EF4-FFF2-40B4-BE49-F238E27FC236}">
                <a16:creationId xmlns:a16="http://schemas.microsoft.com/office/drawing/2014/main" id="{9BEF890A-57E4-54D9-CD03-E72E57E2A121}"/>
              </a:ext>
            </a:extLst>
          </p:cNvPr>
          <p:cNvSpPr>
            <a:spLocks noGrp="1"/>
          </p:cNvSpPr>
          <p:nvPr>
            <p:ph type="title"/>
          </p:nvPr>
        </p:nvSpPr>
        <p:spPr>
          <a:xfrm>
            <a:off x="3632564" y="354532"/>
            <a:ext cx="4920916" cy="535531"/>
          </a:xfrm>
        </p:spPr>
        <p:txBody>
          <a:bodyPr/>
          <a:lstStyle/>
          <a:p>
            <a:pPr algn="ctr"/>
            <a:r>
              <a:rPr lang="en-US" sz="4000">
                <a:latin typeface="Ems bolder font"/>
                <a:ea typeface="Calibri"/>
                <a:cs typeface="Calibri"/>
              </a:rPr>
              <a:t>Ethics application</a:t>
            </a:r>
          </a:p>
        </p:txBody>
      </p:sp>
    </p:spTree>
    <p:extLst>
      <p:ext uri="{BB962C8B-B14F-4D97-AF65-F5344CB8AC3E}">
        <p14:creationId xmlns:p14="http://schemas.microsoft.com/office/powerpoint/2010/main" val="263459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blue and black rectangle&#10;&#10;AI-generated content may be incorrect.">
            <a:extLst>
              <a:ext uri="{FF2B5EF4-FFF2-40B4-BE49-F238E27FC236}">
                <a16:creationId xmlns:a16="http://schemas.microsoft.com/office/drawing/2014/main" id="{7329335E-7A01-CBC6-E086-94D406841036}"/>
              </a:ext>
            </a:extLst>
          </p:cNvPr>
          <p:cNvPicPr>
            <a:picLocks noChangeAspect="1"/>
          </p:cNvPicPr>
          <p:nvPr/>
        </p:nvPicPr>
        <p:blipFill>
          <a:blip r:embed="rId4"/>
          <a:stretch>
            <a:fillRect/>
          </a:stretch>
        </p:blipFill>
        <p:spPr>
          <a:xfrm>
            <a:off x="-96659" y="1564105"/>
            <a:ext cx="12291741" cy="741949"/>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3278301" y="421375"/>
            <a:ext cx="5622758" cy="535531"/>
          </a:xfrm>
        </p:spPr>
        <p:txBody>
          <a:bodyPr/>
          <a:lstStyle/>
          <a:p>
            <a:pPr algn="ctr"/>
            <a:r>
              <a:rPr lang="en-US" sz="4000">
                <a:latin typeface="Ems bolder font"/>
                <a:ea typeface="Calibri"/>
                <a:cs typeface="Calibri"/>
              </a:rPr>
              <a:t>Activity 3: Ethics form</a:t>
            </a:r>
          </a:p>
        </p:txBody>
      </p:sp>
      <p:sp>
        <p:nvSpPr>
          <p:cNvPr id="10" name="TextBox 9">
            <a:extLst>
              <a:ext uri="{FF2B5EF4-FFF2-40B4-BE49-F238E27FC236}">
                <a16:creationId xmlns:a16="http://schemas.microsoft.com/office/drawing/2014/main" id="{C87ECFF1-4E04-472C-A6EB-E9D602E076CA}"/>
              </a:ext>
            </a:extLst>
          </p:cNvPr>
          <p:cNvSpPr txBox="1"/>
          <p:nvPr/>
        </p:nvSpPr>
        <p:spPr>
          <a:xfrm>
            <a:off x="611349" y="1750413"/>
            <a:ext cx="10875723" cy="369332"/>
          </a:xfrm>
          <a:prstGeom prst="rect">
            <a:avLst/>
          </a:prstGeom>
          <a:noFill/>
        </p:spPr>
        <p:txBody>
          <a:bodyPr wrap="square" lIns="91440" tIns="45720" rIns="91440" bIns="45720" anchor="t">
            <a:spAutoFit/>
          </a:bodyPr>
          <a:lstStyle/>
          <a:p>
            <a:pPr marL="0" indent="0">
              <a:buNone/>
            </a:pPr>
            <a:r>
              <a:rPr lang="en-GB" b="1">
                <a:latin typeface="Montserrat" panose="00000500000000000000" pitchFamily="2" charset="0"/>
                <a:ea typeface="Calibri"/>
                <a:cs typeface="Calibri"/>
              </a:rPr>
              <a:t>Your next task will be to begin filling out the ethics form using the information provided.</a:t>
            </a:r>
            <a:endParaRPr lang="en-US" b="1">
              <a:latin typeface="Montserrat" panose="00000500000000000000" pitchFamily="2" charset="0"/>
              <a:ea typeface="Calibri"/>
              <a:cs typeface="Calibri"/>
            </a:endParaRPr>
          </a:p>
        </p:txBody>
      </p:sp>
      <p:pic>
        <p:nvPicPr>
          <p:cNvPr id="6" name="Picture 5" descr="A blue and white page with text and images&#10;&#10;AI-generated content may be incorrect.">
            <a:extLst>
              <a:ext uri="{FF2B5EF4-FFF2-40B4-BE49-F238E27FC236}">
                <a16:creationId xmlns:a16="http://schemas.microsoft.com/office/drawing/2014/main" id="{49D039AD-CF71-9B00-1B70-0764809E829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630090" y="2439797"/>
            <a:ext cx="3133035" cy="4316972"/>
          </a:xfrm>
          <a:prstGeom prst="rect">
            <a:avLst/>
          </a:prstGeom>
        </p:spPr>
      </p:pic>
      <p:pic>
        <p:nvPicPr>
          <p:cNvPr id="9" name="Picture 8" descr="A screenshot of a cell phone&#10;&#10;AI-generated content may be incorrect.">
            <a:extLst>
              <a:ext uri="{FF2B5EF4-FFF2-40B4-BE49-F238E27FC236}">
                <a16:creationId xmlns:a16="http://schemas.microsoft.com/office/drawing/2014/main" id="{9DF7805C-8569-C0A2-9ED3-D5182B29997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897866" y="2439797"/>
            <a:ext cx="3133035" cy="4295788"/>
          </a:xfrm>
          <a:prstGeom prst="rect">
            <a:avLst/>
          </a:prstGeom>
        </p:spPr>
      </p:pic>
    </p:spTree>
    <p:extLst>
      <p:ext uri="{BB962C8B-B14F-4D97-AF65-F5344CB8AC3E}">
        <p14:creationId xmlns:p14="http://schemas.microsoft.com/office/powerpoint/2010/main" val="975022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23" name="Picture 22" descr="A blue and black rectangle&#10;&#10;AI-generated content may be incorrect.">
            <a:extLst>
              <a:ext uri="{FF2B5EF4-FFF2-40B4-BE49-F238E27FC236}">
                <a16:creationId xmlns:a16="http://schemas.microsoft.com/office/drawing/2014/main" id="{05DB6981-117D-C035-9D36-885084F7A6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659" y="1490579"/>
            <a:ext cx="8107426" cy="741949"/>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329679" y="1551030"/>
            <a:ext cx="7206894" cy="643463"/>
          </a:xfrm>
        </p:spPr>
        <p:txBody>
          <a:bodyPr lIns="91440" tIns="45720" rIns="91440" bIns="45720" anchor="t"/>
          <a:lstStyle/>
          <a:p>
            <a:pPr marL="0" indent="0" algn="ctr">
              <a:buNone/>
            </a:pPr>
            <a:r>
              <a:rPr lang="en-GB" sz="2000" i="1">
                <a:latin typeface="Montserrat"/>
                <a:cs typeface="Calibri"/>
              </a:rPr>
              <a:t>You will need to find answers to the following questions:</a:t>
            </a:r>
          </a:p>
          <a:p>
            <a:pPr marL="0" indent="0">
              <a:buNone/>
            </a:pPr>
            <a:endParaRPr lang="en-GB" sz="2400" i="1">
              <a:latin typeface="Calibri" panose="020F0502020204030204" pitchFamily="34" charset="0"/>
              <a:cs typeface="Calibri" panose="020F0502020204030204" pitchFamily="34" charset="0"/>
            </a:endParaRPr>
          </a:p>
        </p:txBody>
      </p:sp>
      <p:sp>
        <p:nvSpPr>
          <p:cNvPr id="3" name="Freeform 2">
            <a:extLst>
              <a:ext uri="{FF2B5EF4-FFF2-40B4-BE49-F238E27FC236}">
                <a16:creationId xmlns:a16="http://schemas.microsoft.com/office/drawing/2014/main" id="{84914975-266C-D62A-33C5-2E25388E08AB}"/>
              </a:ext>
            </a:extLst>
          </p:cNvPr>
          <p:cNvSpPr/>
          <p:nvPr/>
        </p:nvSpPr>
        <p:spPr>
          <a:xfrm>
            <a:off x="204116" y="2552797"/>
            <a:ext cx="1970055" cy="192673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latin typeface="Calibri" panose="020F0502020204030204" pitchFamily="34" charset="0"/>
              <a:cs typeface="Calibri" panose="020F0502020204030204" pitchFamily="34" charset="0"/>
            </a:endParaRPr>
          </a:p>
        </p:txBody>
      </p:sp>
      <p:sp>
        <p:nvSpPr>
          <p:cNvPr id="5" name="Freeform 4">
            <a:extLst>
              <a:ext uri="{FF2B5EF4-FFF2-40B4-BE49-F238E27FC236}">
                <a16:creationId xmlns:a16="http://schemas.microsoft.com/office/drawing/2014/main" id="{8E8C1A64-6C42-DCEE-3584-6F66302BDA6C}"/>
              </a:ext>
            </a:extLst>
          </p:cNvPr>
          <p:cNvSpPr/>
          <p:nvPr/>
        </p:nvSpPr>
        <p:spPr>
          <a:xfrm>
            <a:off x="2582881" y="2552797"/>
            <a:ext cx="1970055" cy="192673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B958C6B3-1877-2D91-2663-FA5EEBD3531E}"/>
              </a:ext>
            </a:extLst>
          </p:cNvPr>
          <p:cNvSpPr/>
          <p:nvPr/>
        </p:nvSpPr>
        <p:spPr>
          <a:xfrm>
            <a:off x="1455797" y="4695066"/>
            <a:ext cx="1970055" cy="192673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540837F0-9557-10F9-00EA-023E5657AEBD}"/>
              </a:ext>
            </a:extLst>
          </p:cNvPr>
          <p:cNvSpPr txBox="1"/>
          <p:nvPr/>
        </p:nvSpPr>
        <p:spPr>
          <a:xfrm>
            <a:off x="203349" y="2687353"/>
            <a:ext cx="1956265" cy="1877437"/>
          </a:xfrm>
          <a:prstGeom prst="rect">
            <a:avLst/>
          </a:prstGeom>
          <a:noFill/>
        </p:spPr>
        <p:txBody>
          <a:bodyPr wrap="square" lIns="91440" tIns="45720" rIns="91440" bIns="45720" rtlCol="0" anchor="t">
            <a:spAutoFit/>
          </a:bodyPr>
          <a:lstStyle/>
          <a:p>
            <a:pPr algn="ctr"/>
            <a:r>
              <a:rPr lang="en-GB" sz="2000" b="1">
                <a:latin typeface="Montserrat" panose="00000500000000000000" pitchFamily="2" charset="0"/>
                <a:ea typeface="Calibri"/>
                <a:cs typeface="Calibri"/>
              </a:rPr>
              <a:t>What</a:t>
            </a:r>
            <a:r>
              <a:rPr lang="en-GB" sz="2000">
                <a:latin typeface="Montserrat" panose="00000500000000000000" pitchFamily="2" charset="0"/>
                <a:ea typeface="Calibri"/>
                <a:cs typeface="Calibri"/>
              </a:rPr>
              <a:t> is your research </a:t>
            </a:r>
            <a:r>
              <a:rPr lang="en-GB" sz="2000">
                <a:solidFill>
                  <a:schemeClr val="accent2"/>
                </a:solidFill>
                <a:latin typeface="Montserrat" panose="00000500000000000000" pitchFamily="2" charset="0"/>
                <a:ea typeface="Calibri"/>
                <a:cs typeface="Calibri"/>
              </a:rPr>
              <a:t>question </a:t>
            </a:r>
            <a:r>
              <a:rPr lang="en-GB" sz="2000">
                <a:latin typeface="Montserrat" panose="00000500000000000000" pitchFamily="2" charset="0"/>
                <a:ea typeface="Calibri"/>
                <a:cs typeface="Calibri"/>
              </a:rPr>
              <a:t>and </a:t>
            </a:r>
            <a:r>
              <a:rPr lang="en-GB" sz="2000" b="1">
                <a:latin typeface="Montserrat" panose="00000500000000000000" pitchFamily="2" charset="0"/>
                <a:ea typeface="Calibri"/>
                <a:cs typeface="Calibri"/>
              </a:rPr>
              <a:t>why</a:t>
            </a:r>
            <a:r>
              <a:rPr lang="en-GB" sz="2000">
                <a:latin typeface="Montserrat" panose="00000500000000000000" pitchFamily="2" charset="0"/>
                <a:ea typeface="Calibri"/>
                <a:cs typeface="Calibri"/>
              </a:rPr>
              <a:t> is it important?</a:t>
            </a:r>
            <a:endParaRPr lang="en-US">
              <a:latin typeface="Montserrat" panose="00000500000000000000" pitchFamily="2" charset="0"/>
            </a:endParaRPr>
          </a:p>
          <a:p>
            <a:endParaRPr lang="en-GB" sz="16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3B1864E3-CF5C-67B7-B48F-38012B94DC9C}"/>
              </a:ext>
            </a:extLst>
          </p:cNvPr>
          <p:cNvSpPr txBox="1"/>
          <p:nvPr/>
        </p:nvSpPr>
        <p:spPr>
          <a:xfrm>
            <a:off x="2680212" y="2689589"/>
            <a:ext cx="1739388" cy="1938992"/>
          </a:xfrm>
          <a:prstGeom prst="rect">
            <a:avLst/>
          </a:prstGeom>
          <a:noFill/>
        </p:spPr>
        <p:txBody>
          <a:bodyPr wrap="square" lIns="91440" tIns="45720" rIns="91440" bIns="45720" anchor="t">
            <a:spAutoFit/>
          </a:bodyPr>
          <a:lstStyle/>
          <a:p>
            <a:pPr algn="ctr"/>
            <a:r>
              <a:rPr lang="en-GB" sz="2000" b="1">
                <a:latin typeface="Montserrat" panose="00000500000000000000" pitchFamily="2" charset="0"/>
                <a:ea typeface="Calibri"/>
                <a:cs typeface="Calibri"/>
              </a:rPr>
              <a:t>Who</a:t>
            </a:r>
            <a:r>
              <a:rPr lang="en-GB" sz="2000">
                <a:latin typeface="Montserrat" panose="00000500000000000000" pitchFamily="2" charset="0"/>
                <a:ea typeface="Calibri"/>
                <a:cs typeface="Calibri"/>
              </a:rPr>
              <a:t> are your research </a:t>
            </a:r>
            <a:r>
              <a:rPr lang="en-GB" sz="2000">
                <a:solidFill>
                  <a:schemeClr val="accent2"/>
                </a:solidFill>
                <a:latin typeface="Montserrat" panose="00000500000000000000" pitchFamily="2" charset="0"/>
                <a:ea typeface="Calibri"/>
                <a:cs typeface="Calibri"/>
              </a:rPr>
              <a:t>participants</a:t>
            </a:r>
            <a:r>
              <a:rPr lang="en-GB" sz="2000">
                <a:latin typeface="Montserrat" panose="00000500000000000000" pitchFamily="2" charset="0"/>
                <a:ea typeface="Calibri"/>
                <a:cs typeface="Calibri"/>
              </a:rPr>
              <a:t> going to be? </a:t>
            </a:r>
            <a:endParaRPr lang="en-US" sz="2000">
              <a:latin typeface="Montserrat" panose="00000500000000000000" pitchFamily="2" charset="0"/>
              <a:ea typeface="Calibri"/>
              <a:cs typeface="Calibri"/>
            </a:endParaRPr>
          </a:p>
        </p:txBody>
      </p:sp>
      <p:sp>
        <p:nvSpPr>
          <p:cNvPr id="13" name="TextBox 12">
            <a:extLst>
              <a:ext uri="{FF2B5EF4-FFF2-40B4-BE49-F238E27FC236}">
                <a16:creationId xmlns:a16="http://schemas.microsoft.com/office/drawing/2014/main" id="{0A7EC2CE-6B3B-3F3A-EFF1-CF5C7BA01758}"/>
              </a:ext>
            </a:extLst>
          </p:cNvPr>
          <p:cNvSpPr txBox="1"/>
          <p:nvPr/>
        </p:nvSpPr>
        <p:spPr>
          <a:xfrm>
            <a:off x="1481715" y="4792707"/>
            <a:ext cx="1948874" cy="2000548"/>
          </a:xfrm>
          <a:prstGeom prst="rect">
            <a:avLst/>
          </a:prstGeom>
          <a:noFill/>
        </p:spPr>
        <p:txBody>
          <a:bodyPr wrap="square" lIns="91440" tIns="45720" rIns="91440" bIns="45720" anchor="t">
            <a:spAutoFit/>
          </a:bodyPr>
          <a:lstStyle/>
          <a:p>
            <a:pPr algn="ctr"/>
            <a:r>
              <a:rPr lang="en-GB" b="1">
                <a:latin typeface="Montserrat" panose="00000500000000000000" pitchFamily="2" charset="0"/>
                <a:ea typeface="Calibri"/>
                <a:cs typeface="Calibri"/>
              </a:rPr>
              <a:t>Who</a:t>
            </a:r>
            <a:r>
              <a:rPr lang="en-GB">
                <a:latin typeface="Montserrat" panose="00000500000000000000" pitchFamily="2" charset="0"/>
                <a:ea typeface="Calibri"/>
                <a:cs typeface="Calibri"/>
              </a:rPr>
              <a:t> will your </a:t>
            </a:r>
            <a:r>
              <a:rPr lang="en-GB">
                <a:solidFill>
                  <a:srgbClr val="FF0000"/>
                </a:solidFill>
                <a:latin typeface="Montserrat" panose="00000500000000000000" pitchFamily="2" charset="0"/>
                <a:ea typeface="Calibri"/>
                <a:cs typeface="Calibri"/>
              </a:rPr>
              <a:t>Gatekeeper</a:t>
            </a:r>
            <a:r>
              <a:rPr lang="en-GB">
                <a:latin typeface="Montserrat" panose="00000500000000000000" pitchFamily="2" charset="0"/>
                <a:ea typeface="Calibri"/>
                <a:cs typeface="Calibri"/>
              </a:rPr>
              <a:t> be? (Note: Full name  &amp; job role/title  are required.)</a:t>
            </a:r>
            <a:endParaRPr lang="en-US">
              <a:latin typeface="Montserrat" panose="00000500000000000000" pitchFamily="2" charset="0"/>
              <a:ea typeface="Calibri"/>
              <a:cs typeface="Calibri"/>
            </a:endParaRPr>
          </a:p>
          <a:p>
            <a:pPr marL="0" indent="0">
              <a:buNone/>
            </a:pPr>
            <a:endParaRPr lang="en-GB" sz="1600">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62DBFC38-4791-D2A2-6066-C44CCBD63C9B}"/>
              </a:ext>
            </a:extLst>
          </p:cNvPr>
          <p:cNvGrpSpPr/>
          <p:nvPr/>
        </p:nvGrpSpPr>
        <p:grpSpPr>
          <a:xfrm>
            <a:off x="7541733" y="2517319"/>
            <a:ext cx="1970055" cy="2031325"/>
            <a:chOff x="8854529" y="4818856"/>
            <a:chExt cx="1970055" cy="2031325"/>
          </a:xfrm>
        </p:grpSpPr>
        <p:sp>
          <p:nvSpPr>
            <p:cNvPr id="9" name="Freeform 8">
              <a:extLst>
                <a:ext uri="{FF2B5EF4-FFF2-40B4-BE49-F238E27FC236}">
                  <a16:creationId xmlns:a16="http://schemas.microsoft.com/office/drawing/2014/main" id="{41A4E06C-1E89-EF6B-C8B5-A7F43D2697DB}"/>
                </a:ext>
              </a:extLst>
            </p:cNvPr>
            <p:cNvSpPr/>
            <p:nvPr/>
          </p:nvSpPr>
          <p:spPr>
            <a:xfrm>
              <a:off x="8854529" y="4878200"/>
              <a:ext cx="1970055" cy="192673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4E032B6F-EFAA-5989-C833-104F8F616A7B}"/>
                </a:ext>
              </a:extLst>
            </p:cNvPr>
            <p:cNvSpPr txBox="1"/>
            <p:nvPr/>
          </p:nvSpPr>
          <p:spPr>
            <a:xfrm>
              <a:off x="8854529" y="4818856"/>
              <a:ext cx="1948874" cy="2031325"/>
            </a:xfrm>
            <a:prstGeom prst="rect">
              <a:avLst/>
            </a:prstGeom>
            <a:noFill/>
          </p:spPr>
          <p:txBody>
            <a:bodyPr wrap="square" lIns="91440" tIns="45720" rIns="91440" bIns="45720" anchor="t">
              <a:spAutoFit/>
            </a:bodyPr>
            <a:lstStyle/>
            <a:p>
              <a:pPr algn="ctr"/>
              <a:r>
                <a:rPr lang="en-GB" b="1">
                  <a:latin typeface="Montserrat" panose="00000500000000000000" pitchFamily="2" charset="0"/>
                  <a:ea typeface="Calibri"/>
                  <a:cs typeface="Calibri"/>
                </a:rPr>
                <a:t>What </a:t>
              </a:r>
              <a:r>
                <a:rPr lang="en-GB">
                  <a:latin typeface="Montserrat" panose="00000500000000000000" pitchFamily="2" charset="0"/>
                  <a:ea typeface="Calibri"/>
                  <a:cs typeface="Calibri"/>
                </a:rPr>
                <a:t>is your research </a:t>
              </a:r>
              <a:r>
                <a:rPr lang="en-GB">
                  <a:solidFill>
                    <a:schemeClr val="accent2"/>
                  </a:solidFill>
                  <a:latin typeface="Montserrat" panose="00000500000000000000" pitchFamily="2" charset="0"/>
                  <a:ea typeface="Calibri"/>
                  <a:cs typeface="Calibri"/>
                </a:rPr>
                <a:t>study design</a:t>
              </a:r>
              <a:r>
                <a:rPr lang="en-GB">
                  <a:latin typeface="Montserrat" panose="00000500000000000000" pitchFamily="2" charset="0"/>
                  <a:ea typeface="Calibri"/>
                  <a:cs typeface="Calibri"/>
                </a:rPr>
                <a:t>? (E.g., survey, interviews or other method(s))</a:t>
              </a:r>
              <a:endParaRPr lang="en-US">
                <a:latin typeface="Montserrat" panose="00000500000000000000" pitchFamily="2" charset="0"/>
              </a:endParaRPr>
            </a:p>
          </p:txBody>
        </p:sp>
      </p:grpSp>
      <p:sp>
        <p:nvSpPr>
          <p:cNvPr id="18" name="Freeform 17">
            <a:extLst>
              <a:ext uri="{FF2B5EF4-FFF2-40B4-BE49-F238E27FC236}">
                <a16:creationId xmlns:a16="http://schemas.microsoft.com/office/drawing/2014/main" id="{EC24A7E5-5DFD-B0E0-543D-2D9D072BAF39}"/>
              </a:ext>
            </a:extLst>
          </p:cNvPr>
          <p:cNvSpPr/>
          <p:nvPr/>
        </p:nvSpPr>
        <p:spPr>
          <a:xfrm>
            <a:off x="9839557" y="2570073"/>
            <a:ext cx="1970055" cy="192673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latin typeface="Calibri" panose="020F0502020204030204" pitchFamily="34" charset="0"/>
              <a:cs typeface="Calibri" panose="020F0502020204030204" pitchFamily="34" charset="0"/>
            </a:endParaRPr>
          </a:p>
        </p:txBody>
      </p:sp>
      <p:grpSp>
        <p:nvGrpSpPr>
          <p:cNvPr id="20" name="Group 19">
            <a:extLst>
              <a:ext uri="{FF2B5EF4-FFF2-40B4-BE49-F238E27FC236}">
                <a16:creationId xmlns:a16="http://schemas.microsoft.com/office/drawing/2014/main" id="{7E4AC419-3815-969A-1F88-A170A48D5BF4}"/>
              </a:ext>
            </a:extLst>
          </p:cNvPr>
          <p:cNvGrpSpPr/>
          <p:nvPr/>
        </p:nvGrpSpPr>
        <p:grpSpPr>
          <a:xfrm>
            <a:off x="8574524" y="4695481"/>
            <a:ext cx="2027837" cy="1926730"/>
            <a:chOff x="7628071" y="2773097"/>
            <a:chExt cx="2027837" cy="1926730"/>
          </a:xfrm>
        </p:grpSpPr>
        <p:sp>
          <p:nvSpPr>
            <p:cNvPr id="15" name="Freeform 14">
              <a:extLst>
                <a:ext uri="{FF2B5EF4-FFF2-40B4-BE49-F238E27FC236}">
                  <a16:creationId xmlns:a16="http://schemas.microsoft.com/office/drawing/2014/main" id="{ED860F2A-3AF1-1A1D-0391-6E2421248D09}"/>
                </a:ext>
              </a:extLst>
            </p:cNvPr>
            <p:cNvSpPr/>
            <p:nvPr/>
          </p:nvSpPr>
          <p:spPr>
            <a:xfrm>
              <a:off x="7628071" y="2773097"/>
              <a:ext cx="1970055" cy="192673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CE73B4FD-427E-37FF-C67A-FFBC4DF207B4}"/>
                </a:ext>
              </a:extLst>
            </p:cNvPr>
            <p:cNvSpPr txBox="1"/>
            <p:nvPr/>
          </p:nvSpPr>
          <p:spPr>
            <a:xfrm>
              <a:off x="7679854" y="2921774"/>
              <a:ext cx="1976054" cy="1754326"/>
            </a:xfrm>
            <a:prstGeom prst="rect">
              <a:avLst/>
            </a:prstGeom>
            <a:noFill/>
          </p:spPr>
          <p:txBody>
            <a:bodyPr wrap="square" lIns="91440" tIns="45720" rIns="91440" bIns="45720" anchor="t">
              <a:spAutoFit/>
            </a:bodyPr>
            <a:lstStyle/>
            <a:p>
              <a:pPr algn="ctr"/>
              <a:r>
                <a:rPr lang="en-GB" b="1">
                  <a:latin typeface="Montserrat" panose="00000500000000000000" pitchFamily="2" charset="0"/>
                  <a:ea typeface="Calibri"/>
                  <a:cs typeface="Calibri"/>
                </a:rPr>
                <a:t>How</a:t>
              </a:r>
              <a:r>
                <a:rPr lang="en-GB">
                  <a:latin typeface="Montserrat" panose="00000500000000000000" pitchFamily="2" charset="0"/>
                  <a:ea typeface="Calibri"/>
                  <a:cs typeface="Calibri"/>
                </a:rPr>
                <a:t> are you going to </a:t>
              </a:r>
              <a:r>
                <a:rPr lang="en-GB">
                  <a:solidFill>
                    <a:schemeClr val="accent2"/>
                  </a:solidFill>
                  <a:latin typeface="Montserrat" panose="00000500000000000000" pitchFamily="2" charset="0"/>
                  <a:ea typeface="Calibri"/>
                  <a:cs typeface="Calibri"/>
                </a:rPr>
                <a:t>collect </a:t>
              </a:r>
              <a:r>
                <a:rPr lang="en-GB">
                  <a:latin typeface="Montserrat" panose="00000500000000000000" pitchFamily="2" charset="0"/>
                  <a:ea typeface="Calibri"/>
                  <a:cs typeface="Calibri"/>
                </a:rPr>
                <a:t>your data? (E.g., Epicollect5 / Qualtrics)</a:t>
              </a:r>
              <a:endParaRPr lang="en-US">
                <a:latin typeface="Montserrat" panose="00000500000000000000" pitchFamily="2" charset="0"/>
                <a:ea typeface="Calibri"/>
                <a:cs typeface="Calibri"/>
              </a:endParaRPr>
            </a:p>
          </p:txBody>
        </p:sp>
      </p:grpSp>
      <p:sp>
        <p:nvSpPr>
          <p:cNvPr id="25" name="TextBox 24">
            <a:extLst>
              <a:ext uri="{FF2B5EF4-FFF2-40B4-BE49-F238E27FC236}">
                <a16:creationId xmlns:a16="http://schemas.microsoft.com/office/drawing/2014/main" id="{B0D0E077-6127-F32A-5E89-BCC8D6CF7014}"/>
              </a:ext>
            </a:extLst>
          </p:cNvPr>
          <p:cNvSpPr txBox="1"/>
          <p:nvPr/>
        </p:nvSpPr>
        <p:spPr>
          <a:xfrm>
            <a:off x="9923146" y="2726329"/>
            <a:ext cx="1809559" cy="1477328"/>
          </a:xfrm>
          <a:prstGeom prst="rect">
            <a:avLst/>
          </a:prstGeom>
          <a:noFill/>
        </p:spPr>
        <p:txBody>
          <a:bodyPr wrap="square" lIns="91440" tIns="45720" rIns="91440" bIns="45720" anchor="t">
            <a:spAutoFit/>
          </a:bodyPr>
          <a:lstStyle/>
          <a:p>
            <a:pPr algn="ctr"/>
            <a:r>
              <a:rPr lang="en-GB" b="1">
                <a:latin typeface="Montserrat" panose="00000500000000000000" pitchFamily="2" charset="0"/>
                <a:ea typeface="Calibri"/>
                <a:cs typeface="Calibri"/>
              </a:rPr>
              <a:t>What</a:t>
            </a:r>
            <a:r>
              <a:rPr lang="en-GB">
                <a:latin typeface="Montserrat" panose="00000500000000000000" pitchFamily="2" charset="0"/>
                <a:ea typeface="Calibri"/>
                <a:cs typeface="Calibri"/>
              </a:rPr>
              <a:t> are the SPECIFIC</a:t>
            </a:r>
            <a:r>
              <a:rPr lang="en-GB">
                <a:solidFill>
                  <a:schemeClr val="accent2"/>
                </a:solidFill>
                <a:latin typeface="Montserrat" panose="00000500000000000000" pitchFamily="2" charset="0"/>
                <a:ea typeface="Calibri"/>
                <a:cs typeface="Calibri"/>
              </a:rPr>
              <a:t> questions </a:t>
            </a:r>
            <a:r>
              <a:rPr lang="en-GB">
                <a:latin typeface="Montserrat" panose="00000500000000000000" pitchFamily="2" charset="0"/>
                <a:ea typeface="Calibri"/>
                <a:cs typeface="Calibri"/>
              </a:rPr>
              <a:t>you will ask your participants?</a:t>
            </a:r>
            <a:endParaRPr lang="en-US">
              <a:latin typeface="Montserrat" panose="00000500000000000000" pitchFamily="2" charset="0"/>
              <a:ea typeface="Calibri"/>
              <a:cs typeface="Calibri"/>
            </a:endParaRPr>
          </a:p>
        </p:txBody>
      </p:sp>
      <p:pic>
        <p:nvPicPr>
          <p:cNvPr id="36" name="Picture 35" descr="A person holding a book&#10;&#10;Description automatically generated">
            <a:extLst>
              <a:ext uri="{FF2B5EF4-FFF2-40B4-BE49-F238E27FC236}">
                <a16:creationId xmlns:a16="http://schemas.microsoft.com/office/drawing/2014/main" id="{5B40C16E-9CB1-BF3A-5C11-D26F0F35377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24475" y="2633741"/>
            <a:ext cx="1820393" cy="3871102"/>
          </a:xfrm>
          <a:prstGeom prst="rect">
            <a:avLst/>
          </a:prstGeom>
        </p:spPr>
      </p:pic>
      <p:sp>
        <p:nvSpPr>
          <p:cNvPr id="21" name="Title 1">
            <a:extLst>
              <a:ext uri="{FF2B5EF4-FFF2-40B4-BE49-F238E27FC236}">
                <a16:creationId xmlns:a16="http://schemas.microsoft.com/office/drawing/2014/main" id="{C4DC1B7E-7834-91D4-337C-79E400A2028A}"/>
              </a:ext>
            </a:extLst>
          </p:cNvPr>
          <p:cNvSpPr>
            <a:spLocks noGrp="1"/>
          </p:cNvSpPr>
          <p:nvPr>
            <p:ph type="title"/>
          </p:nvPr>
        </p:nvSpPr>
        <p:spPr>
          <a:xfrm>
            <a:off x="1232931" y="381269"/>
            <a:ext cx="11177337" cy="535531"/>
          </a:xfrm>
        </p:spPr>
        <p:txBody>
          <a:bodyPr/>
          <a:lstStyle/>
          <a:p>
            <a:pPr algn="ctr"/>
            <a:r>
              <a:rPr lang="en-US" sz="4000">
                <a:latin typeface="Ems bolder font"/>
                <a:ea typeface="Calibri"/>
                <a:cs typeface="Calibri"/>
              </a:rPr>
              <a:t>Ethics form – Information required </a:t>
            </a:r>
          </a:p>
        </p:txBody>
      </p:sp>
    </p:spTree>
    <p:extLst>
      <p:ext uri="{BB962C8B-B14F-4D97-AF65-F5344CB8AC3E}">
        <p14:creationId xmlns:p14="http://schemas.microsoft.com/office/powerpoint/2010/main" val="281810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4"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6" name="Picture 5" descr="A blue and black rectangle&#10;&#10;AI-generated content may be incorrect.">
            <a:extLst>
              <a:ext uri="{FF2B5EF4-FFF2-40B4-BE49-F238E27FC236}">
                <a16:creationId xmlns:a16="http://schemas.microsoft.com/office/drawing/2014/main" id="{3021A262-7815-8984-6260-5AF3401CB102}"/>
              </a:ext>
            </a:extLst>
          </p:cNvPr>
          <p:cNvPicPr>
            <a:picLocks noChangeAspect="1"/>
          </p:cNvPicPr>
          <p:nvPr/>
        </p:nvPicPr>
        <p:blipFill>
          <a:blip r:embed="rId5"/>
          <a:stretch>
            <a:fillRect/>
          </a:stretch>
        </p:blipFill>
        <p:spPr>
          <a:xfrm>
            <a:off x="16974" y="1370264"/>
            <a:ext cx="6677004" cy="5487738"/>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112616" y="394638"/>
            <a:ext cx="10515600" cy="535531"/>
          </a:xfrm>
        </p:spPr>
        <p:txBody>
          <a:bodyPr/>
          <a:lstStyle/>
          <a:p>
            <a:pPr algn="ctr"/>
            <a:r>
              <a:rPr lang="en-US" sz="4000">
                <a:latin typeface="Ems bolder font"/>
                <a:ea typeface="Calibri"/>
                <a:cs typeface="Calibri"/>
              </a:rPr>
              <a:t>Guidance to help with your ethics form</a:t>
            </a: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323378" y="1792330"/>
            <a:ext cx="5446676" cy="4284013"/>
          </a:xfrm>
        </p:spPr>
        <p:txBody>
          <a:bodyPr lIns="91440" tIns="45720" rIns="91440" bIns="45720" anchor="t"/>
          <a:lstStyle/>
          <a:p>
            <a:pPr marL="0" indent="0">
              <a:buNone/>
            </a:pPr>
            <a:r>
              <a:rPr lang="en-GB" sz="2000" b="1" kern="0">
                <a:latin typeface="Montserrat" panose="00000500000000000000" pitchFamily="2" charset="0"/>
                <a:ea typeface="Calibri"/>
                <a:cs typeface="Calibri"/>
                <a:sym typeface="Arial"/>
              </a:rPr>
              <a:t>What is your research question and why is it important?</a:t>
            </a:r>
            <a:endParaRPr lang="en-GB" sz="2000" b="1" kern="0">
              <a:latin typeface="Montserrat" panose="00000500000000000000" pitchFamily="2" charset="0"/>
              <a:ea typeface="Calibri"/>
              <a:cs typeface="Calibri"/>
            </a:endParaRPr>
          </a:p>
          <a:p>
            <a:pPr marL="0" indent="0">
              <a:buNone/>
            </a:pPr>
            <a:endParaRPr lang="en-US" sz="2000">
              <a:latin typeface="Montserrat" panose="00000500000000000000" pitchFamily="2" charset="0"/>
              <a:ea typeface="Calibri"/>
              <a:cs typeface="Calibri" panose="020F0502020204030204" pitchFamily="34" charset="0"/>
            </a:endParaRPr>
          </a:p>
          <a:p>
            <a:pPr marL="0" indent="0">
              <a:buFont typeface="Arial" panose="020B0604020202020204" pitchFamily="34" charset="0"/>
              <a:buNone/>
            </a:pPr>
            <a:r>
              <a:rPr lang="en-US" sz="2000">
                <a:latin typeface="Montserrat" panose="00000500000000000000" pitchFamily="2" charset="0"/>
                <a:ea typeface="Calibri"/>
                <a:cs typeface="Calibri"/>
              </a:rPr>
              <a:t>Give the title of the question first!</a:t>
            </a:r>
          </a:p>
          <a:p>
            <a:pPr marL="0" indent="0">
              <a:buFont typeface="Arial" panose="020B0604020202020204" pitchFamily="34" charset="0"/>
              <a:buNone/>
            </a:pPr>
            <a:endParaRPr lang="en-US" sz="2000">
              <a:latin typeface="Montserrat" panose="00000500000000000000" pitchFamily="2" charset="0"/>
              <a:ea typeface="Calibri"/>
              <a:cs typeface="Calibri" panose="020F0502020204030204" pitchFamily="34" charset="0"/>
            </a:endParaRPr>
          </a:p>
          <a:p>
            <a:pPr marL="0" indent="0">
              <a:buFont typeface="Arial" panose="020B0604020202020204" pitchFamily="34" charset="0"/>
              <a:buNone/>
            </a:pPr>
            <a:r>
              <a:rPr lang="en-US" sz="2000">
                <a:latin typeface="Montserrat" panose="00000500000000000000" pitchFamily="2" charset="0"/>
                <a:ea typeface="Calibri"/>
                <a:cs typeface="Calibri"/>
              </a:rPr>
              <a:t>Outline the background of your project in this part of the form. You also need to think about:</a:t>
            </a:r>
          </a:p>
          <a:p>
            <a:r>
              <a:rPr lang="en-US" sz="2000">
                <a:latin typeface="Montserrat" panose="00000500000000000000" pitchFamily="2" charset="0"/>
                <a:ea typeface="Calibri"/>
                <a:cs typeface="Calibri"/>
              </a:rPr>
              <a:t>What is your aim?</a:t>
            </a:r>
          </a:p>
          <a:p>
            <a:r>
              <a:rPr lang="en-US" sz="2000">
                <a:latin typeface="Montserrat" panose="00000500000000000000" pitchFamily="2" charset="0"/>
                <a:ea typeface="Calibri"/>
                <a:cs typeface="Calibri"/>
              </a:rPr>
              <a:t>What are your objectives?</a:t>
            </a:r>
          </a:p>
          <a:p>
            <a:r>
              <a:rPr lang="en-US" sz="2000">
                <a:latin typeface="Montserrat" panose="00000500000000000000" pitchFamily="2" charset="0"/>
                <a:ea typeface="Calibri"/>
                <a:cs typeface="Calibri"/>
              </a:rPr>
              <a:t>What are your expected outcomes?</a:t>
            </a:r>
          </a:p>
          <a:p>
            <a:pPr marL="0" indent="0">
              <a:buNone/>
            </a:pPr>
            <a:endParaRPr lang="en-US" sz="2400">
              <a:latin typeface="Calibri" panose="020F0502020204030204" pitchFamily="34" charset="0"/>
              <a:ea typeface="Calibri"/>
              <a:cs typeface="Calibri" panose="020F0502020204030204" pitchFamily="34" charset="0"/>
            </a:endParaRPr>
          </a:p>
        </p:txBody>
      </p:sp>
      <p:sp>
        <p:nvSpPr>
          <p:cNvPr id="5" name="Freeform 5">
            <a:extLst>
              <a:ext uri="{FF2B5EF4-FFF2-40B4-BE49-F238E27FC236}">
                <a16:creationId xmlns:a16="http://schemas.microsoft.com/office/drawing/2014/main" id="{36DAABC1-F32B-F293-2334-C2E07C5346BB}"/>
              </a:ext>
            </a:extLst>
          </p:cNvPr>
          <p:cNvSpPr/>
          <p:nvPr/>
        </p:nvSpPr>
        <p:spPr>
          <a:xfrm>
            <a:off x="6699467" y="1346298"/>
            <a:ext cx="5395616" cy="5443612"/>
          </a:xfrm>
          <a:custGeom>
            <a:avLst/>
            <a:gdLst/>
            <a:ahLst/>
            <a:cxnLst/>
            <a:rect l="l" t="t" r="r" b="b"/>
            <a:pathLst>
              <a:path w="5878002" h="5826569">
                <a:moveTo>
                  <a:pt x="0" y="0"/>
                </a:moveTo>
                <a:lnTo>
                  <a:pt x="5878002" y="0"/>
                </a:lnTo>
                <a:lnTo>
                  <a:pt x="5878002" y="5826569"/>
                </a:lnTo>
                <a:lnTo>
                  <a:pt x="0" y="582656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6">
            <a:extLst>
              <a:ext uri="{FF2B5EF4-FFF2-40B4-BE49-F238E27FC236}">
                <a16:creationId xmlns:a16="http://schemas.microsoft.com/office/drawing/2014/main" id="{C71E60EC-8A7E-3EB7-C696-DB910B0BF836}"/>
              </a:ext>
            </a:extLst>
          </p:cNvPr>
          <p:cNvSpPr txBox="1"/>
          <p:nvPr/>
        </p:nvSpPr>
        <p:spPr>
          <a:xfrm>
            <a:off x="7104473" y="2782669"/>
            <a:ext cx="1318890" cy="646331"/>
          </a:xfrm>
          <a:prstGeom prst="rect">
            <a:avLst/>
          </a:prstGeom>
          <a:noFill/>
        </p:spPr>
        <p:txBody>
          <a:bodyPr wrap="square" rtlCol="0">
            <a:spAutoFit/>
          </a:bodyPr>
          <a:lstStyle/>
          <a:p>
            <a:pPr algn="ctr"/>
            <a:r>
              <a:rPr lang="en-US">
                <a:latin typeface="Montserrat"/>
                <a:cs typeface="Calibri" panose="020F0502020204030204" pitchFamily="34" charset="0"/>
              </a:rPr>
              <a:t>Study design</a:t>
            </a:r>
          </a:p>
        </p:txBody>
      </p:sp>
      <p:sp>
        <p:nvSpPr>
          <p:cNvPr id="8" name="TextBox 7">
            <a:extLst>
              <a:ext uri="{FF2B5EF4-FFF2-40B4-BE49-F238E27FC236}">
                <a16:creationId xmlns:a16="http://schemas.microsoft.com/office/drawing/2014/main" id="{1FB31FAB-9350-7DE0-FA59-DA3E9768A54A}"/>
              </a:ext>
            </a:extLst>
          </p:cNvPr>
          <p:cNvSpPr txBox="1"/>
          <p:nvPr/>
        </p:nvSpPr>
        <p:spPr>
          <a:xfrm>
            <a:off x="7175597" y="4676419"/>
            <a:ext cx="1285500" cy="584775"/>
          </a:xfrm>
          <a:prstGeom prst="rect">
            <a:avLst/>
          </a:prstGeom>
          <a:noFill/>
        </p:spPr>
        <p:txBody>
          <a:bodyPr wrap="square" lIns="91440" tIns="45720" rIns="91440" bIns="45720" rtlCol="0" anchor="t">
            <a:spAutoFit/>
          </a:bodyPr>
          <a:lstStyle/>
          <a:p>
            <a:pPr algn="ctr"/>
            <a:r>
              <a:rPr lang="en-US" sz="1600">
                <a:latin typeface="Montserrat"/>
                <a:cs typeface="Calibri"/>
              </a:rPr>
              <a:t>Why this question?</a:t>
            </a:r>
          </a:p>
        </p:txBody>
      </p:sp>
      <p:sp>
        <p:nvSpPr>
          <p:cNvPr id="9" name="TextBox 8">
            <a:extLst>
              <a:ext uri="{FF2B5EF4-FFF2-40B4-BE49-F238E27FC236}">
                <a16:creationId xmlns:a16="http://schemas.microsoft.com/office/drawing/2014/main" id="{8168C43B-1C81-56C1-EAE3-EC01E6196B24}"/>
              </a:ext>
            </a:extLst>
          </p:cNvPr>
          <p:cNvSpPr txBox="1"/>
          <p:nvPr/>
        </p:nvSpPr>
        <p:spPr>
          <a:xfrm>
            <a:off x="8589555" y="5786231"/>
            <a:ext cx="1468388" cy="338554"/>
          </a:xfrm>
          <a:prstGeom prst="rect">
            <a:avLst/>
          </a:prstGeom>
          <a:noFill/>
        </p:spPr>
        <p:txBody>
          <a:bodyPr wrap="square" lIns="91440" tIns="45720" rIns="91440" bIns="45720" rtlCol="0" anchor="t">
            <a:spAutoFit/>
          </a:bodyPr>
          <a:lstStyle/>
          <a:p>
            <a:pPr algn="ctr"/>
            <a:r>
              <a:rPr lang="en-US" sz="1600">
                <a:latin typeface="Montserrat"/>
                <a:cs typeface="Calibri"/>
              </a:rPr>
              <a:t>Background</a:t>
            </a:r>
          </a:p>
        </p:txBody>
      </p:sp>
      <p:sp>
        <p:nvSpPr>
          <p:cNvPr id="10" name="TextBox 9">
            <a:extLst>
              <a:ext uri="{FF2B5EF4-FFF2-40B4-BE49-F238E27FC236}">
                <a16:creationId xmlns:a16="http://schemas.microsoft.com/office/drawing/2014/main" id="{9DA4653E-1E42-0609-EABA-0C35E47A0649}"/>
              </a:ext>
            </a:extLst>
          </p:cNvPr>
          <p:cNvSpPr txBox="1"/>
          <p:nvPr/>
        </p:nvSpPr>
        <p:spPr>
          <a:xfrm>
            <a:off x="10344056" y="4748990"/>
            <a:ext cx="1188355" cy="523220"/>
          </a:xfrm>
          <a:prstGeom prst="rect">
            <a:avLst/>
          </a:prstGeom>
          <a:noFill/>
        </p:spPr>
        <p:txBody>
          <a:bodyPr wrap="square" lIns="91440" tIns="45720" rIns="91440" bIns="45720" rtlCol="0" anchor="t">
            <a:spAutoFit/>
          </a:bodyPr>
          <a:lstStyle/>
          <a:p>
            <a:pPr algn="ctr"/>
            <a:r>
              <a:rPr lang="en-US" sz="1400">
                <a:latin typeface="Montserrat"/>
                <a:cs typeface="Calibri"/>
              </a:rPr>
              <a:t>Expected outcomes</a:t>
            </a:r>
          </a:p>
        </p:txBody>
      </p:sp>
      <p:sp>
        <p:nvSpPr>
          <p:cNvPr id="11" name="TextBox 10">
            <a:extLst>
              <a:ext uri="{FF2B5EF4-FFF2-40B4-BE49-F238E27FC236}">
                <a16:creationId xmlns:a16="http://schemas.microsoft.com/office/drawing/2014/main" id="{BD61B2E5-6CC8-295D-F135-1CA4E3325C2E}"/>
              </a:ext>
            </a:extLst>
          </p:cNvPr>
          <p:cNvSpPr txBox="1"/>
          <p:nvPr/>
        </p:nvSpPr>
        <p:spPr>
          <a:xfrm>
            <a:off x="10278789" y="2782668"/>
            <a:ext cx="1318890" cy="923330"/>
          </a:xfrm>
          <a:prstGeom prst="rect">
            <a:avLst/>
          </a:prstGeom>
          <a:noFill/>
        </p:spPr>
        <p:txBody>
          <a:bodyPr wrap="square" rtlCol="0">
            <a:spAutoFit/>
          </a:bodyPr>
          <a:lstStyle/>
          <a:p>
            <a:pPr algn="ctr"/>
            <a:r>
              <a:rPr lang="en-US">
                <a:latin typeface="Montserrat"/>
                <a:cs typeface="Calibri" panose="020F0502020204030204" pitchFamily="34" charset="0"/>
              </a:rPr>
              <a:t>Title of your project</a:t>
            </a:r>
          </a:p>
        </p:txBody>
      </p:sp>
      <p:sp>
        <p:nvSpPr>
          <p:cNvPr id="12" name="TextBox 11">
            <a:extLst>
              <a:ext uri="{FF2B5EF4-FFF2-40B4-BE49-F238E27FC236}">
                <a16:creationId xmlns:a16="http://schemas.microsoft.com/office/drawing/2014/main" id="{70D5E7F4-EAB4-D5DD-216E-32820D653635}"/>
              </a:ext>
            </a:extLst>
          </p:cNvPr>
          <p:cNvSpPr txBox="1"/>
          <p:nvPr/>
        </p:nvSpPr>
        <p:spPr>
          <a:xfrm>
            <a:off x="8739053" y="1793302"/>
            <a:ext cx="1318890" cy="584775"/>
          </a:xfrm>
          <a:prstGeom prst="rect">
            <a:avLst/>
          </a:prstGeom>
          <a:noFill/>
        </p:spPr>
        <p:txBody>
          <a:bodyPr wrap="square" lIns="91440" tIns="45720" rIns="91440" bIns="45720" rtlCol="0" anchor="t">
            <a:spAutoFit/>
          </a:bodyPr>
          <a:lstStyle/>
          <a:p>
            <a:pPr algn="ctr"/>
            <a:r>
              <a:rPr lang="en-US" sz="1600">
                <a:latin typeface="Montserrat"/>
              </a:rPr>
              <a:t>Aim &amp; objectives</a:t>
            </a:r>
          </a:p>
        </p:txBody>
      </p:sp>
      <p:sp>
        <p:nvSpPr>
          <p:cNvPr id="13" name="Oval 12">
            <a:extLst>
              <a:ext uri="{FF2B5EF4-FFF2-40B4-BE49-F238E27FC236}">
                <a16:creationId xmlns:a16="http://schemas.microsoft.com/office/drawing/2014/main" id="{5C854180-33D8-712D-B0DD-C7CD6AA8D52E}"/>
              </a:ext>
            </a:extLst>
          </p:cNvPr>
          <p:cNvSpPr/>
          <p:nvPr/>
        </p:nvSpPr>
        <p:spPr>
          <a:xfrm>
            <a:off x="8575901" y="3335510"/>
            <a:ext cx="1468388" cy="1473200"/>
          </a:xfrm>
          <a:prstGeom prst="ellipse">
            <a:avLst/>
          </a:prstGeom>
          <a:solidFill>
            <a:schemeClr val="bg2">
              <a:lumMod val="9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D0AF1844-B29F-3133-FA9F-2D393E5B3100}"/>
              </a:ext>
            </a:extLst>
          </p:cNvPr>
          <p:cNvSpPr txBox="1"/>
          <p:nvPr/>
        </p:nvSpPr>
        <p:spPr>
          <a:xfrm>
            <a:off x="8659221" y="3748944"/>
            <a:ext cx="1301747" cy="646331"/>
          </a:xfrm>
          <a:prstGeom prst="rect">
            <a:avLst/>
          </a:prstGeom>
          <a:noFill/>
        </p:spPr>
        <p:txBody>
          <a:bodyPr wrap="square" rtlCol="0">
            <a:spAutoFit/>
          </a:bodyPr>
          <a:lstStyle/>
          <a:p>
            <a:pPr algn="ctr"/>
            <a:r>
              <a:rPr lang="en-US">
                <a:latin typeface="Montserrat"/>
              </a:rPr>
              <a:t>Research question</a:t>
            </a:r>
          </a:p>
        </p:txBody>
      </p:sp>
    </p:spTree>
    <p:extLst>
      <p:ext uri="{BB962C8B-B14F-4D97-AF65-F5344CB8AC3E}">
        <p14:creationId xmlns:p14="http://schemas.microsoft.com/office/powerpoint/2010/main" val="828552357"/>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7" name="Picture 6" descr="A blue and black rectangle&#10;&#10;AI-generated content may be incorrect.">
            <a:extLst>
              <a:ext uri="{FF2B5EF4-FFF2-40B4-BE49-F238E27FC236}">
                <a16:creationId xmlns:a16="http://schemas.microsoft.com/office/drawing/2014/main" id="{D6A9F798-CE1A-1BF0-9515-535A6BAE70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0658" y="1497264"/>
            <a:ext cx="5547373" cy="5113423"/>
          </a:xfrm>
          <a:prstGeom prst="rect">
            <a:avLst/>
          </a:prstGeom>
        </p:spPr>
      </p:pic>
      <p:pic>
        <p:nvPicPr>
          <p:cNvPr id="9" name="Picture 8" descr="A blue and black rectangle&#10;&#10;AI-generated content may be incorrect.">
            <a:extLst>
              <a:ext uri="{FF2B5EF4-FFF2-40B4-BE49-F238E27FC236}">
                <a16:creationId xmlns:a16="http://schemas.microsoft.com/office/drawing/2014/main" id="{99483486-C2E7-3117-6349-990A7548EA5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90531" y="3908927"/>
            <a:ext cx="6316057" cy="2787317"/>
          </a:xfrm>
          <a:prstGeom prst="rect">
            <a:avLst/>
          </a:prstGeom>
        </p:spPr>
      </p:pic>
      <p:pic>
        <p:nvPicPr>
          <p:cNvPr id="13" name="Picture 12" descr="A blue and black rectangle&#10;&#10;AI-generated content may be incorrect.">
            <a:extLst>
              <a:ext uri="{FF2B5EF4-FFF2-40B4-BE49-F238E27FC236}">
                <a16:creationId xmlns:a16="http://schemas.microsoft.com/office/drawing/2014/main" id="{1D6A0722-FECC-AFD9-F6A3-5681F26DC3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91869" y="1497262"/>
            <a:ext cx="6115531" cy="2513265"/>
          </a:xfrm>
          <a:prstGeom prst="rect">
            <a:avLst/>
          </a:prstGeom>
        </p:spPr>
      </p:pic>
      <p:sp>
        <p:nvSpPr>
          <p:cNvPr id="6" name="Content Placeholder 16">
            <a:extLst>
              <a:ext uri="{FF2B5EF4-FFF2-40B4-BE49-F238E27FC236}">
                <a16:creationId xmlns:a16="http://schemas.microsoft.com/office/drawing/2014/main" id="{206A368E-9F40-6B74-3290-0C5898659DDF}"/>
              </a:ext>
            </a:extLst>
          </p:cNvPr>
          <p:cNvSpPr txBox="1">
            <a:spLocks/>
          </p:cNvSpPr>
          <p:nvPr/>
        </p:nvSpPr>
        <p:spPr>
          <a:xfrm>
            <a:off x="483038" y="2137502"/>
            <a:ext cx="5122902" cy="25838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kern="0">
                <a:solidFill>
                  <a:srgbClr val="595959"/>
                </a:solidFill>
                <a:latin typeface="Montserrat" panose="00000500000000000000" pitchFamily="2" charset="0"/>
                <a:ea typeface="Calibri"/>
                <a:cs typeface="Calibri" panose="020F0502020204030204" pitchFamily="34" charset="0"/>
                <a:sym typeface="Arial"/>
              </a:rPr>
              <a:t>What is your research study design?</a:t>
            </a:r>
            <a:endParaRPr lang="en-GB" sz="2400" b="1" kern="0">
              <a:solidFill>
                <a:srgbClr val="595959"/>
              </a:solidFill>
              <a:latin typeface="Montserrat" panose="00000500000000000000" pitchFamily="2" charset="0"/>
              <a:ea typeface="Calibri"/>
              <a:cs typeface="Calibri" panose="020F0502020204030204" pitchFamily="34" charset="0"/>
            </a:endParaRPr>
          </a:p>
          <a:p>
            <a:pPr marL="0" indent="0">
              <a:buFont typeface="Arial" panose="020B0604020202020204" pitchFamily="34" charset="0"/>
              <a:buNone/>
            </a:pPr>
            <a:r>
              <a:rPr lang="en-US" sz="2400">
                <a:latin typeface="Montserrat" panose="00000500000000000000" pitchFamily="2" charset="0"/>
                <a:cs typeface="Calibri" panose="020F0502020204030204" pitchFamily="34" charset="0"/>
              </a:rPr>
              <a:t>This is all about your methods.</a:t>
            </a:r>
          </a:p>
          <a:p>
            <a:r>
              <a:rPr lang="en-US" sz="2400">
                <a:latin typeface="Montserrat" panose="00000500000000000000" pitchFamily="2" charset="0"/>
                <a:cs typeface="Calibri" panose="020F0502020204030204" pitchFamily="34" charset="0"/>
              </a:rPr>
              <a:t>Are you using a survey or a questionnaire? </a:t>
            </a:r>
          </a:p>
          <a:p>
            <a:r>
              <a:rPr lang="en-US" sz="2400">
                <a:latin typeface="Montserrat" panose="00000500000000000000" pitchFamily="2" charset="0"/>
                <a:cs typeface="Calibri" panose="020F0502020204030204" pitchFamily="34" charset="0"/>
              </a:rPr>
              <a:t>Will you carry out interviews? </a:t>
            </a:r>
          </a:p>
          <a:p>
            <a:r>
              <a:rPr lang="en-US" sz="2400">
                <a:latin typeface="Montserrat" panose="00000500000000000000" pitchFamily="2" charset="0"/>
                <a:cs typeface="Calibri" panose="020F0502020204030204" pitchFamily="34" charset="0"/>
              </a:rPr>
              <a:t>Are you using mapping or other methods?</a:t>
            </a:r>
          </a:p>
          <a:p>
            <a:r>
              <a:rPr lang="en-US" sz="2400">
                <a:latin typeface="Montserrat" panose="00000500000000000000" pitchFamily="2" charset="0"/>
                <a:cs typeface="Calibri" panose="020F0502020204030204" pitchFamily="34" charset="0"/>
              </a:rPr>
              <a:t>Why have you chosen this research method?</a:t>
            </a:r>
          </a:p>
        </p:txBody>
      </p:sp>
      <p:sp>
        <p:nvSpPr>
          <p:cNvPr id="11"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5970461" y="4217260"/>
            <a:ext cx="5935347" cy="2168835"/>
          </a:xfrm>
        </p:spPr>
        <p:txBody>
          <a:bodyPr/>
          <a:lstStyle/>
          <a:p>
            <a:pPr marL="0" indent="0">
              <a:buNone/>
            </a:pPr>
            <a:r>
              <a:rPr lang="en-GB" sz="2000" b="1" kern="0">
                <a:solidFill>
                  <a:srgbClr val="595959"/>
                </a:solidFill>
                <a:latin typeface="Montserrat" pitchFamily="2" charset="0"/>
                <a:ea typeface="Calibri"/>
                <a:cs typeface="Calibri" panose="020F0502020204030204" pitchFamily="34" charset="0"/>
                <a:sym typeface="Arial"/>
              </a:rPr>
              <a:t>What are the specific questions you will be asking your participants?</a:t>
            </a:r>
          </a:p>
          <a:p>
            <a:pPr marL="0" indent="0">
              <a:buNone/>
            </a:pPr>
            <a:endParaRPr lang="en-GB" sz="2000" b="1" kern="0">
              <a:solidFill>
                <a:srgbClr val="595959"/>
              </a:solidFill>
              <a:latin typeface="Montserrat" pitchFamily="2" charset="0"/>
              <a:ea typeface="Calibri"/>
              <a:cs typeface="Calibri" panose="020F0502020204030204" pitchFamily="34" charset="0"/>
              <a:sym typeface="Arial"/>
            </a:endParaRPr>
          </a:p>
          <a:p>
            <a:pPr marL="0" indent="0">
              <a:buNone/>
            </a:pPr>
            <a:r>
              <a:rPr lang="en-GB" sz="2000" kern="0">
                <a:latin typeface="Montserrat" pitchFamily="2" charset="0"/>
                <a:ea typeface="Calibri"/>
                <a:cs typeface="Calibri" panose="020F0502020204030204" pitchFamily="34" charset="0"/>
                <a:sym typeface="Arial"/>
              </a:rPr>
              <a:t>You need to write out the questions you are planning to ask – everything needs to be approved before any data can be collected.</a:t>
            </a:r>
            <a:endParaRPr lang="en-US" sz="2000">
              <a:latin typeface="Montserrat" pitchFamily="2" charset="0"/>
              <a:cs typeface="Calibri" panose="020F0502020204030204" pitchFamily="34" charset="0"/>
            </a:endParaRPr>
          </a:p>
        </p:txBody>
      </p:sp>
      <p:sp>
        <p:nvSpPr>
          <p:cNvPr id="4" name="Content Placeholder 16">
            <a:extLst>
              <a:ext uri="{FF2B5EF4-FFF2-40B4-BE49-F238E27FC236}">
                <a16:creationId xmlns:a16="http://schemas.microsoft.com/office/drawing/2014/main" id="{C9764CE2-EE2B-F3EF-4338-09E244FAFC3E}"/>
              </a:ext>
            </a:extLst>
          </p:cNvPr>
          <p:cNvSpPr txBox="1">
            <a:spLocks/>
          </p:cNvSpPr>
          <p:nvPr/>
        </p:nvSpPr>
        <p:spPr>
          <a:xfrm>
            <a:off x="6062548" y="1781067"/>
            <a:ext cx="5935347" cy="18686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b="1" kern="0">
                <a:solidFill>
                  <a:srgbClr val="595959"/>
                </a:solidFill>
                <a:latin typeface="Montserrat" panose="00000500000000000000" pitchFamily="2" charset="0"/>
                <a:ea typeface="Calibri"/>
                <a:cs typeface="Calibri" panose="020F0502020204030204" pitchFamily="34" charset="0"/>
                <a:sym typeface="Arial"/>
              </a:rPr>
              <a:t>Who are your participants going to be?</a:t>
            </a:r>
          </a:p>
          <a:p>
            <a:pPr marL="0" indent="0">
              <a:buFont typeface="Arial" panose="020B0604020202020204" pitchFamily="34" charset="0"/>
              <a:buNone/>
            </a:pPr>
            <a:endParaRPr lang="en-GB" sz="2000" b="1" kern="0">
              <a:solidFill>
                <a:srgbClr val="595959"/>
              </a:solidFill>
              <a:latin typeface="Montserrat" panose="00000500000000000000" pitchFamily="2" charset="0"/>
              <a:ea typeface="Calibri"/>
              <a:cs typeface="Calibri" panose="020F0502020204030204" pitchFamily="34" charset="0"/>
              <a:sym typeface="Arial"/>
            </a:endParaRPr>
          </a:p>
          <a:p>
            <a:pPr marL="0" indent="0">
              <a:buFont typeface="Arial" panose="020B0604020202020204" pitchFamily="34" charset="0"/>
              <a:buNone/>
            </a:pPr>
            <a:r>
              <a:rPr lang="en-GB" sz="2000" kern="0">
                <a:latin typeface="Montserrat" panose="00000500000000000000" pitchFamily="2" charset="0"/>
                <a:ea typeface="Calibri"/>
                <a:cs typeface="Calibri" panose="020F0502020204030204" pitchFamily="34" charset="0"/>
                <a:sym typeface="Arial"/>
              </a:rPr>
              <a:t>How will you identify them, how will you approach them, how will you ensure representation?</a:t>
            </a:r>
          </a:p>
          <a:p>
            <a:pPr marL="0" indent="0">
              <a:buFont typeface="Arial" panose="020B0604020202020204" pitchFamily="34" charset="0"/>
              <a:buNone/>
            </a:pPr>
            <a:endParaRPr lang="en-US" sz="2400">
              <a:latin typeface="Calibri" panose="020F0502020204030204" pitchFamily="34" charset="0"/>
              <a:cs typeface="Calibri" panose="020F0502020204030204" pitchFamily="34" charset="0"/>
            </a:endParaRPr>
          </a:p>
        </p:txBody>
      </p:sp>
      <p:sp>
        <p:nvSpPr>
          <p:cNvPr id="16" name="Title 1">
            <a:extLst>
              <a:ext uri="{FF2B5EF4-FFF2-40B4-BE49-F238E27FC236}">
                <a16:creationId xmlns:a16="http://schemas.microsoft.com/office/drawing/2014/main" id="{05975C3F-51FE-B09E-7B65-D0E47B72F5F3}"/>
              </a:ext>
            </a:extLst>
          </p:cNvPr>
          <p:cNvSpPr>
            <a:spLocks noGrp="1"/>
          </p:cNvSpPr>
          <p:nvPr>
            <p:ph type="title"/>
          </p:nvPr>
        </p:nvSpPr>
        <p:spPr>
          <a:xfrm>
            <a:off x="1112616" y="394638"/>
            <a:ext cx="10515600" cy="535531"/>
          </a:xfrm>
        </p:spPr>
        <p:txBody>
          <a:bodyPr/>
          <a:lstStyle/>
          <a:p>
            <a:pPr algn="ctr"/>
            <a:r>
              <a:rPr lang="en-US" sz="4000">
                <a:latin typeface="Ems bolder font"/>
                <a:ea typeface="Calibri"/>
                <a:cs typeface="Calibri"/>
              </a:rPr>
              <a:t>Guidance to help with your ethics form</a:t>
            </a:r>
          </a:p>
        </p:txBody>
      </p:sp>
    </p:spTree>
    <p:extLst>
      <p:ext uri="{BB962C8B-B14F-4D97-AF65-F5344CB8AC3E}">
        <p14:creationId xmlns:p14="http://schemas.microsoft.com/office/powerpoint/2010/main" val="52452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build="p"/>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6" name="Picture 5" descr="A blue and black rectangle&#10;&#10;AI-generated content may be incorrect.">
            <a:extLst>
              <a:ext uri="{FF2B5EF4-FFF2-40B4-BE49-F238E27FC236}">
                <a16:creationId xmlns:a16="http://schemas.microsoft.com/office/drawing/2014/main" id="{A30AD970-D2BB-CC75-57BD-3F1AF2ACC9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71267" y="1542717"/>
            <a:ext cx="6068742" cy="5066632"/>
          </a:xfrm>
          <a:prstGeom prst="rect">
            <a:avLst/>
          </a:prstGeom>
        </p:spPr>
      </p:pic>
      <p:pic>
        <p:nvPicPr>
          <p:cNvPr id="3" name="Picture 2" descr="A blue and black rectangle&#10;&#10;AI-generated content may be incorrect.">
            <a:extLst>
              <a:ext uri="{FF2B5EF4-FFF2-40B4-BE49-F238E27FC236}">
                <a16:creationId xmlns:a16="http://schemas.microsoft.com/office/drawing/2014/main" id="{54A8C668-07D4-4459-D8F9-BDEE1E2EAF9D}"/>
              </a:ext>
            </a:extLst>
          </p:cNvPr>
          <p:cNvPicPr>
            <a:picLocks noChangeAspect="1"/>
          </p:cNvPicPr>
          <p:nvPr/>
        </p:nvPicPr>
        <p:blipFill>
          <a:blip r:embed="rId5"/>
          <a:stretch>
            <a:fillRect/>
          </a:stretch>
        </p:blipFill>
        <p:spPr>
          <a:xfrm>
            <a:off x="123921" y="1336842"/>
            <a:ext cx="5854847" cy="5487739"/>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456541" y="1650500"/>
            <a:ext cx="5209001" cy="4508841"/>
          </a:xfrm>
        </p:spPr>
        <p:txBody>
          <a:bodyPr lIns="91440" tIns="45720" rIns="91440" bIns="45720" anchor="t"/>
          <a:lstStyle/>
          <a:p>
            <a:pPr marL="0" indent="0">
              <a:buNone/>
            </a:pPr>
            <a:r>
              <a:rPr lang="en-GB" sz="1800" b="1" kern="0">
                <a:solidFill>
                  <a:srgbClr val="595959"/>
                </a:solidFill>
                <a:latin typeface="Montserrat" panose="00000500000000000000" pitchFamily="2" charset="0"/>
                <a:ea typeface="Calibri"/>
                <a:cs typeface="Calibri"/>
                <a:sym typeface="Arial"/>
              </a:rPr>
              <a:t>How are you going to collect your data?</a:t>
            </a:r>
            <a:endParaRPr lang="en-GB" sz="1800" b="1" kern="0">
              <a:solidFill>
                <a:srgbClr val="595959"/>
              </a:solidFill>
              <a:latin typeface="Montserrat" panose="00000500000000000000" pitchFamily="2" charset="0"/>
              <a:ea typeface="Calibri"/>
              <a:cs typeface="Calibri"/>
            </a:endParaRPr>
          </a:p>
          <a:p>
            <a:pPr marL="0" indent="0">
              <a:buFont typeface="Arial" panose="020B0604020202020204" pitchFamily="34" charset="0"/>
              <a:buNone/>
            </a:pPr>
            <a:r>
              <a:rPr lang="en-US" sz="1800">
                <a:latin typeface="Montserrat" panose="00000500000000000000" pitchFamily="2" charset="0"/>
                <a:ea typeface="Calibri"/>
                <a:cs typeface="Calibri"/>
              </a:rPr>
              <a:t>Next session we will be talking more about </a:t>
            </a:r>
            <a:r>
              <a:rPr lang="en-US" sz="1800" b="1">
                <a:latin typeface="Montserrat" panose="00000500000000000000" pitchFamily="2" charset="0"/>
                <a:ea typeface="Calibri"/>
                <a:cs typeface="Calibri"/>
              </a:rPr>
              <a:t>Epicollect5</a:t>
            </a:r>
            <a:r>
              <a:rPr lang="en-US" sz="1800">
                <a:latin typeface="Montserrat" panose="00000500000000000000" pitchFamily="2" charset="0"/>
                <a:ea typeface="Calibri"/>
                <a:cs typeface="Calibri"/>
              </a:rPr>
              <a:t> and </a:t>
            </a:r>
            <a:r>
              <a:rPr lang="en-US" sz="1800" b="1">
                <a:latin typeface="Montserrat" panose="00000500000000000000" pitchFamily="2" charset="0"/>
                <a:ea typeface="Calibri"/>
                <a:cs typeface="Calibri"/>
              </a:rPr>
              <a:t>Qualtrics</a:t>
            </a:r>
            <a:r>
              <a:rPr lang="en-US" sz="1800">
                <a:latin typeface="Montserrat" panose="00000500000000000000" pitchFamily="2" charset="0"/>
                <a:ea typeface="Calibri"/>
                <a:cs typeface="Calibri"/>
              </a:rPr>
              <a:t>. </a:t>
            </a:r>
          </a:p>
          <a:p>
            <a:pPr marL="0" indent="0">
              <a:buFont typeface="Arial" panose="020B0604020202020204" pitchFamily="34" charset="0"/>
              <a:buNone/>
            </a:pPr>
            <a:endParaRPr lang="en-US" sz="1800">
              <a:latin typeface="Montserrat" panose="00000500000000000000" pitchFamily="2" charset="0"/>
              <a:ea typeface="Calibri"/>
              <a:cs typeface="Calibri" panose="020F0502020204030204" pitchFamily="34" charset="0"/>
            </a:endParaRPr>
          </a:p>
          <a:p>
            <a:pPr marL="0" indent="0">
              <a:buFont typeface="Arial" panose="020B0604020202020204" pitchFamily="34" charset="0"/>
              <a:buNone/>
            </a:pPr>
            <a:r>
              <a:rPr lang="en-US" sz="1800" b="1">
                <a:latin typeface="Montserrat" panose="00000500000000000000" pitchFamily="2" charset="0"/>
                <a:ea typeface="Calibri"/>
                <a:cs typeface="Calibri"/>
              </a:rPr>
              <a:t>Epicollect5</a:t>
            </a:r>
            <a:r>
              <a:rPr lang="en-US" sz="1800">
                <a:latin typeface="Montserrat" panose="00000500000000000000" pitchFamily="2" charset="0"/>
                <a:ea typeface="Calibri"/>
                <a:cs typeface="Calibri"/>
              </a:rPr>
              <a:t> is suitable for interviewing, entering survey answers, short questionnaires, taking photos of mapping data and recording answers.</a:t>
            </a:r>
          </a:p>
          <a:p>
            <a:pPr marL="0" indent="0">
              <a:buFont typeface="Arial" panose="020B0604020202020204" pitchFamily="34" charset="0"/>
              <a:buNone/>
            </a:pPr>
            <a:endParaRPr lang="en-US" sz="1800">
              <a:latin typeface="Montserrat" panose="00000500000000000000" pitchFamily="2" charset="0"/>
              <a:ea typeface="Calibri"/>
              <a:cs typeface="Calibri" panose="020F0502020204030204" pitchFamily="34" charset="0"/>
            </a:endParaRPr>
          </a:p>
          <a:p>
            <a:pPr marL="0" indent="0">
              <a:buFont typeface="Arial" panose="020B0604020202020204" pitchFamily="34" charset="0"/>
              <a:buNone/>
            </a:pPr>
            <a:r>
              <a:rPr lang="en-US" sz="1800" b="1">
                <a:latin typeface="Montserrat" panose="00000500000000000000" pitchFamily="2" charset="0"/>
                <a:ea typeface="Calibri"/>
                <a:cs typeface="Calibri"/>
              </a:rPr>
              <a:t>Qualtrics</a:t>
            </a:r>
            <a:r>
              <a:rPr lang="en-US" sz="1800">
                <a:latin typeface="Montserrat" panose="00000500000000000000" pitchFamily="2" charset="0"/>
                <a:ea typeface="Calibri"/>
                <a:cs typeface="Calibri"/>
              </a:rPr>
              <a:t> is suitable for longer questionnaires / surveys that you would like participants to complete without your assistance.</a:t>
            </a:r>
          </a:p>
          <a:p>
            <a:pPr marL="0" indent="0">
              <a:buFont typeface="Arial" panose="020B0604020202020204" pitchFamily="34" charset="0"/>
              <a:buNone/>
            </a:pPr>
            <a:endParaRPr lang="en-US" sz="2400">
              <a:latin typeface="Calibri" panose="020F0502020204030204" pitchFamily="34" charset="0"/>
              <a:cs typeface="Calibri" panose="020F0502020204030204" pitchFamily="34" charset="0"/>
            </a:endParaRPr>
          </a:p>
          <a:p>
            <a:pPr marL="0" indent="0">
              <a:buNone/>
            </a:pPr>
            <a:endParaRPr lang="en-US" sz="2400">
              <a:latin typeface="Calibri" panose="020F0502020204030204" pitchFamily="34" charset="0"/>
              <a:cs typeface="Calibri" panose="020F0502020204030204" pitchFamily="34" charset="0"/>
            </a:endParaRPr>
          </a:p>
        </p:txBody>
      </p:sp>
      <p:sp>
        <p:nvSpPr>
          <p:cNvPr id="8" name="Content Placeholder 16">
            <a:extLst>
              <a:ext uri="{FF2B5EF4-FFF2-40B4-BE49-F238E27FC236}">
                <a16:creationId xmlns:a16="http://schemas.microsoft.com/office/drawing/2014/main" id="{8D07D556-F357-B68C-59B0-AD1581F89BF7}"/>
              </a:ext>
            </a:extLst>
          </p:cNvPr>
          <p:cNvSpPr txBox="1">
            <a:spLocks/>
          </p:cNvSpPr>
          <p:nvPr/>
        </p:nvSpPr>
        <p:spPr>
          <a:xfrm>
            <a:off x="6372988" y="1835349"/>
            <a:ext cx="5457200" cy="40932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Clr>
                <a:srgbClr val="595959"/>
              </a:buClr>
              <a:buSzPts val="1800"/>
              <a:buFont typeface="Arial" panose="020B0604020202020204" pitchFamily="34" charset="0"/>
              <a:buNone/>
            </a:pPr>
            <a:r>
              <a:rPr lang="en-GB" sz="2000" b="1" kern="0" dirty="0">
                <a:solidFill>
                  <a:srgbClr val="595959"/>
                </a:solidFill>
                <a:latin typeface="Montserrat" panose="00000500000000000000" pitchFamily="2" charset="0"/>
                <a:ea typeface="Calibri"/>
                <a:cs typeface="Calibri" panose="020F0502020204030204" pitchFamily="34" charset="0"/>
                <a:sym typeface="Arial"/>
              </a:rPr>
              <a:t>How will you store your data?</a:t>
            </a:r>
          </a:p>
          <a:p>
            <a:pPr marL="0" indent="0">
              <a:lnSpc>
                <a:spcPct val="115000"/>
              </a:lnSpc>
              <a:spcBef>
                <a:spcPts val="0"/>
              </a:spcBef>
              <a:buClr>
                <a:srgbClr val="595959"/>
              </a:buClr>
              <a:buSzPts val="1800"/>
              <a:buFont typeface="Arial" panose="020B0604020202020204" pitchFamily="34" charset="0"/>
              <a:buNone/>
            </a:pPr>
            <a:r>
              <a:rPr lang="en-GB" sz="2000" kern="0" dirty="0">
                <a:latin typeface="Montserrat" panose="00000500000000000000" pitchFamily="2" charset="0"/>
                <a:ea typeface="Calibri"/>
                <a:cs typeface="Calibri" panose="020F0502020204030204" pitchFamily="34" charset="0"/>
                <a:sym typeface="Arial"/>
              </a:rPr>
              <a:t>Where will you store it? Will a password be required?</a:t>
            </a:r>
          </a:p>
          <a:p>
            <a:pPr marL="0" indent="0">
              <a:lnSpc>
                <a:spcPct val="115000"/>
              </a:lnSpc>
              <a:spcBef>
                <a:spcPts val="0"/>
              </a:spcBef>
              <a:buClr>
                <a:srgbClr val="595959"/>
              </a:buClr>
              <a:buSzPts val="1800"/>
              <a:buFont typeface="Arial" panose="020B0604020202020204" pitchFamily="34" charset="0"/>
              <a:buNone/>
            </a:pPr>
            <a:endParaRPr lang="en-GB" sz="2000" kern="0" dirty="0">
              <a:solidFill>
                <a:srgbClr val="595959"/>
              </a:solidFill>
              <a:latin typeface="Montserrat" panose="00000500000000000000" pitchFamily="2" charset="0"/>
              <a:ea typeface="Calibri"/>
              <a:cs typeface="Calibri" panose="020F0502020204030204" pitchFamily="34" charset="0"/>
              <a:sym typeface="Arial"/>
            </a:endParaRPr>
          </a:p>
          <a:p>
            <a:pPr marL="0" indent="0">
              <a:lnSpc>
                <a:spcPct val="115000"/>
              </a:lnSpc>
              <a:spcBef>
                <a:spcPts val="0"/>
              </a:spcBef>
              <a:buClr>
                <a:srgbClr val="595959"/>
              </a:buClr>
              <a:buSzPts val="1800"/>
              <a:buFont typeface="Arial" panose="020B0604020202020204" pitchFamily="34" charset="0"/>
              <a:buNone/>
            </a:pPr>
            <a:r>
              <a:rPr lang="en-GB" sz="2000" b="1" kern="0" dirty="0">
                <a:solidFill>
                  <a:srgbClr val="595959"/>
                </a:solidFill>
                <a:latin typeface="Montserrat" panose="00000500000000000000" pitchFamily="2" charset="0"/>
                <a:ea typeface="Calibri"/>
                <a:cs typeface="Calibri" panose="020F0502020204030204" pitchFamily="34" charset="0"/>
                <a:sym typeface="Arial"/>
              </a:rPr>
              <a:t>How will you keep your participants’ information anonymous and confidential?</a:t>
            </a:r>
            <a:endParaRPr lang="en-GB" sz="2000" kern="0" dirty="0">
              <a:solidFill>
                <a:srgbClr val="595959"/>
              </a:solidFill>
              <a:latin typeface="Montserrat" panose="00000500000000000000" pitchFamily="2" charset="0"/>
              <a:ea typeface="Calibri"/>
              <a:cs typeface="Calibri" panose="020F0502020204030204" pitchFamily="34" charset="0"/>
              <a:sym typeface="Arial"/>
            </a:endParaRPr>
          </a:p>
          <a:p>
            <a:pPr marL="0" indent="0">
              <a:lnSpc>
                <a:spcPct val="115000"/>
              </a:lnSpc>
              <a:spcBef>
                <a:spcPts val="0"/>
              </a:spcBef>
              <a:buClr>
                <a:srgbClr val="595959"/>
              </a:buClr>
              <a:buSzPts val="1800"/>
              <a:buFont typeface="Arial" panose="020B0604020202020204" pitchFamily="34" charset="0"/>
              <a:buNone/>
            </a:pPr>
            <a:r>
              <a:rPr lang="en-GB" sz="2000" kern="0" dirty="0">
                <a:latin typeface="Montserrat" panose="00000500000000000000" pitchFamily="2" charset="0"/>
                <a:ea typeface="Calibri"/>
                <a:cs typeface="Calibri" panose="020F0502020204030204" pitchFamily="34" charset="0"/>
                <a:sym typeface="Arial"/>
              </a:rPr>
              <a:t>You will be using pseudonyms or aliases, so that data are not associated with a real name.</a:t>
            </a:r>
          </a:p>
          <a:p>
            <a:pPr marL="0" indent="0">
              <a:buFont typeface="Arial" panose="020B0604020202020204" pitchFamily="34" charset="0"/>
              <a:buNone/>
            </a:pPr>
            <a:endParaRPr lang="en-US" sz="2400"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07EB2EC3-0C64-A536-C865-EE000AB286F0}"/>
              </a:ext>
            </a:extLst>
          </p:cNvPr>
          <p:cNvSpPr txBox="1">
            <a:spLocks/>
          </p:cNvSpPr>
          <p:nvPr/>
        </p:nvSpPr>
        <p:spPr>
          <a:xfrm>
            <a:off x="1112616" y="394638"/>
            <a:ext cx="10515600" cy="5355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a:ea typeface="Calibri"/>
                <a:cs typeface="Calibri"/>
              </a:rPr>
              <a:t>Guidance to help with your ethics form</a:t>
            </a:r>
          </a:p>
        </p:txBody>
      </p:sp>
    </p:spTree>
    <p:extLst>
      <p:ext uri="{BB962C8B-B14F-4D97-AF65-F5344CB8AC3E}">
        <p14:creationId xmlns:p14="http://schemas.microsoft.com/office/powerpoint/2010/main" val="99117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blue and black rectangle&#10;&#10;AI-generated content may be incorrect.">
            <a:extLst>
              <a:ext uri="{FF2B5EF4-FFF2-40B4-BE49-F238E27FC236}">
                <a16:creationId xmlns:a16="http://schemas.microsoft.com/office/drawing/2014/main" id="{6B95008F-8E62-F4D7-A75A-A0FD6CDEB7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0658" y="1417053"/>
            <a:ext cx="5547373" cy="5313949"/>
          </a:xfrm>
          <a:prstGeom prst="rect">
            <a:avLst/>
          </a:prstGeom>
        </p:spPr>
      </p:pic>
      <p:pic>
        <p:nvPicPr>
          <p:cNvPr id="6" name="Picture 5" descr="A blue and black rectangle&#10;&#10;AI-generated content may be incorrect.">
            <a:extLst>
              <a:ext uri="{FF2B5EF4-FFF2-40B4-BE49-F238E27FC236}">
                <a16:creationId xmlns:a16="http://schemas.microsoft.com/office/drawing/2014/main" id="{0E8BC2FE-0FCD-AE9B-9E1B-6D6C9B69497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97215" y="3554664"/>
            <a:ext cx="6309373" cy="3161632"/>
          </a:xfrm>
          <a:prstGeom prst="rect">
            <a:avLst/>
          </a:prstGeom>
        </p:spPr>
      </p:pic>
      <p:pic>
        <p:nvPicPr>
          <p:cNvPr id="9" name="Picture 8" descr="A blue and black rectangle&#10;&#10;AI-generated content may be incorrect.">
            <a:extLst>
              <a:ext uri="{FF2B5EF4-FFF2-40B4-BE49-F238E27FC236}">
                <a16:creationId xmlns:a16="http://schemas.microsoft.com/office/drawing/2014/main" id="{0D38EA67-04F3-3FCE-EEE7-B1088A377B4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98553" y="1417051"/>
            <a:ext cx="6088795" cy="2018634"/>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272244" y="1741942"/>
            <a:ext cx="5426048" cy="4253665"/>
          </a:xfrm>
        </p:spPr>
        <p:txBody>
          <a:bodyPr/>
          <a:lstStyle/>
          <a:p>
            <a:pPr marL="0" lvl="0" indent="0">
              <a:lnSpc>
                <a:spcPct val="115000"/>
              </a:lnSpc>
              <a:spcBef>
                <a:spcPts val="0"/>
              </a:spcBef>
              <a:buClr>
                <a:srgbClr val="595959"/>
              </a:buClr>
              <a:buSzPts val="1800"/>
              <a:buNone/>
            </a:pPr>
            <a:r>
              <a:rPr lang="en-GB" sz="2000" b="1" kern="0">
                <a:solidFill>
                  <a:srgbClr val="595959"/>
                </a:solidFill>
                <a:latin typeface="Montserrat" panose="00000500000000000000" pitchFamily="2" charset="0"/>
                <a:ea typeface="Calibri"/>
                <a:cs typeface="Calibri" panose="020F0502020204030204" pitchFamily="34" charset="0"/>
                <a:sym typeface="Arial"/>
              </a:rPr>
              <a:t>Can you identify potential ethical issues in your study?</a:t>
            </a:r>
          </a:p>
          <a:p>
            <a:pPr marL="0" lvl="0" indent="0">
              <a:lnSpc>
                <a:spcPct val="115000"/>
              </a:lnSpc>
              <a:spcBef>
                <a:spcPts val="0"/>
              </a:spcBef>
              <a:buClr>
                <a:srgbClr val="595959"/>
              </a:buClr>
              <a:buSzPts val="1800"/>
              <a:buNone/>
            </a:pPr>
            <a:endParaRPr lang="en-GB" sz="2000" b="1" kern="0">
              <a:latin typeface="Montserrat" panose="00000500000000000000" pitchFamily="2" charset="0"/>
              <a:ea typeface="Calibri"/>
              <a:cs typeface="Calibri" panose="020F0502020204030204" pitchFamily="34" charset="0"/>
              <a:sym typeface="Arial"/>
            </a:endParaRPr>
          </a:p>
          <a:p>
            <a:pPr>
              <a:lnSpc>
                <a:spcPct val="115000"/>
              </a:lnSpc>
              <a:spcBef>
                <a:spcPts val="0"/>
              </a:spcBef>
              <a:buClr>
                <a:srgbClr val="595959"/>
              </a:buClr>
              <a:buSzPts val="1800"/>
            </a:pPr>
            <a:r>
              <a:rPr lang="en-GB" sz="2000" kern="0">
                <a:latin typeface="Montserrat" panose="00000500000000000000" pitchFamily="2" charset="0"/>
                <a:ea typeface="Calibri"/>
                <a:cs typeface="Calibri" panose="020F0502020204030204" pitchFamily="34" charset="0"/>
                <a:sym typeface="Arial"/>
              </a:rPr>
              <a:t>Are there any risks to your research participants?</a:t>
            </a:r>
          </a:p>
          <a:p>
            <a:pPr>
              <a:lnSpc>
                <a:spcPct val="115000"/>
              </a:lnSpc>
              <a:spcBef>
                <a:spcPts val="0"/>
              </a:spcBef>
              <a:buClr>
                <a:srgbClr val="595959"/>
              </a:buClr>
              <a:buSzPts val="1800"/>
            </a:pPr>
            <a:r>
              <a:rPr lang="en-GB" sz="2000" kern="0">
                <a:latin typeface="Montserrat" panose="00000500000000000000" pitchFamily="2" charset="0"/>
                <a:ea typeface="Calibri"/>
                <a:cs typeface="Calibri" panose="020F0502020204030204" pitchFamily="34" charset="0"/>
                <a:sym typeface="Arial"/>
              </a:rPr>
              <a:t>Are there any risks to you?</a:t>
            </a:r>
          </a:p>
          <a:p>
            <a:pPr>
              <a:lnSpc>
                <a:spcPct val="115000"/>
              </a:lnSpc>
              <a:spcBef>
                <a:spcPts val="0"/>
              </a:spcBef>
              <a:buClr>
                <a:srgbClr val="595959"/>
              </a:buClr>
              <a:buSzPts val="1800"/>
            </a:pPr>
            <a:r>
              <a:rPr lang="en-GB" sz="2000" kern="0">
                <a:latin typeface="Montserrat" panose="00000500000000000000" pitchFamily="2" charset="0"/>
                <a:ea typeface="Calibri"/>
                <a:cs typeface="Calibri" panose="020F0502020204030204" pitchFamily="34" charset="0"/>
                <a:sym typeface="Arial"/>
              </a:rPr>
              <a:t>What can you do to manage these risks and to protect participants and/or yourself?</a:t>
            </a:r>
          </a:p>
          <a:p>
            <a:pPr>
              <a:lnSpc>
                <a:spcPct val="115000"/>
              </a:lnSpc>
              <a:spcBef>
                <a:spcPts val="0"/>
              </a:spcBef>
              <a:buClr>
                <a:srgbClr val="595959"/>
              </a:buClr>
              <a:buSzPts val="1800"/>
            </a:pPr>
            <a:r>
              <a:rPr lang="en-GB" sz="2000" kern="0">
                <a:latin typeface="Montserrat" panose="00000500000000000000" pitchFamily="2" charset="0"/>
                <a:ea typeface="Calibri"/>
                <a:cs typeface="Calibri" panose="020F0502020204030204" pitchFamily="34" charset="0"/>
                <a:sym typeface="Arial"/>
              </a:rPr>
              <a:t>Are there any inherent biases or discrimination affecting your study?</a:t>
            </a:r>
          </a:p>
          <a:p>
            <a:pPr marL="0" indent="0">
              <a:buNone/>
            </a:pPr>
            <a:endParaRPr lang="en-US" sz="2400">
              <a:latin typeface="Calibri" panose="020F0502020204030204" pitchFamily="34" charset="0"/>
              <a:cs typeface="Calibri" panose="020F0502020204030204" pitchFamily="34" charset="0"/>
            </a:endParaRPr>
          </a:p>
        </p:txBody>
      </p:sp>
      <p:sp>
        <p:nvSpPr>
          <p:cNvPr id="13" name="Content Placeholder 16">
            <a:extLst>
              <a:ext uri="{FF2B5EF4-FFF2-40B4-BE49-F238E27FC236}">
                <a16:creationId xmlns:a16="http://schemas.microsoft.com/office/drawing/2014/main" id="{516FB2DB-EE76-59FF-1CD7-D6B2CF665C3A}"/>
              </a:ext>
            </a:extLst>
          </p:cNvPr>
          <p:cNvSpPr txBox="1">
            <a:spLocks/>
          </p:cNvSpPr>
          <p:nvPr/>
        </p:nvSpPr>
        <p:spPr>
          <a:xfrm>
            <a:off x="6373696" y="1715693"/>
            <a:ext cx="5240319" cy="14148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b="1" kern="0">
                <a:solidFill>
                  <a:srgbClr val="595959"/>
                </a:solidFill>
                <a:latin typeface="Montserrat" panose="00000500000000000000" pitchFamily="2" charset="0"/>
                <a:ea typeface="Calibri"/>
                <a:cs typeface="Calibri" panose="020F0502020204030204" pitchFamily="34" charset="0"/>
                <a:sym typeface="Arial"/>
              </a:rPr>
              <a:t>Who will your Gatekeeper be?</a:t>
            </a:r>
            <a:endParaRPr lang="en-GB" sz="1800" b="1" kern="0">
              <a:solidFill>
                <a:srgbClr val="595959"/>
              </a:solidFill>
              <a:latin typeface="Montserrat" panose="00000500000000000000" pitchFamily="2" charset="0"/>
              <a:ea typeface="Calibri"/>
              <a:cs typeface="Calibri" panose="020F0502020204030204" pitchFamily="34" charset="0"/>
            </a:endParaRPr>
          </a:p>
          <a:p>
            <a:pPr marL="0" indent="0">
              <a:buFont typeface="Arial" panose="020B0604020202020204" pitchFamily="34" charset="0"/>
              <a:buNone/>
            </a:pPr>
            <a:r>
              <a:rPr lang="en-US" sz="1800">
                <a:latin typeface="Montserrat" panose="00000500000000000000" pitchFamily="2" charset="0"/>
                <a:cs typeface="Calibri" panose="020F0502020204030204" pitchFamily="34" charset="0"/>
              </a:rPr>
              <a:t>They should be someone that can ensure informed consent is received from appropriate participants</a:t>
            </a:r>
            <a:r>
              <a:rPr lang="en-US" sz="2400">
                <a:latin typeface="Calibri" panose="020F0502020204030204" pitchFamily="34" charset="0"/>
                <a:cs typeface="Calibri" panose="020F0502020204030204" pitchFamily="34" charset="0"/>
              </a:rPr>
              <a:t>.</a:t>
            </a:r>
          </a:p>
        </p:txBody>
      </p:sp>
      <p:sp>
        <p:nvSpPr>
          <p:cNvPr id="19" name="TextBox 18">
            <a:extLst>
              <a:ext uri="{FF2B5EF4-FFF2-40B4-BE49-F238E27FC236}">
                <a16:creationId xmlns:a16="http://schemas.microsoft.com/office/drawing/2014/main" id="{DEC63A57-13D5-F6A5-7C1F-854B94F33DF7}"/>
              </a:ext>
            </a:extLst>
          </p:cNvPr>
          <p:cNvSpPr txBox="1"/>
          <p:nvPr/>
        </p:nvSpPr>
        <p:spPr>
          <a:xfrm>
            <a:off x="6310252" y="3980322"/>
            <a:ext cx="5363382" cy="1754326"/>
          </a:xfrm>
          <a:prstGeom prst="rect">
            <a:avLst/>
          </a:prstGeom>
          <a:noFill/>
        </p:spPr>
        <p:txBody>
          <a:bodyPr wrap="square">
            <a:spAutoFit/>
          </a:bodyPr>
          <a:lstStyle/>
          <a:p>
            <a:r>
              <a:rPr lang="en-GB" b="1" kern="0">
                <a:solidFill>
                  <a:srgbClr val="595959"/>
                </a:solidFill>
                <a:latin typeface="Montserrat" panose="00000500000000000000" pitchFamily="2" charset="0"/>
                <a:ea typeface="Calibri"/>
                <a:cs typeface="Calibri" panose="020F0502020204030204" pitchFamily="34" charset="0"/>
                <a:sym typeface="Arial"/>
              </a:rPr>
              <a:t>Documents for your participants</a:t>
            </a:r>
          </a:p>
          <a:p>
            <a:pPr marL="0" indent="0">
              <a:buFont typeface="Arial" panose="020B0604020202020204" pitchFamily="34" charset="0"/>
              <a:buNone/>
            </a:pPr>
            <a:endParaRPr lang="en-US">
              <a:latin typeface="Montserrat" panose="00000500000000000000" pitchFamily="2" charset="0"/>
              <a:cs typeface="Calibri" panose="020F0502020204030204" pitchFamily="34" charset="0"/>
            </a:endParaRPr>
          </a:p>
          <a:p>
            <a:pPr marL="0" indent="0">
              <a:buFont typeface="Arial" panose="020B0604020202020204" pitchFamily="34" charset="0"/>
              <a:buNone/>
            </a:pPr>
            <a:r>
              <a:rPr lang="en-US">
                <a:latin typeface="Montserrat" panose="00000500000000000000" pitchFamily="2" charset="0"/>
                <a:cs typeface="Calibri" panose="020F0502020204030204" pitchFamily="34" charset="0"/>
              </a:rPr>
              <a:t>You will need to prepare </a:t>
            </a:r>
            <a:r>
              <a:rPr lang="en-US" b="1">
                <a:latin typeface="Montserrat" panose="00000500000000000000" pitchFamily="2" charset="0"/>
                <a:cs typeface="Calibri" panose="020F0502020204030204" pitchFamily="34" charset="0"/>
              </a:rPr>
              <a:t>participant information sheets</a:t>
            </a:r>
            <a:r>
              <a:rPr lang="en-US">
                <a:latin typeface="Montserrat" panose="00000500000000000000" pitchFamily="2" charset="0"/>
                <a:cs typeface="Calibri" panose="020F0502020204030204" pitchFamily="34" charset="0"/>
              </a:rPr>
              <a:t> and </a:t>
            </a:r>
            <a:r>
              <a:rPr lang="en-US" b="1">
                <a:latin typeface="Montserrat" panose="00000500000000000000" pitchFamily="2" charset="0"/>
                <a:cs typeface="Calibri" panose="020F0502020204030204" pitchFamily="34" charset="0"/>
              </a:rPr>
              <a:t>consent forms</a:t>
            </a:r>
            <a:r>
              <a:rPr lang="en-US">
                <a:latin typeface="Montserrat" panose="00000500000000000000" pitchFamily="2" charset="0"/>
                <a:cs typeface="Calibri" panose="020F0502020204030204" pitchFamily="34" charset="0"/>
              </a:rPr>
              <a:t> which you or your Gatekeeper will distribute to your participants.</a:t>
            </a:r>
          </a:p>
        </p:txBody>
      </p:sp>
      <p:sp>
        <p:nvSpPr>
          <p:cNvPr id="7" name="Title 1">
            <a:extLst>
              <a:ext uri="{FF2B5EF4-FFF2-40B4-BE49-F238E27FC236}">
                <a16:creationId xmlns:a16="http://schemas.microsoft.com/office/drawing/2014/main" id="{255E8AB5-6827-434F-33A2-F47E5FA2250B}"/>
              </a:ext>
            </a:extLst>
          </p:cNvPr>
          <p:cNvSpPr>
            <a:spLocks noGrp="1"/>
          </p:cNvSpPr>
          <p:nvPr>
            <p:ph type="title"/>
          </p:nvPr>
        </p:nvSpPr>
        <p:spPr>
          <a:xfrm>
            <a:off x="1112616" y="394638"/>
            <a:ext cx="10515600" cy="535531"/>
          </a:xfrm>
        </p:spPr>
        <p:txBody>
          <a:bodyPr/>
          <a:lstStyle/>
          <a:p>
            <a:pPr algn="ctr"/>
            <a:r>
              <a:rPr lang="en-US" sz="4000">
                <a:latin typeface="Ems bolder font"/>
                <a:ea typeface="Calibri"/>
                <a:cs typeface="Calibri"/>
              </a:rPr>
              <a:t>Guidance to help with your ethics form</a:t>
            </a:r>
          </a:p>
        </p:txBody>
      </p:sp>
    </p:spTree>
    <p:extLst>
      <p:ext uri="{BB962C8B-B14F-4D97-AF65-F5344CB8AC3E}">
        <p14:creationId xmlns:p14="http://schemas.microsoft.com/office/powerpoint/2010/main" val="29313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7" name="Picture 6" descr="A blue and black rectangle&#10;&#10;AI-generated content may be incorrect.">
            <a:extLst>
              <a:ext uri="{FF2B5EF4-FFF2-40B4-BE49-F238E27FC236}">
                <a16:creationId xmlns:a16="http://schemas.microsoft.com/office/drawing/2014/main" id="{6B72EC4A-0350-469C-E417-16461495D95C}"/>
              </a:ext>
            </a:extLst>
          </p:cNvPr>
          <p:cNvPicPr>
            <a:picLocks noChangeAspect="1"/>
          </p:cNvPicPr>
          <p:nvPr/>
        </p:nvPicPr>
        <p:blipFill>
          <a:blip r:embed="rId4"/>
          <a:stretch>
            <a:fillRect/>
          </a:stretch>
        </p:blipFill>
        <p:spPr>
          <a:xfrm>
            <a:off x="-96659" y="1564105"/>
            <a:ext cx="12291741" cy="741949"/>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3184721" y="434743"/>
            <a:ext cx="5809916" cy="535531"/>
          </a:xfrm>
        </p:spPr>
        <p:txBody>
          <a:bodyPr/>
          <a:lstStyle/>
          <a:p>
            <a:pPr algn="ctr"/>
            <a:r>
              <a:rPr lang="en-US" sz="4000">
                <a:latin typeface="Ems bolder font"/>
                <a:ea typeface="Calibri"/>
                <a:cs typeface="Calibri"/>
              </a:rPr>
              <a:t>Activity 3: Your turn...</a:t>
            </a:r>
            <a:endParaRPr lang="en-US">
              <a:latin typeface="Ems bolder font"/>
            </a:endParaRPr>
          </a:p>
        </p:txBody>
      </p:sp>
      <p:sp>
        <p:nvSpPr>
          <p:cNvPr id="10" name="TextBox 9">
            <a:extLst>
              <a:ext uri="{FF2B5EF4-FFF2-40B4-BE49-F238E27FC236}">
                <a16:creationId xmlns:a16="http://schemas.microsoft.com/office/drawing/2014/main" id="{C87ECFF1-4E04-472C-A6EB-E9D602E076CA}"/>
              </a:ext>
            </a:extLst>
          </p:cNvPr>
          <p:cNvSpPr txBox="1"/>
          <p:nvPr/>
        </p:nvSpPr>
        <p:spPr>
          <a:xfrm>
            <a:off x="287882" y="1662920"/>
            <a:ext cx="11904118" cy="369332"/>
          </a:xfrm>
          <a:prstGeom prst="rect">
            <a:avLst/>
          </a:prstGeom>
          <a:noFill/>
        </p:spPr>
        <p:txBody>
          <a:bodyPr wrap="square" lIns="91440" tIns="45720" rIns="91440" bIns="45720" anchor="t">
            <a:spAutoFit/>
          </a:bodyPr>
          <a:lstStyle/>
          <a:p>
            <a:pPr marL="0" indent="0">
              <a:buNone/>
            </a:pPr>
            <a:r>
              <a:rPr lang="en-GB" b="1" i="1">
                <a:latin typeface="Montserrat" panose="00000500000000000000" pitchFamily="2" charset="0"/>
                <a:ea typeface="Calibri"/>
                <a:cs typeface="Calibri"/>
              </a:rPr>
              <a:t>Time to start completing your ethics form (to be finished as part of your self-directed tasks)</a:t>
            </a:r>
            <a:endParaRPr lang="en-US" b="1" i="1">
              <a:latin typeface="Montserrat" panose="00000500000000000000" pitchFamily="2" charset="0"/>
              <a:ea typeface="Calibri"/>
              <a:cs typeface="Calibri"/>
            </a:endParaRPr>
          </a:p>
        </p:txBody>
      </p:sp>
      <p:pic>
        <p:nvPicPr>
          <p:cNvPr id="3" name="Picture 2" descr="A blue and white page with text and images&#10;&#10;AI-generated content may be incorrect.">
            <a:extLst>
              <a:ext uri="{FF2B5EF4-FFF2-40B4-BE49-F238E27FC236}">
                <a16:creationId xmlns:a16="http://schemas.microsoft.com/office/drawing/2014/main" id="{A2DFEE79-3F1D-0AC6-4795-E8AA2396FEF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630090" y="2439797"/>
            <a:ext cx="3133035" cy="4316972"/>
          </a:xfrm>
          <a:prstGeom prst="rect">
            <a:avLst/>
          </a:prstGeom>
        </p:spPr>
      </p:pic>
      <p:pic>
        <p:nvPicPr>
          <p:cNvPr id="5" name="Picture 4" descr="A screenshot of a cell phone&#10;&#10;AI-generated content may be incorrect.">
            <a:extLst>
              <a:ext uri="{FF2B5EF4-FFF2-40B4-BE49-F238E27FC236}">
                <a16:creationId xmlns:a16="http://schemas.microsoft.com/office/drawing/2014/main" id="{0E8C228E-F05A-67D2-08AD-B8CF5825A24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897866" y="2439797"/>
            <a:ext cx="3133035" cy="4295788"/>
          </a:xfrm>
          <a:prstGeom prst="rect">
            <a:avLst/>
          </a:prstGeom>
        </p:spPr>
      </p:pic>
    </p:spTree>
    <p:extLst>
      <p:ext uri="{BB962C8B-B14F-4D97-AF65-F5344CB8AC3E}">
        <p14:creationId xmlns:p14="http://schemas.microsoft.com/office/powerpoint/2010/main" val="2157640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1" name="Picture 10" descr="An orange rectangle with black border&#10;&#10;AI-generated content may be incorrect.">
            <a:extLst>
              <a:ext uri="{FF2B5EF4-FFF2-40B4-BE49-F238E27FC236}">
                <a16:creationId xmlns:a16="http://schemas.microsoft.com/office/drawing/2014/main" id="{EF0BB696-9AA8-ED95-2B9C-8B99F5F166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779" y="1287267"/>
            <a:ext cx="8663820" cy="5665983"/>
          </a:xfrm>
          <a:prstGeom prst="rect">
            <a:avLst/>
          </a:prstGeom>
        </p:spPr>
      </p:pic>
      <p:sp>
        <p:nvSpPr>
          <p:cNvPr id="3" name="Content Placeholder 2">
            <a:extLst>
              <a:ext uri="{FF2B5EF4-FFF2-40B4-BE49-F238E27FC236}">
                <a16:creationId xmlns:a16="http://schemas.microsoft.com/office/drawing/2014/main" id="{F0E97C6E-FE86-1FC5-7C25-DC54AD9E9DE0}"/>
              </a:ext>
            </a:extLst>
          </p:cNvPr>
          <p:cNvSpPr>
            <a:spLocks noGrp="1"/>
          </p:cNvSpPr>
          <p:nvPr>
            <p:ph idx="1"/>
          </p:nvPr>
        </p:nvSpPr>
        <p:spPr>
          <a:xfrm>
            <a:off x="700929" y="1920503"/>
            <a:ext cx="7335520" cy="4429416"/>
          </a:xfrm>
        </p:spPr>
        <p:txBody>
          <a:bodyPr lIns="91440" tIns="45720" rIns="91440" bIns="45720" anchor="t"/>
          <a:lstStyle/>
          <a:p>
            <a:pPr marL="457200" indent="-457200">
              <a:lnSpc>
                <a:spcPct val="150000"/>
              </a:lnSpc>
              <a:spcBef>
                <a:spcPts val="0"/>
              </a:spcBef>
              <a:buClr>
                <a:srgbClr val="595959"/>
              </a:buClr>
              <a:buSzPts val="1800"/>
              <a:buAutoNum type="arabicPeriod"/>
            </a:pPr>
            <a:r>
              <a:rPr lang="en-GB" sz="2000" kern="0" dirty="0">
                <a:latin typeface="Montserrat"/>
                <a:cs typeface="Calibri"/>
                <a:sym typeface="Arial"/>
              </a:rPr>
              <a:t>Complete the </a:t>
            </a:r>
            <a:r>
              <a:rPr lang="en-GB" sz="2000" kern="0" dirty="0">
                <a:solidFill>
                  <a:schemeClr val="accent1"/>
                </a:solidFill>
                <a:latin typeface="Montserrat"/>
                <a:ea typeface="Calibri"/>
                <a:cs typeface="Calibri"/>
                <a:sym typeface="Arial"/>
              </a:rPr>
              <a:t>‘Ethics competency’ </a:t>
            </a:r>
            <a:r>
              <a:rPr lang="en-GB" sz="2000" kern="0" dirty="0">
                <a:latin typeface="Montserrat"/>
                <a:cs typeface="Calibri"/>
                <a:sym typeface="Arial"/>
              </a:rPr>
              <a:t>quiz. </a:t>
            </a:r>
          </a:p>
          <a:p>
            <a:pPr marL="457200" indent="-457200">
              <a:lnSpc>
                <a:spcPct val="150000"/>
              </a:lnSpc>
              <a:spcBef>
                <a:spcPts val="0"/>
              </a:spcBef>
              <a:buClr>
                <a:srgbClr val="595959"/>
              </a:buClr>
              <a:buSzPts val="1800"/>
              <a:buAutoNum type="arabicPeriod"/>
            </a:pPr>
            <a:r>
              <a:rPr lang="en-GB" sz="2000" kern="0" dirty="0">
                <a:solidFill>
                  <a:srgbClr val="104575"/>
                </a:solidFill>
                <a:latin typeface="Montserrat"/>
                <a:ea typeface="Calibri"/>
                <a:cs typeface="Calibri"/>
                <a:sym typeface="Arial"/>
              </a:rPr>
              <a:t>Complete your Research Ethics Form that you started in the session.</a:t>
            </a:r>
            <a:endParaRPr lang="en-GB" sz="2000" kern="0" dirty="0">
              <a:solidFill>
                <a:srgbClr val="104575"/>
              </a:solidFill>
              <a:latin typeface="Montserrat"/>
              <a:ea typeface="Calibri"/>
              <a:cs typeface="Calibri"/>
            </a:endParaRPr>
          </a:p>
          <a:p>
            <a:pPr marL="457200" indent="-457200">
              <a:lnSpc>
                <a:spcPct val="150000"/>
              </a:lnSpc>
              <a:spcBef>
                <a:spcPts val="0"/>
              </a:spcBef>
              <a:buClr>
                <a:srgbClr val="595959"/>
              </a:buClr>
              <a:buSzPts val="1800"/>
              <a:buAutoNum type="arabicPeriod"/>
            </a:pPr>
            <a:r>
              <a:rPr lang="en-GB" sz="2000" kern="0" dirty="0">
                <a:latin typeface="Montserrat"/>
                <a:ea typeface="Calibri"/>
                <a:cs typeface="Calibri"/>
                <a:sym typeface="Arial"/>
              </a:rPr>
              <a:t>Watch the NxtGen Epicollect5 video (</a:t>
            </a:r>
            <a:r>
              <a:rPr lang="en-US" sz="2000" kern="0" dirty="0">
                <a:latin typeface="Montserrat"/>
                <a:ea typeface="Calibri"/>
                <a:cs typeface="Calibri"/>
                <a:sym typeface="Arial"/>
                <a:hlinkClick r:id="rId5"/>
              </a:rPr>
              <a:t>https://bit.ly/LifeLab_NxtGen_Epicollect</a:t>
            </a:r>
            <a:r>
              <a:rPr lang="en-US" sz="2000" kern="0" dirty="0">
                <a:latin typeface="Montserrat"/>
                <a:ea typeface="Calibri"/>
                <a:cs typeface="Calibri"/>
                <a:sym typeface="Arial"/>
              </a:rPr>
              <a:t>)</a:t>
            </a:r>
            <a:r>
              <a:rPr lang="en-GB" sz="2000" kern="0" dirty="0">
                <a:latin typeface="Montserrat"/>
                <a:ea typeface="Calibri"/>
                <a:cs typeface="Calibri"/>
                <a:sym typeface="Arial"/>
              </a:rPr>
              <a:t> &amp; answer the below questions.</a:t>
            </a:r>
          </a:p>
          <a:p>
            <a:pPr marL="457200" indent="-457200">
              <a:lnSpc>
                <a:spcPct val="150000"/>
              </a:lnSpc>
              <a:spcBef>
                <a:spcPts val="0"/>
              </a:spcBef>
              <a:buClr>
                <a:srgbClr val="595959"/>
              </a:buClr>
              <a:buSzPts val="1800"/>
              <a:buFont typeface="Arial" panose="020B0604020202020204" pitchFamily="34" charset="0"/>
              <a:buAutoNum type="arabicPeriod"/>
            </a:pPr>
            <a:r>
              <a:rPr lang="en-GB" sz="2000" kern="0" dirty="0">
                <a:solidFill>
                  <a:srgbClr val="104575"/>
                </a:solidFill>
                <a:latin typeface="Montserrat"/>
                <a:ea typeface="Calibri"/>
                <a:cs typeface="Calibri"/>
              </a:rPr>
              <a:t>Read</a:t>
            </a:r>
            <a:r>
              <a:rPr lang="en-GB" sz="2000" kern="0" dirty="0">
                <a:latin typeface="Montserrat"/>
                <a:ea typeface="Calibri"/>
                <a:cs typeface="Calibri"/>
              </a:rPr>
              <a:t> the example of a topic guide provided and </a:t>
            </a:r>
            <a:r>
              <a:rPr lang="en-GB" sz="2000" kern="0" dirty="0">
                <a:solidFill>
                  <a:srgbClr val="497776"/>
                </a:solidFill>
                <a:latin typeface="Montserrat"/>
                <a:ea typeface="Calibri"/>
                <a:cs typeface="Calibri"/>
              </a:rPr>
              <a:t>answer the questions. </a:t>
            </a:r>
            <a:endParaRPr lang="en-US" sz="2000" kern="0" dirty="0">
              <a:solidFill>
                <a:srgbClr val="000000"/>
              </a:solidFill>
              <a:latin typeface="Montserrat"/>
              <a:ea typeface="Calibri"/>
              <a:cs typeface="Calibri"/>
            </a:endParaRPr>
          </a:p>
          <a:p>
            <a:pPr marL="457200" indent="-457200">
              <a:lnSpc>
                <a:spcPct val="150000"/>
              </a:lnSpc>
              <a:spcBef>
                <a:spcPts val="0"/>
              </a:spcBef>
              <a:buClr>
                <a:srgbClr val="595959"/>
              </a:buClr>
              <a:buSzPts val="1800"/>
              <a:buFont typeface="+mj-lt"/>
              <a:buAutoNum type="arabicPeriod"/>
            </a:pPr>
            <a:r>
              <a:rPr lang="en-GB" sz="2000" kern="0" dirty="0">
                <a:solidFill>
                  <a:schemeClr val="accent1"/>
                </a:solidFill>
                <a:latin typeface="Montserrat"/>
                <a:ea typeface="Calibri"/>
                <a:cs typeface="Calibri"/>
                <a:sym typeface="Arial"/>
              </a:rPr>
              <a:t>Complete an entry </a:t>
            </a:r>
            <a:r>
              <a:rPr lang="en-GB" sz="2000" kern="0" dirty="0">
                <a:latin typeface="Montserrat"/>
                <a:ea typeface="Calibri"/>
                <a:cs typeface="Calibri"/>
                <a:sym typeface="Arial"/>
              </a:rPr>
              <a:t>in your Reflection Log.</a:t>
            </a:r>
            <a:endParaRPr lang="en-US" sz="2000" dirty="0">
              <a:latin typeface="Montserrat"/>
            </a:endParaRPr>
          </a:p>
        </p:txBody>
      </p:sp>
      <p:sp>
        <p:nvSpPr>
          <p:cNvPr id="6" name="Freeform 5">
            <a:extLst>
              <a:ext uri="{FF2B5EF4-FFF2-40B4-BE49-F238E27FC236}">
                <a16:creationId xmlns:a16="http://schemas.microsoft.com/office/drawing/2014/main" id="{F94B4A00-44E6-940C-50D7-3A75D6CC7A45}"/>
              </a:ext>
            </a:extLst>
          </p:cNvPr>
          <p:cNvSpPr/>
          <p:nvPr/>
        </p:nvSpPr>
        <p:spPr>
          <a:xfrm>
            <a:off x="10341689" y="4674367"/>
            <a:ext cx="1388516" cy="1675552"/>
          </a:xfrm>
          <a:custGeom>
            <a:avLst/>
            <a:gdLst/>
            <a:ahLst/>
            <a:cxnLst/>
            <a:rect l="l" t="t" r="r" b="b"/>
            <a:pathLst>
              <a:path w="2612187" h="3376010">
                <a:moveTo>
                  <a:pt x="0" y="0"/>
                </a:moveTo>
                <a:lnTo>
                  <a:pt x="2612187" y="0"/>
                </a:lnTo>
                <a:lnTo>
                  <a:pt x="2612187" y="3376010"/>
                </a:lnTo>
                <a:lnTo>
                  <a:pt x="0" y="337601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4">
            <a:extLst>
              <a:ext uri="{FF2B5EF4-FFF2-40B4-BE49-F238E27FC236}">
                <a16:creationId xmlns:a16="http://schemas.microsoft.com/office/drawing/2014/main" id="{2D5CA11D-E5CE-DCBD-9EB1-FB3B782EEE74}"/>
              </a:ext>
            </a:extLst>
          </p:cNvPr>
          <p:cNvSpPr/>
          <p:nvPr/>
        </p:nvSpPr>
        <p:spPr>
          <a:xfrm>
            <a:off x="10184548" y="1499746"/>
            <a:ext cx="1555332" cy="1548877"/>
          </a:xfrm>
          <a:custGeom>
            <a:avLst/>
            <a:gdLst/>
            <a:ahLst/>
            <a:cxnLst/>
            <a:rect l="l" t="t" r="r" b="b"/>
            <a:pathLst>
              <a:path w="2749234" h="2518986">
                <a:moveTo>
                  <a:pt x="0" y="0"/>
                </a:moveTo>
                <a:lnTo>
                  <a:pt x="2749234" y="0"/>
                </a:lnTo>
                <a:lnTo>
                  <a:pt x="2749234" y="2518986"/>
                </a:lnTo>
                <a:lnTo>
                  <a:pt x="0" y="251898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7">
            <a:extLst>
              <a:ext uri="{FF2B5EF4-FFF2-40B4-BE49-F238E27FC236}">
                <a16:creationId xmlns:a16="http://schemas.microsoft.com/office/drawing/2014/main" id="{BE1A7B9D-E910-1123-8CB3-198ED753A11C}"/>
              </a:ext>
            </a:extLst>
          </p:cNvPr>
          <p:cNvSpPr/>
          <p:nvPr/>
        </p:nvSpPr>
        <p:spPr>
          <a:xfrm>
            <a:off x="8706807" y="2665514"/>
            <a:ext cx="1998810" cy="1867594"/>
          </a:xfrm>
          <a:custGeom>
            <a:avLst/>
            <a:gdLst/>
            <a:ahLst/>
            <a:cxnLst/>
            <a:rect l="l" t="t" r="r" b="b"/>
            <a:pathLst>
              <a:path w="2592790" h="2592790">
                <a:moveTo>
                  <a:pt x="0" y="0"/>
                </a:moveTo>
                <a:lnTo>
                  <a:pt x="2592789" y="0"/>
                </a:lnTo>
                <a:lnTo>
                  <a:pt x="2592789" y="2592789"/>
                </a:lnTo>
                <a:lnTo>
                  <a:pt x="0" y="259278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 name="Rectangle 1">
            <a:extLst>
              <a:ext uri="{FF2B5EF4-FFF2-40B4-BE49-F238E27FC236}">
                <a16:creationId xmlns:a16="http://schemas.microsoft.com/office/drawing/2014/main" id="{F8408567-C21C-CFF2-8A5A-7EB04E372A4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2">
            <a:extLst>
              <a:ext uri="{FF2B5EF4-FFF2-40B4-BE49-F238E27FC236}">
                <a16:creationId xmlns:a16="http://schemas.microsoft.com/office/drawing/2014/main" id="{018634F5-B8FB-B8EE-32E7-BC27157E132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0" name="Title 1">
            <a:extLst>
              <a:ext uri="{FF2B5EF4-FFF2-40B4-BE49-F238E27FC236}">
                <a16:creationId xmlns:a16="http://schemas.microsoft.com/office/drawing/2014/main" id="{11604D9E-DBE1-9C13-AD57-1F8344A04FA0}"/>
              </a:ext>
            </a:extLst>
          </p:cNvPr>
          <p:cNvSpPr>
            <a:spLocks noGrp="1"/>
          </p:cNvSpPr>
          <p:nvPr/>
        </p:nvSpPr>
        <p:spPr>
          <a:xfrm>
            <a:off x="3297876" y="390150"/>
            <a:ext cx="5600700" cy="5355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GB" sz="4000">
                <a:latin typeface="Ems bolder font"/>
                <a:cs typeface="Calibri"/>
              </a:rPr>
              <a:t>Self-directed tasks</a:t>
            </a:r>
            <a:endParaRPr lang="en-US" sz="4000">
              <a:latin typeface="Ems bolder font"/>
            </a:endParaRPr>
          </a:p>
        </p:txBody>
      </p:sp>
    </p:spTree>
    <p:extLst>
      <p:ext uri="{BB962C8B-B14F-4D97-AF65-F5344CB8AC3E}">
        <p14:creationId xmlns:p14="http://schemas.microsoft.com/office/powerpoint/2010/main" val="4222076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1603D4E-DE99-6FF7-69C2-EE7356C136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C6FD26-07BC-9748-AE10-FA503C1D2F6A}"/>
              </a:ext>
            </a:extLst>
          </p:cNvPr>
          <p:cNvSpPr txBox="1"/>
          <p:nvPr/>
        </p:nvSpPr>
        <p:spPr>
          <a:xfrm>
            <a:off x="1961970" y="2683829"/>
            <a:ext cx="4425618" cy="1938992"/>
          </a:xfrm>
          <a:prstGeom prst="rect">
            <a:avLst/>
          </a:prstGeom>
          <a:noFill/>
        </p:spPr>
        <p:txBody>
          <a:bodyPr wrap="square">
            <a:spAutoFit/>
          </a:bodyPr>
          <a:lstStyle/>
          <a:p>
            <a:r>
              <a:rPr lang="en-US" sz="2400" b="1">
                <a:latin typeface="Calibri"/>
                <a:ea typeface="+mj-lt"/>
                <a:cs typeface="+mj-lt"/>
              </a:rPr>
              <a:t>Name one future aspiration you have for yourself.</a:t>
            </a:r>
          </a:p>
          <a:p>
            <a:endParaRPr lang="en-US" sz="2400" b="1">
              <a:latin typeface="Calibri"/>
              <a:ea typeface="+mj-lt"/>
              <a:cs typeface="+mj-lt"/>
            </a:endParaRPr>
          </a:p>
          <a:p>
            <a:r>
              <a:rPr lang="en-US" sz="2400">
                <a:latin typeface="Calibri"/>
                <a:ea typeface="+mj-lt"/>
                <a:cs typeface="+mj-lt"/>
              </a:rPr>
              <a:t>Write it on a post-it note and stick it up on the wall.</a:t>
            </a:r>
            <a:endParaRPr lang="en-US" sz="2400"/>
          </a:p>
        </p:txBody>
      </p:sp>
      <p:sp>
        <p:nvSpPr>
          <p:cNvPr id="10" name="Title 1">
            <a:extLst>
              <a:ext uri="{FF2B5EF4-FFF2-40B4-BE49-F238E27FC236}">
                <a16:creationId xmlns:a16="http://schemas.microsoft.com/office/drawing/2014/main" id="{7AB88455-B6F3-9E27-08D1-666F06534F6D}"/>
              </a:ext>
            </a:extLst>
          </p:cNvPr>
          <p:cNvSpPr>
            <a:spLocks noGrp="1"/>
          </p:cNvSpPr>
          <p:nvPr>
            <p:ph type="title"/>
          </p:nvPr>
        </p:nvSpPr>
        <p:spPr>
          <a:xfrm>
            <a:off x="4628329" y="420483"/>
            <a:ext cx="2935342" cy="535531"/>
          </a:xfrm>
        </p:spPr>
        <p:txBody>
          <a:bodyPr/>
          <a:lstStyle/>
          <a:p>
            <a:pPr algn="ctr"/>
            <a:r>
              <a:rPr lang="en-US" sz="4000">
                <a:latin typeface="Ems bolder font"/>
                <a:cs typeface="Arial"/>
              </a:rPr>
              <a:t>Feedback</a:t>
            </a:r>
          </a:p>
        </p:txBody>
      </p:sp>
      <p:pic>
        <p:nvPicPr>
          <p:cNvPr id="2" name="Picture 1" descr="A black and tan rectangle with a black border&#10;&#10;Description automatically generated">
            <a:extLst>
              <a:ext uri="{FF2B5EF4-FFF2-40B4-BE49-F238E27FC236}">
                <a16:creationId xmlns:a16="http://schemas.microsoft.com/office/drawing/2014/main" id="{20901F78-C7A4-A5E6-3A09-D5128A0814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0530" y="1586180"/>
            <a:ext cx="8509461" cy="4841964"/>
          </a:xfrm>
          <a:prstGeom prst="rect">
            <a:avLst/>
          </a:prstGeom>
        </p:spPr>
      </p:pic>
      <p:pic>
        <p:nvPicPr>
          <p:cNvPr id="3" name="Picture 2" descr="A group of colorful squares with tape on them&#10;&#10;Description automatically generated">
            <a:extLst>
              <a:ext uri="{FF2B5EF4-FFF2-40B4-BE49-F238E27FC236}">
                <a16:creationId xmlns:a16="http://schemas.microsoft.com/office/drawing/2014/main" id="{05E0170C-ED02-4001-113D-D3568E734A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517939" y="1482488"/>
            <a:ext cx="2408944" cy="2611677"/>
          </a:xfrm>
          <a:prstGeom prst="rect">
            <a:avLst/>
          </a:prstGeom>
        </p:spPr>
      </p:pic>
      <p:sp>
        <p:nvSpPr>
          <p:cNvPr id="7" name="Freeform 5">
            <a:extLst>
              <a:ext uri="{FF2B5EF4-FFF2-40B4-BE49-F238E27FC236}">
                <a16:creationId xmlns:a16="http://schemas.microsoft.com/office/drawing/2014/main" id="{81760716-FFEB-36B4-3523-F1C3F9B97211}"/>
              </a:ext>
            </a:extLst>
          </p:cNvPr>
          <p:cNvSpPr/>
          <p:nvPr/>
        </p:nvSpPr>
        <p:spPr>
          <a:xfrm>
            <a:off x="9722411" y="4449953"/>
            <a:ext cx="1655771" cy="1548877"/>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5F5DE6AC-ACF8-4728-0E36-204FA3A4127F}"/>
              </a:ext>
            </a:extLst>
          </p:cNvPr>
          <p:cNvSpPr txBox="1"/>
          <p:nvPr/>
        </p:nvSpPr>
        <p:spPr>
          <a:xfrm>
            <a:off x="1169429" y="2787328"/>
            <a:ext cx="6914201" cy="2652008"/>
          </a:xfrm>
          <a:prstGeom prst="rect">
            <a:avLst/>
          </a:prstGeom>
          <a:noFill/>
        </p:spPr>
        <p:txBody>
          <a:bodyPr wrap="square" lIns="91440" tIns="45720" rIns="91440" bIns="45720" rtlCol="0" anchor="t">
            <a:spAutoFit/>
          </a:bodyPr>
          <a:lstStyle/>
          <a:p>
            <a:r>
              <a:rPr lang="en-GB" sz="2000" b="1">
                <a:latin typeface="Montserrat" panose="00000500000000000000" pitchFamily="2" charset="0"/>
                <a:ea typeface="Calibri"/>
                <a:cs typeface="Calibri"/>
              </a:rPr>
              <a:t>On one </a:t>
            </a:r>
            <a:r>
              <a:rPr lang="en-GB" sz="2000" b="1" err="1">
                <a:latin typeface="Montserrat" panose="00000500000000000000" pitchFamily="2" charset="0"/>
                <a:ea typeface="Calibri"/>
                <a:cs typeface="Calibri"/>
              </a:rPr>
              <a:t>post-it</a:t>
            </a:r>
            <a:r>
              <a:rPr lang="en-GB" sz="2000" b="1">
                <a:latin typeface="Montserrat" panose="00000500000000000000" pitchFamily="2" charset="0"/>
                <a:ea typeface="Calibri"/>
                <a:cs typeface="Calibri"/>
              </a:rPr>
              <a:t> note per statement, please:</a:t>
            </a:r>
            <a:endParaRPr lang="en-US" sz="2000">
              <a:latin typeface="Montserrat" panose="00000500000000000000" pitchFamily="2" charset="0"/>
            </a:endParaRPr>
          </a:p>
          <a:p>
            <a:endParaRPr lang="en-GB" sz="2000" b="1">
              <a:latin typeface="Montserrat" panose="00000500000000000000" pitchFamily="2" charset="0"/>
              <a:ea typeface="Calibri"/>
              <a:cs typeface="Calibri"/>
            </a:endParaRPr>
          </a:p>
          <a:p>
            <a:pPr marL="285750" indent="-285750">
              <a:lnSpc>
                <a:spcPct val="90000"/>
              </a:lnSpc>
              <a:spcBef>
                <a:spcPts val="1000"/>
              </a:spcBef>
              <a:buFont typeface="Arial"/>
              <a:buChar char="•"/>
            </a:pPr>
            <a:r>
              <a:rPr lang="en-GB" sz="2000">
                <a:latin typeface="Montserrat" panose="00000500000000000000" pitchFamily="2" charset="0"/>
                <a:ea typeface="Calibri"/>
                <a:cs typeface="Calibri"/>
              </a:rPr>
              <a:t>Tell us one thing you enjoyed today / learnt / found interesting</a:t>
            </a:r>
            <a:br>
              <a:rPr lang="en-GB" sz="2000">
                <a:latin typeface="Montserrat" panose="00000500000000000000" pitchFamily="2" charset="0"/>
                <a:ea typeface="Calibri"/>
                <a:cs typeface="Calibri"/>
              </a:rPr>
            </a:br>
            <a:r>
              <a:rPr lang="en-GB" sz="2000">
                <a:latin typeface="Montserrat" panose="00000500000000000000" pitchFamily="2" charset="0"/>
                <a:ea typeface="Calibri"/>
                <a:cs typeface="Calibri"/>
              </a:rPr>
              <a:t> </a:t>
            </a:r>
            <a:endParaRPr lang="en-US" sz="2000">
              <a:latin typeface="Montserrat" panose="00000500000000000000" pitchFamily="2" charset="0"/>
              <a:ea typeface="Calibri"/>
              <a:cs typeface="Calibri"/>
            </a:endParaRPr>
          </a:p>
          <a:p>
            <a:pPr marL="342900" indent="-342900">
              <a:buFont typeface="Arial"/>
              <a:buChar char="•"/>
            </a:pPr>
            <a:r>
              <a:rPr lang="en-GB" sz="2000">
                <a:latin typeface="Montserrat" panose="00000500000000000000" pitchFamily="2" charset="0"/>
                <a:ea typeface="Calibri"/>
                <a:cs typeface="Calibri"/>
              </a:rPr>
              <a:t>Tell us one thing we can improve on for next week</a:t>
            </a:r>
            <a:r>
              <a:rPr lang="en-US" sz="2000">
                <a:latin typeface="Montserrat" panose="00000500000000000000" pitchFamily="2" charset="0"/>
                <a:ea typeface="Calibri"/>
                <a:cs typeface="Calibri"/>
              </a:rPr>
              <a:t> </a:t>
            </a:r>
          </a:p>
          <a:p>
            <a:pPr marL="342900" indent="-342900">
              <a:buFont typeface="Arial"/>
              <a:buChar char="•"/>
            </a:pPr>
            <a:endParaRPr lang="en-GB" sz="2400">
              <a:latin typeface="Calibri"/>
              <a:ea typeface="Calibri"/>
              <a:cs typeface="Calibri"/>
            </a:endParaRPr>
          </a:p>
        </p:txBody>
      </p:sp>
    </p:spTree>
    <p:extLst>
      <p:ext uri="{BB962C8B-B14F-4D97-AF65-F5344CB8AC3E}">
        <p14:creationId xmlns:p14="http://schemas.microsoft.com/office/powerpoint/2010/main" val="260802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2" y="5689600"/>
            <a:ext cx="5578411"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83C71"/>
                </a:solidFill>
                <a:effectLst/>
                <a:uLnTx/>
                <a:uFillTx/>
                <a:latin typeface="Montserrat" pitchFamily="2" charset="0"/>
                <a:ea typeface="+mn-ea"/>
                <a:cs typeface="Futura Medium" panose="020B0602020204020303" pitchFamily="34" charset="-79"/>
              </a:rPr>
              <a:t>With thanks and acknowledgement of the generous support and funding from:</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21" name="Picture 20" descr="A logo of a person with a globe and arrows&#10;&#10;AI-generated content may be incorrect.">
            <a:extLst>
              <a:ext uri="{FF2B5EF4-FFF2-40B4-BE49-F238E27FC236}">
                <a16:creationId xmlns:a16="http://schemas.microsoft.com/office/drawing/2014/main" id="{342296EA-957E-FA00-5885-791449A955C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1174866521"/>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
      <a:dk1>
        <a:srgbClr val="183C71"/>
      </a:dk1>
      <a:lt1>
        <a:srgbClr val="FFFFFF"/>
      </a:lt1>
      <a:dk2>
        <a:srgbClr val="2EA8B0"/>
      </a:dk2>
      <a:lt2>
        <a:srgbClr val="FFFFFF"/>
      </a:lt2>
      <a:accent1>
        <a:srgbClr val="F19330"/>
      </a:accent1>
      <a:accent2>
        <a:srgbClr val="FFFFFF"/>
      </a:accent2>
      <a:accent3>
        <a:srgbClr val="FFFFFF"/>
      </a:accent3>
      <a:accent4>
        <a:srgbClr val="FFFFFF"/>
      </a:accent4>
      <a:accent5>
        <a:srgbClr val="FFFFFF"/>
      </a:accent5>
      <a:accent6>
        <a:srgbClr val="FFFFFF"/>
      </a:accent6>
      <a:hlink>
        <a:srgbClr val="FE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3CDE03-B663-4496-9984-BF4BF86FF770}">
  <ds:schemaRefs>
    <ds:schemaRef ds:uri="http://schemas.microsoft.com/office/2006/documentManagement/types"/>
    <ds:schemaRef ds:uri="http://www.w3.org/XML/1998/namespace"/>
    <ds:schemaRef ds:uri="http://schemas.microsoft.com/office/infopath/2007/PartnerControls"/>
    <ds:schemaRef ds:uri="http://purl.org/dc/elements/1.1/"/>
    <ds:schemaRef ds:uri="http://schemas.microsoft.com/office/2006/metadata/properties"/>
    <ds:schemaRef ds:uri="ecfe38cb-df63-4e2d-9794-c5b0ab1c669a"/>
    <ds:schemaRef ds:uri="http://schemas.openxmlformats.org/package/2006/metadata/core-properties"/>
    <ds:schemaRef ds:uri="http://purl.org/dc/terms/"/>
    <ds:schemaRef ds:uri="http://purl.org/dc/dcmitype/"/>
    <ds:schemaRef ds:uri="01421b7c-f39e-4aed-a843-4c814a3eb1eb"/>
  </ds:schemaRefs>
</ds:datastoreItem>
</file>

<file path=customXml/itemProps2.xml><?xml version="1.0" encoding="utf-8"?>
<ds:datastoreItem xmlns:ds="http://schemas.openxmlformats.org/officeDocument/2006/customXml" ds:itemID="{9A9BCC57-0CA5-4972-B8E2-4AA3E957295B}">
  <ds:schemaRefs>
    <ds:schemaRef ds:uri="http://schemas.microsoft.com/sharepoint/v3/contenttype/forms"/>
  </ds:schemaRefs>
</ds:datastoreItem>
</file>

<file path=customXml/itemProps3.xml><?xml version="1.0" encoding="utf-8"?>
<ds:datastoreItem xmlns:ds="http://schemas.openxmlformats.org/officeDocument/2006/customXml" ds:itemID="{D47E9C53-0D2D-4680-83D7-223815FE0D5B}">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1466</TotalTime>
  <Words>4230</Words>
  <Application>Microsoft Office PowerPoint</Application>
  <PresentationFormat>Widescreen</PresentationFormat>
  <Paragraphs>327</Paragraphs>
  <Slides>22</Slides>
  <Notes>21</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22</vt:i4>
      </vt:variant>
    </vt:vector>
  </HeadingPairs>
  <TitlesOfParts>
    <vt:vector size="36" baseType="lpstr">
      <vt:lpstr>Aptos</vt:lpstr>
      <vt:lpstr>Arial</vt:lpstr>
      <vt:lpstr>Calibri</vt:lpstr>
      <vt:lpstr>Calibri  </vt:lpstr>
      <vt:lpstr>Ems bolder font</vt:lpstr>
      <vt:lpstr>FUTURA MEDIUM</vt:lpstr>
      <vt:lpstr>FUTURA MEDIUM</vt:lpstr>
      <vt:lpstr>Minion Pro</vt:lpstr>
      <vt:lpstr>Montserrat</vt:lpstr>
      <vt:lpstr>Roboto</vt:lpstr>
      <vt:lpstr>System Font Regular</vt:lpstr>
      <vt:lpstr>Office Theme</vt:lpstr>
      <vt:lpstr>1_Office Theme</vt:lpstr>
      <vt:lpstr>2_Office Theme</vt:lpstr>
      <vt:lpstr>Research ethics</vt:lpstr>
      <vt:lpstr>PowerPoint Presentation</vt:lpstr>
      <vt:lpstr>PowerPoint Presentation</vt:lpstr>
      <vt:lpstr>Activity 1: Case studies </vt:lpstr>
      <vt:lpstr>PowerPoint Presentation</vt:lpstr>
      <vt:lpstr>PowerPoint Presentation</vt:lpstr>
      <vt:lpstr>Principles for ethical research</vt:lpstr>
      <vt:lpstr>PowerPoint Presentation</vt:lpstr>
      <vt:lpstr>PowerPoint Presentation</vt:lpstr>
      <vt:lpstr>Safeguarding</vt:lpstr>
      <vt:lpstr>Process to follow to begin data collection </vt:lpstr>
      <vt:lpstr>Ethics application</vt:lpstr>
      <vt:lpstr>Activity 3: Ethics form</vt:lpstr>
      <vt:lpstr>Ethics form – Information required </vt:lpstr>
      <vt:lpstr>Guidance to help with your ethics form</vt:lpstr>
      <vt:lpstr>Guidance to help with your ethics form</vt:lpstr>
      <vt:lpstr>PowerPoint Presentation</vt:lpstr>
      <vt:lpstr>Guidance to help with your ethics form</vt:lpstr>
      <vt:lpstr>Activity 3: Your turn...</vt:lpstr>
      <vt:lpstr>PowerPoint Presentation</vt:lpstr>
      <vt:lpstr>Feedback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Ethics</dc:title>
  <dc:creator>Genevieve Brothwood</dc:creator>
  <cp:lastModifiedBy>Tracey Forshaw</cp:lastModifiedBy>
  <cp:revision>457</cp:revision>
  <dcterms:created xsi:type="dcterms:W3CDTF">2024-07-01T09:27:15Z</dcterms:created>
  <dcterms:modified xsi:type="dcterms:W3CDTF">2026-05-12T10:49:56Z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